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8" r:id="rId3"/>
    <p:sldId id="259" r:id="rId4"/>
    <p:sldId id="282" r:id="rId5"/>
    <p:sldId id="281" r:id="rId6"/>
    <p:sldId id="260" r:id="rId7"/>
    <p:sldId id="278" r:id="rId8"/>
    <p:sldId id="261" r:id="rId9"/>
    <p:sldId id="262" r:id="rId10"/>
    <p:sldId id="263" r:id="rId11"/>
    <p:sldId id="291" r:id="rId12"/>
    <p:sldId id="275" r:id="rId13"/>
    <p:sldId id="279" r:id="rId14"/>
    <p:sldId id="264" r:id="rId15"/>
    <p:sldId id="280" r:id="rId16"/>
    <p:sldId id="265" r:id="rId17"/>
    <p:sldId id="266" r:id="rId18"/>
    <p:sldId id="268" r:id="rId19"/>
    <p:sldId id="289" r:id="rId20"/>
    <p:sldId id="267" r:id="rId21"/>
    <p:sldId id="269" r:id="rId22"/>
    <p:sldId id="283" r:id="rId23"/>
    <p:sldId id="271" r:id="rId24"/>
    <p:sldId id="272" r:id="rId25"/>
    <p:sldId id="277" r:id="rId26"/>
    <p:sldId id="284" r:id="rId27"/>
    <p:sldId id="274" r:id="rId28"/>
    <p:sldId id="293" r:id="rId29"/>
    <p:sldId id="288" r:id="rId30"/>
    <p:sldId id="286" r:id="rId31"/>
    <p:sldId id="290" r:id="rId32"/>
    <p:sldId id="287" r:id="rId33"/>
    <p:sldId id="270" r:id="rId34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594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9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D3F0EF-D0F2-408D-805D-0F2037CCFBD3}" type="datetimeFigureOut">
              <a:rPr lang="sv-SE" smtClean="0"/>
              <a:t>2015-03-18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63FAE9-CE87-43F5-8EC2-C7E0967B507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9059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8A23-F65D-49D3-AC42-FDFD455D8BA3}" type="datetimeFigureOut">
              <a:rPr lang="sv-SE" smtClean="0"/>
              <a:t>2015-03-18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AD5A-290F-4213-A112-F3D3762B946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9576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8A23-F65D-49D3-AC42-FDFD455D8BA3}" type="datetimeFigureOut">
              <a:rPr lang="sv-SE" smtClean="0"/>
              <a:t>2015-03-18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AD5A-290F-4213-A112-F3D3762B946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7913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8A23-F65D-49D3-AC42-FDFD455D8BA3}" type="datetimeFigureOut">
              <a:rPr lang="sv-SE" smtClean="0"/>
              <a:t>2015-03-18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AD5A-290F-4213-A112-F3D3762B946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2092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8A23-F65D-49D3-AC42-FDFD455D8BA3}" type="datetimeFigureOut">
              <a:rPr lang="sv-SE" smtClean="0"/>
              <a:t>2015-03-18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AD5A-290F-4213-A112-F3D3762B946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0503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8A23-F65D-49D3-AC42-FDFD455D8BA3}" type="datetimeFigureOut">
              <a:rPr lang="sv-SE" smtClean="0"/>
              <a:t>2015-03-18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AD5A-290F-4213-A112-F3D3762B946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8286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8A23-F65D-49D3-AC42-FDFD455D8BA3}" type="datetimeFigureOut">
              <a:rPr lang="sv-SE" smtClean="0"/>
              <a:t>2015-03-18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AD5A-290F-4213-A112-F3D3762B946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1563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8A23-F65D-49D3-AC42-FDFD455D8BA3}" type="datetimeFigureOut">
              <a:rPr lang="sv-SE" smtClean="0"/>
              <a:t>2015-03-18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AD5A-290F-4213-A112-F3D3762B946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3976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8A23-F65D-49D3-AC42-FDFD455D8BA3}" type="datetimeFigureOut">
              <a:rPr lang="sv-SE" smtClean="0"/>
              <a:t>2015-03-18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AD5A-290F-4213-A112-F3D3762B946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3788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8A23-F65D-49D3-AC42-FDFD455D8BA3}" type="datetimeFigureOut">
              <a:rPr lang="sv-SE" smtClean="0"/>
              <a:t>2015-03-18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AD5A-290F-4213-A112-F3D3762B946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6379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8A23-F65D-49D3-AC42-FDFD455D8BA3}" type="datetimeFigureOut">
              <a:rPr lang="sv-SE" smtClean="0"/>
              <a:t>2015-03-18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AD5A-290F-4213-A112-F3D3762B946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8455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8A23-F65D-49D3-AC42-FDFD455D8BA3}" type="datetimeFigureOut">
              <a:rPr lang="sv-SE" smtClean="0"/>
              <a:t>2015-03-18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AD5A-290F-4213-A112-F3D3762B946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2774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8A23-F65D-49D3-AC42-FDFD455D8BA3}" type="datetimeFigureOut">
              <a:rPr lang="sv-SE" smtClean="0"/>
              <a:t>2015-03-18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BAD5A-290F-4213-A112-F3D3762B946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6301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59" y="-27384"/>
            <a:ext cx="9250536" cy="3517937"/>
          </a:xfrm>
          <a:prstGeom prst="rect">
            <a:avLst/>
          </a:prstGeom>
        </p:spPr>
      </p:pic>
      <p:sp>
        <p:nvSpPr>
          <p:cNvPr id="5" name="Rubrik 1"/>
          <p:cNvSpPr txBox="1">
            <a:spLocks/>
          </p:cNvSpPr>
          <p:nvPr/>
        </p:nvSpPr>
        <p:spPr>
          <a:xfrm>
            <a:off x="251520" y="4221088"/>
            <a:ext cx="864096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800" b="1" dirty="0" smtClean="0"/>
              <a:t>Ta hand om ditt avlopp</a:t>
            </a:r>
          </a:p>
          <a:p>
            <a:r>
              <a:rPr lang="sv-SE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 tips och råd</a:t>
            </a:r>
          </a:p>
        </p:txBody>
      </p:sp>
      <p:sp>
        <p:nvSpPr>
          <p:cNvPr id="6" name="Rektangel 5"/>
          <p:cNvSpPr/>
          <p:nvPr/>
        </p:nvSpPr>
        <p:spPr>
          <a:xfrm rot="1336954">
            <a:off x="21808" y="1854719"/>
            <a:ext cx="8716168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v-SE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Exempel på information till </a:t>
            </a:r>
          </a:p>
          <a:p>
            <a:pPr algn="ctr"/>
            <a:r>
              <a:rPr lang="sv-SE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fastighetsägare </a:t>
            </a:r>
          </a:p>
          <a:p>
            <a:pPr algn="ctr"/>
            <a:r>
              <a:rPr lang="sv-SE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– anpassa till lokala förhållanden</a:t>
            </a:r>
            <a:endParaRPr lang="sv-SE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5817840" y="5959152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Klicka så kommer det en ny bild</a:t>
            </a:r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216195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aj.jensen\Desktop\Bilder\IMG_85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72"/>
          <a:stretch/>
        </p:blipFill>
        <p:spPr bwMode="auto">
          <a:xfrm>
            <a:off x="4500000" y="1620000"/>
            <a:ext cx="4272525" cy="253704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ubrik 1"/>
          <p:cNvSpPr txBox="1">
            <a:spLocks/>
          </p:cNvSpPr>
          <p:nvPr/>
        </p:nvSpPr>
        <p:spPr>
          <a:xfrm>
            <a:off x="251520" y="548680"/>
            <a:ext cx="8892480" cy="86409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3200" b="1" dirty="0" smtClean="0"/>
              <a:t>Hur ofta slamsugs brunnen?</a:t>
            </a:r>
            <a:endParaRPr lang="sv-SE" sz="3200" b="1" dirty="0"/>
          </a:p>
        </p:txBody>
      </p:sp>
      <p:sp>
        <p:nvSpPr>
          <p:cNvPr id="4" name="Rektangel 3"/>
          <p:cNvSpPr/>
          <p:nvPr/>
        </p:nvSpPr>
        <p:spPr>
          <a:xfrm>
            <a:off x="395536" y="1620000"/>
            <a:ext cx="381642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dirty="0"/>
              <a:t>Du ska slamsuga brunnen minst en gång per år.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dirty="0"/>
              <a:t>Efter slamsugning ska du fylla slamavskiljaren med 2/3-delar vatten för att slammet inte ska åka ut i utloppet.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dirty="0" smtClean="0"/>
              <a:t>Titta </a:t>
            </a:r>
            <a:r>
              <a:rPr lang="sv-SE" dirty="0"/>
              <a:t>i slamavskiljaren med jämna mellanrum och beställ en extra slamsugning om slamkakan är så tjock att vattnet lägger sig ovanpå kakan utan att sjunka till botten.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dirty="0"/>
              <a:t>När du får fakturan från slamsugningen, kontrollera att ”rätt” brunn har slamsugits</a:t>
            </a:r>
            <a:r>
              <a:rPr lang="sv-SE" dirty="0" smtClean="0"/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v-SE" dirty="0"/>
          </a:p>
        </p:txBody>
      </p:sp>
      <p:cxnSp>
        <p:nvCxnSpPr>
          <p:cNvPr id="5" name="Rak pil 4"/>
          <p:cNvCxnSpPr/>
          <p:nvPr/>
        </p:nvCxnSpPr>
        <p:spPr>
          <a:xfrm flipH="1" flipV="1">
            <a:off x="5179540" y="2852936"/>
            <a:ext cx="1656183" cy="1800199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arrow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ruta 5"/>
          <p:cNvSpPr txBox="1"/>
          <p:nvPr/>
        </p:nvSpPr>
        <p:spPr>
          <a:xfrm>
            <a:off x="4526199" y="4556546"/>
            <a:ext cx="4438289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1600" dirty="0" smtClean="0">
                <a:solidFill>
                  <a:schemeClr val="tx1"/>
                </a:solidFill>
              </a:rPr>
              <a:t>Här saknas t-rör vilket innebär att  infiltrationen eller markbädden kan förstöras.</a:t>
            </a:r>
            <a:endParaRPr lang="sv-SE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1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69609"/>
            <a:ext cx="8712968" cy="281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9ADA9-B8AF-40A6-8885-4ED779507B06}" type="slidenum">
              <a:rPr lang="sv-SE" smtClean="0"/>
              <a:t>11</a:t>
            </a:fld>
            <a:endParaRPr lang="sv-SE"/>
          </a:p>
        </p:txBody>
      </p:sp>
      <p:sp>
        <p:nvSpPr>
          <p:cNvPr id="12" name="Rubrik 1"/>
          <p:cNvSpPr txBox="1">
            <a:spLocks/>
          </p:cNvSpPr>
          <p:nvPr/>
        </p:nvSpPr>
        <p:spPr>
          <a:xfrm>
            <a:off x="251520" y="1548081"/>
            <a:ext cx="8712968" cy="584775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3200" b="1" dirty="0" smtClean="0"/>
              <a:t>Pumpbrunn </a:t>
            </a:r>
            <a:r>
              <a:rPr lang="sv-SE" sz="2000" b="1" dirty="0" smtClean="0"/>
              <a:t>(om sådan finns)</a:t>
            </a:r>
            <a:endParaRPr lang="sv-SE" sz="2000" b="1" dirty="0"/>
          </a:p>
        </p:txBody>
      </p:sp>
      <p:sp>
        <p:nvSpPr>
          <p:cNvPr id="4" name="Ellips 3"/>
          <p:cNvSpPr/>
          <p:nvPr/>
        </p:nvSpPr>
        <p:spPr>
          <a:xfrm>
            <a:off x="4608004" y="3789040"/>
            <a:ext cx="1044116" cy="1200133"/>
          </a:xfrm>
          <a:prstGeom prst="ellipse">
            <a:avLst/>
          </a:prstGeom>
          <a:noFill/>
          <a:ln w="1016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0835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/>
        </p:nvSpPr>
        <p:spPr>
          <a:xfrm>
            <a:off x="251520" y="548680"/>
            <a:ext cx="8892480" cy="86409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3200" b="1" dirty="0" smtClean="0"/>
              <a:t>Pumpbrunn</a:t>
            </a:r>
            <a:endParaRPr lang="sv-SE" sz="3200" b="1" dirty="0"/>
          </a:p>
        </p:txBody>
      </p:sp>
      <p:sp>
        <p:nvSpPr>
          <p:cNvPr id="3" name="Rubrik 1"/>
          <p:cNvSpPr txBox="1">
            <a:spLocks/>
          </p:cNvSpPr>
          <p:nvPr/>
        </p:nvSpPr>
        <p:spPr>
          <a:xfrm>
            <a:off x="395536" y="3276273"/>
            <a:ext cx="3860146" cy="50405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2400" b="1" dirty="0" smtClean="0"/>
              <a:t>Kontrollera att:</a:t>
            </a:r>
            <a:endParaRPr lang="sv-SE" sz="2400" b="1" dirty="0"/>
          </a:p>
        </p:txBody>
      </p:sp>
      <p:sp>
        <p:nvSpPr>
          <p:cNvPr id="4" name="Rektangel 3"/>
          <p:cNvSpPr/>
          <p:nvPr/>
        </p:nvSpPr>
        <p:spPr>
          <a:xfrm>
            <a:off x="395536" y="4068361"/>
            <a:ext cx="3871905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600" dirty="0" smtClean="0"/>
              <a:t>Pumpen </a:t>
            </a:r>
            <a:r>
              <a:rPr lang="sv-SE" sz="1600" dirty="0"/>
              <a:t>går igång vid avsedd vattennivå.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395536" y="4788441"/>
            <a:ext cx="3860146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1600" dirty="0" smtClean="0"/>
              <a:t>Pumpbrunnen </a:t>
            </a:r>
            <a:r>
              <a:rPr lang="sv-SE" sz="1600" dirty="0"/>
              <a:t>i övrigt är tät och att inget vatten läcker ut eller in.</a:t>
            </a:r>
          </a:p>
        </p:txBody>
      </p:sp>
      <p:sp>
        <p:nvSpPr>
          <p:cNvPr id="11" name="Rektangel 10"/>
          <p:cNvSpPr/>
          <p:nvPr/>
        </p:nvSpPr>
        <p:spPr>
          <a:xfrm>
            <a:off x="395536" y="1280761"/>
            <a:ext cx="38164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En del anläggningar har även en pump installerad</a:t>
            </a:r>
            <a:r>
              <a:rPr lang="sv-SE" dirty="0" smtClean="0"/>
              <a:t>. Från pumpbrunnen kan pumpning av avloppsvatten ske direkt ut i spridningsledningarna, eller via en fördelningsbrunn.</a:t>
            </a:r>
            <a:endParaRPr lang="sv-SE" dirty="0"/>
          </a:p>
        </p:txBody>
      </p:sp>
      <p:pic>
        <p:nvPicPr>
          <p:cNvPr id="12" name="Picture 2" descr="C:\Users\kaj.jensen.KBA\Desktop\pumpbrun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" r="1"/>
          <a:stretch/>
        </p:blipFill>
        <p:spPr bwMode="auto">
          <a:xfrm>
            <a:off x="4500000" y="1620000"/>
            <a:ext cx="4248000" cy="283017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ruta 7"/>
          <p:cNvSpPr txBox="1"/>
          <p:nvPr/>
        </p:nvSpPr>
        <p:spPr>
          <a:xfrm>
            <a:off x="401415" y="5525616"/>
            <a:ext cx="3860146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1600" dirty="0" smtClean="0"/>
              <a:t>Volymen vatten som pumpas ut vid varje pumptillslag är anpassad till anläggningens utformning.</a:t>
            </a:r>
            <a:endParaRPr lang="sv-SE" sz="1600" dirty="0"/>
          </a:p>
        </p:txBody>
      </p:sp>
      <p:sp>
        <p:nvSpPr>
          <p:cNvPr id="14" name="textruta 13"/>
          <p:cNvSpPr txBox="1"/>
          <p:nvPr/>
        </p:nvSpPr>
        <p:spPr>
          <a:xfrm>
            <a:off x="4599580" y="5016465"/>
            <a:ext cx="386014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1600" dirty="0" smtClean="0"/>
              <a:t>Eluttaget är skyddat mot fukt.</a:t>
            </a:r>
            <a:endParaRPr lang="sv-SE" sz="1600" dirty="0"/>
          </a:p>
        </p:txBody>
      </p:sp>
      <p:sp>
        <p:nvSpPr>
          <p:cNvPr id="15" name="textruta 14"/>
          <p:cNvSpPr txBox="1"/>
          <p:nvPr/>
        </p:nvSpPr>
        <p:spPr>
          <a:xfrm>
            <a:off x="4627077" y="5525615"/>
            <a:ext cx="3860146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1600" dirty="0" smtClean="0"/>
              <a:t>Larmet fungerar och att indikatorn är placerad där du lätt ser om larmet har gått.</a:t>
            </a: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199599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8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4904"/>
            <a:ext cx="8460882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9ADA9-B8AF-40A6-8885-4ED779507B06}" type="slidenum">
              <a:rPr lang="sv-SE" smtClean="0"/>
              <a:t>13</a:t>
            </a:fld>
            <a:endParaRPr lang="sv-SE"/>
          </a:p>
        </p:txBody>
      </p:sp>
      <p:sp>
        <p:nvSpPr>
          <p:cNvPr id="12" name="Rubrik 1"/>
          <p:cNvSpPr txBox="1">
            <a:spLocks/>
          </p:cNvSpPr>
          <p:nvPr/>
        </p:nvSpPr>
        <p:spPr>
          <a:xfrm>
            <a:off x="251520" y="1548081"/>
            <a:ext cx="8712968" cy="584775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3200" b="1" dirty="0" smtClean="0"/>
              <a:t>Fördelningsbrunn</a:t>
            </a:r>
            <a:endParaRPr lang="sv-SE" sz="3200" b="1" dirty="0"/>
          </a:p>
        </p:txBody>
      </p:sp>
      <p:sp>
        <p:nvSpPr>
          <p:cNvPr id="4" name="Ellips 3"/>
          <p:cNvSpPr/>
          <p:nvPr/>
        </p:nvSpPr>
        <p:spPr>
          <a:xfrm>
            <a:off x="5148064" y="3501008"/>
            <a:ext cx="1008112" cy="1008113"/>
          </a:xfrm>
          <a:prstGeom prst="ellipse">
            <a:avLst/>
          </a:prstGeom>
          <a:noFill/>
          <a:ln w="1016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241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95536" y="1558533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smtClean="0"/>
              <a:t>Fördelningsbrunnen fördelar avloppsvattnet till spridarledningarna.</a:t>
            </a:r>
          </a:p>
          <a:p>
            <a:r>
              <a:rPr lang="sv-SE" dirty="0" smtClean="0"/>
              <a:t>Kontrollera regelbundet att spridningsledningarna belastas lika</a:t>
            </a:r>
            <a:r>
              <a:rPr lang="sv-SE" sz="1600" dirty="0" smtClean="0"/>
              <a:t>. </a:t>
            </a:r>
          </a:p>
        </p:txBody>
      </p:sp>
      <p:pic>
        <p:nvPicPr>
          <p:cNvPr id="3" name="Picture 2" descr="C:\Users\kaj.jensen.KBA\Desktop\Fördelningsbrunn Utlopp 1+2#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182" y="2492896"/>
            <a:ext cx="4480000" cy="2520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Rak pil 3"/>
          <p:cNvCxnSpPr/>
          <p:nvPr/>
        </p:nvCxnSpPr>
        <p:spPr>
          <a:xfrm flipV="1">
            <a:off x="5816586" y="3652312"/>
            <a:ext cx="568433" cy="1605936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arrow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Rak pil 4"/>
          <p:cNvCxnSpPr/>
          <p:nvPr/>
        </p:nvCxnSpPr>
        <p:spPr>
          <a:xfrm flipV="1">
            <a:off x="5774919" y="3411794"/>
            <a:ext cx="41667" cy="1846454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arrow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Rak pil 6"/>
          <p:cNvCxnSpPr/>
          <p:nvPr/>
        </p:nvCxnSpPr>
        <p:spPr>
          <a:xfrm flipV="1">
            <a:off x="5774919" y="3882634"/>
            <a:ext cx="954525" cy="1584175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arrow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ruta 7"/>
          <p:cNvSpPr txBox="1"/>
          <p:nvPr/>
        </p:nvSpPr>
        <p:spPr>
          <a:xfrm>
            <a:off x="4145974" y="5226903"/>
            <a:ext cx="4212416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1600" dirty="0" smtClean="0">
                <a:solidFill>
                  <a:schemeClr val="tx1"/>
                </a:solidFill>
              </a:rPr>
              <a:t>Här har vattnet stigit över utloppsrören. Då är infiltrationen eller markbädden antagligen igensatt.</a:t>
            </a:r>
            <a:endParaRPr lang="sv-SE" sz="1600" dirty="0">
              <a:solidFill>
                <a:schemeClr val="tx1"/>
              </a:solidFill>
            </a:endParaRPr>
          </a:p>
        </p:txBody>
      </p:sp>
      <p:pic>
        <p:nvPicPr>
          <p:cNvPr id="9" name="Picture 2" descr="C:\Users\kaj.jensen.KBA\Desktop\Fördelningsbrun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11757"/>
            <a:ext cx="2559636" cy="252527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Rak pil 9"/>
          <p:cNvCxnSpPr/>
          <p:nvPr/>
        </p:nvCxnSpPr>
        <p:spPr>
          <a:xfrm flipH="1" flipV="1">
            <a:off x="1293366" y="2947461"/>
            <a:ext cx="805986" cy="2482672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arrow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ruta 10"/>
          <p:cNvSpPr txBox="1"/>
          <p:nvPr/>
        </p:nvSpPr>
        <p:spPr>
          <a:xfrm>
            <a:off x="683568" y="5258248"/>
            <a:ext cx="2831569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1600" dirty="0" smtClean="0">
                <a:solidFill>
                  <a:schemeClr val="tx1"/>
                </a:solidFill>
              </a:rPr>
              <a:t>Med hjälp av skibord kan du enkelt ställa in en jämn fördelning av avloppsvattnet.</a:t>
            </a:r>
            <a:endParaRPr lang="sv-SE" sz="1600" dirty="0">
              <a:solidFill>
                <a:schemeClr val="tx1"/>
              </a:solidFill>
            </a:endParaRPr>
          </a:p>
        </p:txBody>
      </p:sp>
      <p:cxnSp>
        <p:nvCxnSpPr>
          <p:cNvPr id="12" name="Rak pil 11"/>
          <p:cNvCxnSpPr/>
          <p:nvPr/>
        </p:nvCxnSpPr>
        <p:spPr>
          <a:xfrm flipH="1" flipV="1">
            <a:off x="2107402" y="2852936"/>
            <a:ext cx="53606" cy="2199535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arrow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Rak pil 13"/>
          <p:cNvCxnSpPr/>
          <p:nvPr/>
        </p:nvCxnSpPr>
        <p:spPr>
          <a:xfrm flipV="1">
            <a:off x="2226284" y="3212976"/>
            <a:ext cx="617524" cy="2040060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arrow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98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852936"/>
            <a:ext cx="8460881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9ADA9-B8AF-40A6-8885-4ED779507B06}" type="slidenum">
              <a:rPr lang="sv-SE" smtClean="0"/>
              <a:t>15</a:t>
            </a:fld>
            <a:endParaRPr lang="sv-SE"/>
          </a:p>
        </p:txBody>
      </p:sp>
      <p:sp>
        <p:nvSpPr>
          <p:cNvPr id="12" name="Rubrik 1"/>
          <p:cNvSpPr txBox="1">
            <a:spLocks/>
          </p:cNvSpPr>
          <p:nvPr/>
        </p:nvSpPr>
        <p:spPr>
          <a:xfrm>
            <a:off x="251520" y="1548081"/>
            <a:ext cx="8712968" cy="584775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3200" b="1" dirty="0" smtClean="0"/>
              <a:t>Luftningsrör</a:t>
            </a:r>
            <a:endParaRPr lang="sv-SE" sz="3200" b="1" dirty="0"/>
          </a:p>
        </p:txBody>
      </p:sp>
      <p:sp>
        <p:nvSpPr>
          <p:cNvPr id="4" name="Ellips 3"/>
          <p:cNvSpPr/>
          <p:nvPr/>
        </p:nvSpPr>
        <p:spPr>
          <a:xfrm>
            <a:off x="7092280" y="3284984"/>
            <a:ext cx="1728192" cy="2592288"/>
          </a:xfrm>
          <a:prstGeom prst="ellipse">
            <a:avLst/>
          </a:prstGeom>
          <a:noFill/>
          <a:ln w="1016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Ellips 6"/>
          <p:cNvSpPr/>
          <p:nvPr/>
        </p:nvSpPr>
        <p:spPr>
          <a:xfrm>
            <a:off x="5868144" y="3573016"/>
            <a:ext cx="728464" cy="1296144"/>
          </a:xfrm>
          <a:prstGeom prst="ellipse">
            <a:avLst/>
          </a:prstGeom>
          <a:noFill/>
          <a:ln w="1016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240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6" r="4194"/>
          <a:stretch/>
        </p:blipFill>
        <p:spPr>
          <a:xfrm>
            <a:off x="4284000" y="1620000"/>
            <a:ext cx="4513071" cy="2510989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Rektangel 2"/>
          <p:cNvSpPr/>
          <p:nvPr/>
        </p:nvSpPr>
        <p:spPr>
          <a:xfrm>
            <a:off x="395536" y="1620000"/>
            <a:ext cx="381642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smtClean="0"/>
              <a:t>Luftningsrören </a:t>
            </a:r>
            <a:r>
              <a:rPr lang="sv-SE" dirty="0"/>
              <a:t>finner du </a:t>
            </a:r>
            <a:r>
              <a:rPr lang="sv-SE" dirty="0" smtClean="0"/>
              <a:t>längst bort </a:t>
            </a:r>
            <a:r>
              <a:rPr lang="sv-SE" dirty="0"/>
              <a:t>på </a:t>
            </a:r>
            <a:r>
              <a:rPr lang="sv-SE" dirty="0" smtClean="0"/>
              <a:t>infiltrationen/markbädden. </a:t>
            </a:r>
            <a:r>
              <a:rPr lang="sv-SE" dirty="0"/>
              <a:t>Denna </a:t>
            </a:r>
            <a:r>
              <a:rPr lang="sv-SE" dirty="0" smtClean="0"/>
              <a:t>nyanlagda infiltration </a:t>
            </a:r>
            <a:r>
              <a:rPr lang="sv-SE" dirty="0"/>
              <a:t>har fem. Vanligast är två till fyra stycken.</a:t>
            </a:r>
          </a:p>
          <a:p>
            <a:endParaRPr lang="sv-SE" dirty="0"/>
          </a:p>
          <a:p>
            <a:r>
              <a:rPr lang="sv-SE" dirty="0" smtClean="0"/>
              <a:t>Luftningsrören </a:t>
            </a:r>
            <a:r>
              <a:rPr lang="sv-SE" dirty="0"/>
              <a:t>är slutet på </a:t>
            </a:r>
            <a:r>
              <a:rPr lang="sv-SE" dirty="0" smtClean="0"/>
              <a:t>infiltrationsledningarna </a:t>
            </a:r>
            <a:r>
              <a:rPr lang="sv-SE" dirty="0"/>
              <a:t>och bör ligga på samma </a:t>
            </a:r>
            <a:r>
              <a:rPr lang="sv-SE" dirty="0" smtClean="0"/>
              <a:t>höjdnivå som dem.</a:t>
            </a:r>
          </a:p>
          <a:p>
            <a:endParaRPr lang="sv-SE" dirty="0"/>
          </a:p>
          <a:p>
            <a:r>
              <a:rPr lang="sv-SE" dirty="0" smtClean="0"/>
              <a:t>Är anläggningen en markbädd finns det luftningsrör även på upp-samlingsledningarna. De finns i så fall närmre fördelningsbrunnen.</a:t>
            </a:r>
            <a:endParaRPr lang="sv-SE" dirty="0"/>
          </a:p>
          <a:p>
            <a:endParaRPr lang="sv-SE" dirty="0"/>
          </a:p>
          <a:p>
            <a:r>
              <a:rPr lang="sv-SE" dirty="0"/>
              <a:t>En luftad </a:t>
            </a:r>
            <a:r>
              <a:rPr lang="sv-SE" dirty="0" smtClean="0"/>
              <a:t>anläggning </a:t>
            </a:r>
            <a:r>
              <a:rPr lang="sv-SE" dirty="0"/>
              <a:t>ger en bättre </a:t>
            </a:r>
            <a:r>
              <a:rPr lang="sv-SE" dirty="0" smtClean="0"/>
              <a:t>reningsprocess</a:t>
            </a:r>
            <a:r>
              <a:rPr lang="sv-SE" dirty="0"/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Rubrik 1"/>
          <p:cNvSpPr txBox="1">
            <a:spLocks/>
          </p:cNvSpPr>
          <p:nvPr/>
        </p:nvSpPr>
        <p:spPr>
          <a:xfrm>
            <a:off x="251520" y="548680"/>
            <a:ext cx="8892480" cy="86409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3200" b="1" dirty="0" smtClean="0"/>
              <a:t>Luftningsrör</a:t>
            </a:r>
            <a:endParaRPr lang="sv-SE" sz="3200" b="1" dirty="0"/>
          </a:p>
        </p:txBody>
      </p:sp>
      <p:sp>
        <p:nvSpPr>
          <p:cNvPr id="5" name="textruta 4"/>
          <p:cNvSpPr txBox="1"/>
          <p:nvPr/>
        </p:nvSpPr>
        <p:spPr>
          <a:xfrm>
            <a:off x="4391996" y="4678397"/>
            <a:ext cx="1872208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1600" dirty="0" smtClean="0">
                <a:solidFill>
                  <a:schemeClr val="tx1"/>
                </a:solidFill>
              </a:rPr>
              <a:t>Luftningsrör</a:t>
            </a:r>
            <a:endParaRPr lang="sv-SE" sz="1600" dirty="0">
              <a:solidFill>
                <a:schemeClr val="tx1"/>
              </a:solidFill>
            </a:endParaRPr>
          </a:p>
        </p:txBody>
      </p:sp>
      <p:cxnSp>
        <p:nvCxnSpPr>
          <p:cNvPr id="6" name="Rak pil 5"/>
          <p:cNvCxnSpPr>
            <a:stCxn id="5" idx="0"/>
          </p:cNvCxnSpPr>
          <p:nvPr/>
        </p:nvCxnSpPr>
        <p:spPr>
          <a:xfrm flipV="1">
            <a:off x="5328100" y="2996952"/>
            <a:ext cx="215992" cy="1681445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arrow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Ellips 6"/>
          <p:cNvSpPr/>
          <p:nvPr/>
        </p:nvSpPr>
        <p:spPr>
          <a:xfrm>
            <a:off x="4697760" y="1620000"/>
            <a:ext cx="1728192" cy="1255494"/>
          </a:xfrm>
          <a:prstGeom prst="ellipse">
            <a:avLst/>
          </a:prstGeom>
          <a:noFill/>
          <a:ln w="1016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n w="952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14770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395536" y="2407821"/>
            <a:ext cx="3871905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600" dirty="0"/>
              <a:t>Det inte står vatten </a:t>
            </a:r>
            <a:r>
              <a:rPr lang="sv-SE" sz="1600" dirty="0" smtClean="0"/>
              <a:t>eller slam i botten av rören</a:t>
            </a:r>
            <a:endParaRPr lang="sv-SE" sz="1600" dirty="0"/>
          </a:p>
        </p:txBody>
      </p:sp>
      <p:sp>
        <p:nvSpPr>
          <p:cNvPr id="11" name="textruta 10"/>
          <p:cNvSpPr txBox="1"/>
          <p:nvPr/>
        </p:nvSpPr>
        <p:spPr>
          <a:xfrm>
            <a:off x="407295" y="3090481"/>
            <a:ext cx="386014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1600" dirty="0"/>
              <a:t>De har ventilerade lock.</a:t>
            </a:r>
          </a:p>
        </p:txBody>
      </p:sp>
      <p:sp>
        <p:nvSpPr>
          <p:cNvPr id="12" name="Rektangel 11"/>
          <p:cNvSpPr/>
          <p:nvPr/>
        </p:nvSpPr>
        <p:spPr>
          <a:xfrm>
            <a:off x="407295" y="3596624"/>
            <a:ext cx="386014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600" dirty="0"/>
              <a:t>De inte blir snötäckta under vintern.</a:t>
            </a:r>
          </a:p>
        </p:txBody>
      </p:sp>
      <p:sp>
        <p:nvSpPr>
          <p:cNvPr id="13" name="Rektangel 12"/>
          <p:cNvSpPr/>
          <p:nvPr/>
        </p:nvSpPr>
        <p:spPr>
          <a:xfrm>
            <a:off x="407295" y="4039746"/>
            <a:ext cx="386014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600" dirty="0"/>
              <a:t>De är hela.</a:t>
            </a:r>
          </a:p>
        </p:txBody>
      </p:sp>
      <p:sp>
        <p:nvSpPr>
          <p:cNvPr id="15" name="Rubrik 1"/>
          <p:cNvSpPr txBox="1">
            <a:spLocks/>
          </p:cNvSpPr>
          <p:nvPr/>
        </p:nvSpPr>
        <p:spPr>
          <a:xfrm>
            <a:off x="395536" y="1628800"/>
            <a:ext cx="3860146" cy="50405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2400" b="1" dirty="0" smtClean="0"/>
              <a:t>Kontrollera att:</a:t>
            </a:r>
            <a:endParaRPr lang="sv-SE" sz="2400" b="1" dirty="0"/>
          </a:p>
        </p:txBody>
      </p:sp>
      <p:sp>
        <p:nvSpPr>
          <p:cNvPr id="17" name="Rektangel 16"/>
          <p:cNvSpPr/>
          <p:nvPr/>
        </p:nvSpPr>
        <p:spPr>
          <a:xfrm>
            <a:off x="395536" y="4909224"/>
            <a:ext cx="38164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Om det står vatten i ledningarna är det en allvarlig brist. Sök hjälp från fackkunniga. Tänk på att du kan behöva anmäla </a:t>
            </a:r>
            <a:r>
              <a:rPr lang="sv-SE" dirty="0" smtClean="0"/>
              <a:t>till Miljö-förvaltningen innan du vidtar vissa åtgärder. </a:t>
            </a:r>
            <a:endParaRPr lang="sv-SE" dirty="0"/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46" b="13632"/>
          <a:stretch/>
        </p:blipFill>
        <p:spPr>
          <a:xfrm>
            <a:off x="4644008" y="1484464"/>
            <a:ext cx="3908176" cy="29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4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395536" y="1620000"/>
            <a:ext cx="38164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smtClean="0"/>
              <a:t>1. Lys </a:t>
            </a:r>
            <a:r>
              <a:rPr lang="sv-SE" dirty="0"/>
              <a:t>med ficklampa – det ska inte finnas vattenblänk.</a:t>
            </a:r>
          </a:p>
          <a:p>
            <a:endParaRPr lang="sv-SE" dirty="0"/>
          </a:p>
          <a:p>
            <a:r>
              <a:rPr lang="sv-SE" dirty="0" smtClean="0"/>
              <a:t>2. Stoppa </a:t>
            </a:r>
            <a:r>
              <a:rPr lang="sv-SE" dirty="0"/>
              <a:t>ned en </a:t>
            </a:r>
            <a:r>
              <a:rPr lang="sv-SE" dirty="0" smtClean="0"/>
              <a:t>torr, lång pinne </a:t>
            </a:r>
            <a:r>
              <a:rPr lang="sv-SE" dirty="0"/>
              <a:t>– den ska inte bli blöt.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Rubrik 1"/>
          <p:cNvSpPr txBox="1">
            <a:spLocks/>
          </p:cNvSpPr>
          <p:nvPr/>
        </p:nvSpPr>
        <p:spPr>
          <a:xfrm>
            <a:off x="251520" y="548680"/>
            <a:ext cx="8892480" cy="86409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3200" b="1" dirty="0" smtClean="0"/>
              <a:t>Två sätt att kontrollera luftningsrör</a:t>
            </a:r>
            <a:endParaRPr lang="sv-SE" sz="3200" b="1" dirty="0"/>
          </a:p>
        </p:txBody>
      </p:sp>
      <p:pic>
        <p:nvPicPr>
          <p:cNvPr id="5" name="Picture 2" descr="G:\Avd-H\Enh-Hm\Små avlopp\Tillsynskampanj Effektiv avloppstillsyn\Projektrapport\Bilder\avlopp_110419 (5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5"/>
          <a:stretch/>
        </p:blipFill>
        <p:spPr bwMode="auto">
          <a:xfrm>
            <a:off x="4500000" y="1619999"/>
            <a:ext cx="4164947" cy="2844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4" t="-245" r="355" b="511"/>
          <a:stretch/>
        </p:blipFill>
        <p:spPr bwMode="auto">
          <a:xfrm rot="5400000">
            <a:off x="5147078" y="974865"/>
            <a:ext cx="2870791" cy="4164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65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852936"/>
            <a:ext cx="8460881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9ADA9-B8AF-40A6-8885-4ED779507B06}" type="slidenum">
              <a:rPr lang="sv-SE" smtClean="0"/>
              <a:t>19</a:t>
            </a:fld>
            <a:endParaRPr lang="sv-SE"/>
          </a:p>
        </p:txBody>
      </p:sp>
      <p:sp>
        <p:nvSpPr>
          <p:cNvPr id="12" name="Rubrik 1"/>
          <p:cNvSpPr txBox="1">
            <a:spLocks/>
          </p:cNvSpPr>
          <p:nvPr/>
        </p:nvSpPr>
        <p:spPr>
          <a:xfrm>
            <a:off x="251520" y="1548081"/>
            <a:ext cx="8712968" cy="584775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3200" b="1" dirty="0" smtClean="0"/>
              <a:t>Markbädd/infiltration </a:t>
            </a:r>
            <a:endParaRPr lang="sv-SE" sz="3200" b="1" dirty="0"/>
          </a:p>
        </p:txBody>
      </p:sp>
      <p:sp>
        <p:nvSpPr>
          <p:cNvPr id="4" name="Ellips 3"/>
          <p:cNvSpPr/>
          <p:nvPr/>
        </p:nvSpPr>
        <p:spPr>
          <a:xfrm>
            <a:off x="5796136" y="3429000"/>
            <a:ext cx="2232248" cy="2376264"/>
          </a:xfrm>
          <a:prstGeom prst="ellipse">
            <a:avLst/>
          </a:prstGeom>
          <a:noFill/>
          <a:ln w="1016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885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827580" y="2419141"/>
            <a:ext cx="7560844" cy="3231654"/>
          </a:xfrm>
          <a:prstGeom prst="rect">
            <a:avLst/>
          </a:prstGeom>
          <a:noFill/>
        </p:spPr>
        <p:txBody>
          <a:bodyPr wrap="square" lIns="144000" rtlCol="0">
            <a:spAutoFit/>
          </a:bodyPr>
          <a:lstStyle/>
          <a:p>
            <a:r>
              <a:rPr lang="sv-SE" sz="2800" dirty="0" smtClean="0"/>
              <a:t>Alla avloppsanläggningar har en </a:t>
            </a:r>
            <a:br>
              <a:rPr lang="sv-SE" sz="2800" dirty="0" smtClean="0"/>
            </a:br>
            <a:r>
              <a:rPr lang="sv-SE" sz="2800" dirty="0" smtClean="0"/>
              <a:t>begränsad livslängd. </a:t>
            </a:r>
          </a:p>
          <a:p>
            <a:endParaRPr lang="sv-SE" sz="2800" dirty="0"/>
          </a:p>
          <a:p>
            <a:r>
              <a:rPr lang="sv-SE" sz="2400" dirty="0" smtClean="0"/>
              <a:t>När du tar hand om din anläggning så</a:t>
            </a:r>
          </a:p>
          <a:p>
            <a:pPr lvl="1"/>
            <a:endParaRPr lang="sv-SE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400" dirty="0" smtClean="0"/>
              <a:t>förlängs livslängden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400" dirty="0" smtClean="0"/>
              <a:t>reningen blir bättre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400" dirty="0"/>
              <a:t>d</a:t>
            </a:r>
            <a:r>
              <a:rPr lang="sv-SE" sz="2400" dirty="0" smtClean="0"/>
              <a:t>u och miljön blir vinnare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5890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/>
          <p:cNvSpPr txBox="1">
            <a:spLocks/>
          </p:cNvSpPr>
          <p:nvPr/>
        </p:nvSpPr>
        <p:spPr>
          <a:xfrm>
            <a:off x="395536" y="1628800"/>
            <a:ext cx="3860146" cy="50405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2400" b="1" dirty="0" smtClean="0"/>
              <a:t>Kontrollera att:</a:t>
            </a:r>
            <a:endParaRPr lang="sv-SE" sz="2400" b="1" dirty="0"/>
          </a:p>
        </p:txBody>
      </p:sp>
      <p:sp>
        <p:nvSpPr>
          <p:cNvPr id="4" name="Rektangel 3"/>
          <p:cNvSpPr/>
          <p:nvPr/>
        </p:nvSpPr>
        <p:spPr>
          <a:xfrm>
            <a:off x="395536" y="2407821"/>
            <a:ext cx="3871905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600" dirty="0" smtClean="0"/>
              <a:t>Bilar, traktorer och annat tungt inte belastar ytan.</a:t>
            </a:r>
            <a:endParaRPr lang="sv-SE" sz="1600" dirty="0"/>
          </a:p>
        </p:txBody>
      </p:sp>
      <p:sp>
        <p:nvSpPr>
          <p:cNvPr id="5" name="textruta 4"/>
          <p:cNvSpPr txBox="1"/>
          <p:nvPr/>
        </p:nvSpPr>
        <p:spPr>
          <a:xfrm>
            <a:off x="412306" y="3069807"/>
            <a:ext cx="386014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1600" dirty="0" smtClean="0"/>
              <a:t>Det inte växer buskar </a:t>
            </a:r>
            <a:r>
              <a:rPr lang="sv-SE" sz="1600" dirty="0"/>
              <a:t>och </a:t>
            </a:r>
            <a:r>
              <a:rPr lang="sv-SE" sz="1600" dirty="0" smtClean="0"/>
              <a:t>träd på ytan.</a:t>
            </a:r>
            <a:endParaRPr lang="sv-SE" sz="1600" dirty="0"/>
          </a:p>
        </p:txBody>
      </p:sp>
      <p:sp>
        <p:nvSpPr>
          <p:cNvPr id="6" name="Rektangel 5"/>
          <p:cNvSpPr/>
          <p:nvPr/>
        </p:nvSpPr>
        <p:spPr>
          <a:xfrm>
            <a:off x="425070" y="4496905"/>
            <a:ext cx="385818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600" dirty="0"/>
              <a:t>Du inte känner en stark </a:t>
            </a:r>
            <a:r>
              <a:rPr lang="sv-SE" sz="1600" dirty="0" smtClean="0"/>
              <a:t>avloppslukt.</a:t>
            </a:r>
            <a:endParaRPr lang="sv-SE" sz="1600" dirty="0"/>
          </a:p>
        </p:txBody>
      </p:sp>
      <p:sp>
        <p:nvSpPr>
          <p:cNvPr id="7" name="Rektangel 6"/>
          <p:cNvSpPr/>
          <p:nvPr/>
        </p:nvSpPr>
        <p:spPr>
          <a:xfrm>
            <a:off x="414266" y="3535680"/>
            <a:ext cx="3860146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600" dirty="0"/>
              <a:t>Tänk på att träd har långa rötter som gärna tränger in och förstör </a:t>
            </a:r>
            <a:r>
              <a:rPr lang="sv-SE" sz="1600" dirty="0" smtClean="0"/>
              <a:t>spridarledningarna. </a:t>
            </a:r>
            <a:endParaRPr lang="sv-SE" sz="1600" dirty="0"/>
          </a:p>
        </p:txBody>
      </p:sp>
      <p:pic>
        <p:nvPicPr>
          <p:cNvPr id="8" name="Picture 3" descr="C:\Users\kaj.jensen.KBA\Desktop\DSCN2362, infiltrat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7"/>
          <a:stretch/>
        </p:blipFill>
        <p:spPr bwMode="auto">
          <a:xfrm>
            <a:off x="5148064" y="1556792"/>
            <a:ext cx="2864308" cy="441613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Rak pil 8"/>
          <p:cNvCxnSpPr/>
          <p:nvPr/>
        </p:nvCxnSpPr>
        <p:spPr>
          <a:xfrm flipV="1">
            <a:off x="4067944" y="2772698"/>
            <a:ext cx="2512274" cy="1055370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arrow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434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kaj.jensen.KBA\Desktop\Översvämmad fördelningsbrun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98"/>
          <a:stretch/>
        </p:blipFill>
        <p:spPr bwMode="auto">
          <a:xfrm>
            <a:off x="4500000" y="1620000"/>
            <a:ext cx="4248000" cy="26567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/>
          <p:cNvSpPr/>
          <p:nvPr/>
        </p:nvSpPr>
        <p:spPr>
          <a:xfrm>
            <a:off x="395536" y="1620000"/>
            <a:ext cx="3816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Här har markbädden fullständigt havererat och kan inte ta emot mer avloppsvatten. Då stiger avloppsvattnet i fördelningsbrunnen och hittar andra vägar ut</a:t>
            </a:r>
            <a:r>
              <a:rPr lang="sv-SE" dirty="0" smtClean="0"/>
              <a:t>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4698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/>
        </p:nvSpPr>
        <p:spPr>
          <a:xfrm>
            <a:off x="251520" y="548680"/>
            <a:ext cx="8892480" cy="86409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3200" b="1" dirty="0" smtClean="0"/>
              <a:t>Fosforfälla och fosforfällning</a:t>
            </a:r>
            <a:endParaRPr lang="sv-SE" sz="3200" b="1" dirty="0"/>
          </a:p>
        </p:txBody>
      </p:sp>
      <p:sp>
        <p:nvSpPr>
          <p:cNvPr id="4" name="Rektangel 3"/>
          <p:cNvSpPr/>
          <p:nvPr/>
        </p:nvSpPr>
        <p:spPr>
          <a:xfrm>
            <a:off x="395536" y="1620000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smtClean="0"/>
              <a:t>En del markbaserade anläggningar kan ha ett extra reningssteg installerat för att förbättra reningen av fosfor.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3036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brightnessContrast bright="6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74313" y="888898"/>
            <a:ext cx="2858282" cy="381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ubrik 1"/>
          <p:cNvSpPr txBox="1">
            <a:spLocks/>
          </p:cNvSpPr>
          <p:nvPr/>
        </p:nvSpPr>
        <p:spPr>
          <a:xfrm>
            <a:off x="395536" y="3276273"/>
            <a:ext cx="3860146" cy="50405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2400" b="1" dirty="0" smtClean="0"/>
              <a:t>Kontrollera att:</a:t>
            </a:r>
            <a:endParaRPr lang="sv-SE" sz="2400" b="1" dirty="0"/>
          </a:p>
        </p:txBody>
      </p:sp>
      <p:sp>
        <p:nvSpPr>
          <p:cNvPr id="4" name="Rektangel 3"/>
          <p:cNvSpPr/>
          <p:nvPr/>
        </p:nvSpPr>
        <p:spPr>
          <a:xfrm>
            <a:off x="395536" y="4068361"/>
            <a:ext cx="3871905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600" dirty="0"/>
              <a:t>Materialet byts enligt tillverkarens anvisning.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395536" y="4788441"/>
            <a:ext cx="3860146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1600" dirty="0"/>
              <a:t>Vattennivån inte står ovanför in- eller utlopp</a:t>
            </a:r>
            <a:r>
              <a:rPr lang="sv-SE" sz="1600" dirty="0" smtClean="0"/>
              <a:t>. Filtret ska dock i normal drift vara vattenfyllt.</a:t>
            </a:r>
            <a:endParaRPr lang="sv-SE" sz="1600" dirty="0"/>
          </a:p>
        </p:txBody>
      </p:sp>
      <p:sp>
        <p:nvSpPr>
          <p:cNvPr id="11" name="Rektangel 10"/>
          <p:cNvSpPr/>
          <p:nvPr/>
        </p:nvSpPr>
        <p:spPr>
          <a:xfrm>
            <a:off x="395536" y="1412776"/>
            <a:ext cx="38164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smtClean="0"/>
              <a:t>En markbädd kan ha </a:t>
            </a:r>
            <a:r>
              <a:rPr lang="sv-SE" dirty="0"/>
              <a:t>en </a:t>
            </a:r>
            <a:r>
              <a:rPr lang="sv-SE" dirty="0" smtClean="0"/>
              <a:t>fosforfälla som ligger </a:t>
            </a:r>
            <a:r>
              <a:rPr lang="sv-SE" dirty="0"/>
              <a:t>efter bädden. Den ska skötas enligt tillverkarens </a:t>
            </a:r>
            <a:r>
              <a:rPr lang="sv-SE" dirty="0" smtClean="0"/>
              <a:t>anvisningar och villkor i tillstånd.</a:t>
            </a:r>
            <a:endParaRPr lang="sv-SE" dirty="0"/>
          </a:p>
          <a:p>
            <a:pPr>
              <a:spcAft>
                <a:spcPts val="600"/>
              </a:spcAft>
            </a:pPr>
            <a:r>
              <a:rPr lang="sv-SE" dirty="0" smtClean="0"/>
              <a:t>Ibland har även minireningsverk fosforfälla.</a:t>
            </a:r>
            <a:endParaRPr lang="sv-S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 r="10008"/>
          <a:stretch/>
        </p:blipFill>
        <p:spPr bwMode="auto">
          <a:xfrm>
            <a:off x="4711690" y="1365278"/>
            <a:ext cx="4083472" cy="283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ubrik 1"/>
          <p:cNvSpPr txBox="1">
            <a:spLocks/>
          </p:cNvSpPr>
          <p:nvPr/>
        </p:nvSpPr>
        <p:spPr>
          <a:xfrm>
            <a:off x="251520" y="548680"/>
            <a:ext cx="8892480" cy="86409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3200" b="1" dirty="0" smtClean="0"/>
              <a:t>Fosforfälla</a:t>
            </a:r>
            <a:endParaRPr lang="sv-SE" sz="3200" b="1" dirty="0"/>
          </a:p>
        </p:txBody>
      </p:sp>
    </p:spTree>
    <p:extLst>
      <p:ext uri="{BB962C8B-B14F-4D97-AF65-F5344CB8AC3E}">
        <p14:creationId xmlns:p14="http://schemas.microsoft.com/office/powerpoint/2010/main" val="75520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/>
          <p:cNvSpPr txBox="1">
            <a:spLocks/>
          </p:cNvSpPr>
          <p:nvPr/>
        </p:nvSpPr>
        <p:spPr>
          <a:xfrm>
            <a:off x="382960" y="3356992"/>
            <a:ext cx="3860146" cy="50405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2400" b="1" dirty="0" smtClean="0"/>
              <a:t>Kontrollera att:</a:t>
            </a:r>
            <a:endParaRPr lang="sv-SE" sz="2400" b="1" dirty="0"/>
          </a:p>
        </p:txBody>
      </p:sp>
      <p:sp>
        <p:nvSpPr>
          <p:cNvPr id="4" name="Rektangel 3"/>
          <p:cNvSpPr/>
          <p:nvPr/>
        </p:nvSpPr>
        <p:spPr>
          <a:xfrm>
            <a:off x="402432" y="4140895"/>
            <a:ext cx="3871905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600" dirty="0"/>
              <a:t>Larmet fungerar.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408311" y="4577701"/>
            <a:ext cx="3860146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1600" dirty="0" smtClean="0"/>
              <a:t>Fällningskemikalier finns och fylls på vid behov.</a:t>
            </a:r>
            <a:endParaRPr lang="sv-SE" sz="1600" dirty="0"/>
          </a:p>
        </p:txBody>
      </p:sp>
      <p:sp>
        <p:nvSpPr>
          <p:cNvPr id="11" name="Rektangel 10"/>
          <p:cNvSpPr/>
          <p:nvPr/>
        </p:nvSpPr>
        <p:spPr>
          <a:xfrm>
            <a:off x="251520" y="1093967"/>
            <a:ext cx="4248472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v-SE" dirty="0"/>
              <a:t>En del anläggningar har fosforfällning. Då pytsar en doseringsenhet i badrummet, vid diskbänken eller </a:t>
            </a:r>
            <a:r>
              <a:rPr lang="sv-SE" dirty="0" smtClean="0"/>
              <a:t>i </a:t>
            </a:r>
            <a:r>
              <a:rPr lang="sv-SE" dirty="0"/>
              <a:t>slamavskiljaren ut </a:t>
            </a:r>
            <a:r>
              <a:rPr lang="sv-SE" dirty="0" smtClean="0"/>
              <a:t>kemikalier som binder fosforn. </a:t>
            </a:r>
            <a:r>
              <a:rPr lang="sv-SE" dirty="0"/>
              <a:t>Med fosforfällning ökar </a:t>
            </a:r>
            <a:r>
              <a:rPr lang="sv-SE" dirty="0" smtClean="0"/>
              <a:t>slammängden i slamavskiljaren.</a:t>
            </a:r>
            <a:endParaRPr lang="sv-SE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8" name="Rektangel 7"/>
          <p:cNvSpPr/>
          <p:nvPr/>
        </p:nvSpPr>
        <p:spPr>
          <a:xfrm>
            <a:off x="4572000" y="5301208"/>
            <a:ext cx="3860146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600" dirty="0"/>
              <a:t>Service </a:t>
            </a:r>
            <a:r>
              <a:rPr lang="sv-SE" sz="1600" dirty="0" smtClean="0"/>
              <a:t>eller annan fackmannamässig skötsel sker regelbundet och enligt tillståndet.</a:t>
            </a:r>
            <a:endParaRPr lang="sv-SE" sz="1600" dirty="0"/>
          </a:p>
        </p:txBody>
      </p:sp>
      <p:sp>
        <p:nvSpPr>
          <p:cNvPr id="9" name="Rektangel 8"/>
          <p:cNvSpPr/>
          <p:nvPr/>
        </p:nvSpPr>
        <p:spPr>
          <a:xfrm>
            <a:off x="4572000" y="4342337"/>
            <a:ext cx="3860146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600" dirty="0"/>
              <a:t>Slammängden i slamavskiljaren är </a:t>
            </a:r>
            <a:r>
              <a:rPr lang="sv-SE" sz="1600" dirty="0" smtClean="0"/>
              <a:t>normal och slamsugning sker tillräckligt ofta.</a:t>
            </a:r>
            <a:endParaRPr lang="sv-SE" sz="1600" dirty="0"/>
          </a:p>
        </p:txBody>
      </p:sp>
      <p:pic>
        <p:nvPicPr>
          <p:cNvPr id="10" name="Picture 2" descr="C:\Users\kaj.jensen.KBA\Desktop\brun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7" r="20585"/>
          <a:stretch/>
        </p:blipFill>
        <p:spPr bwMode="auto">
          <a:xfrm>
            <a:off x="4860032" y="870760"/>
            <a:ext cx="3096344" cy="283168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8" b="8624"/>
          <a:stretch/>
        </p:blipFill>
        <p:spPr bwMode="auto">
          <a:xfrm>
            <a:off x="4860032" y="854104"/>
            <a:ext cx="3096344" cy="332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ubrik 1"/>
          <p:cNvSpPr txBox="1">
            <a:spLocks/>
          </p:cNvSpPr>
          <p:nvPr/>
        </p:nvSpPr>
        <p:spPr>
          <a:xfrm>
            <a:off x="251520" y="548680"/>
            <a:ext cx="8892480" cy="86409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3200" b="1" dirty="0"/>
              <a:t>F</a:t>
            </a:r>
            <a:r>
              <a:rPr lang="sv-SE" sz="3200" b="1" dirty="0" smtClean="0"/>
              <a:t>osforfällning</a:t>
            </a:r>
            <a:endParaRPr lang="sv-SE" sz="3200" b="1" dirty="0"/>
          </a:p>
        </p:txBody>
      </p:sp>
      <p:sp>
        <p:nvSpPr>
          <p:cNvPr id="14" name="textruta 13"/>
          <p:cNvSpPr txBox="1"/>
          <p:nvPr/>
        </p:nvSpPr>
        <p:spPr>
          <a:xfrm>
            <a:off x="439542" y="5301207"/>
            <a:ext cx="3834795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1600" dirty="0" smtClean="0"/>
              <a:t>Bäst-före-datumet </a:t>
            </a:r>
            <a:r>
              <a:rPr lang="sv-SE" sz="1600" dirty="0"/>
              <a:t>på </a:t>
            </a:r>
            <a:r>
              <a:rPr lang="sv-SE" sz="1600" dirty="0" smtClean="0"/>
              <a:t>fällnings-kemikalierna </a:t>
            </a:r>
            <a:r>
              <a:rPr lang="sv-SE" sz="1600" dirty="0"/>
              <a:t>inte har </a:t>
            </a:r>
            <a:r>
              <a:rPr lang="sv-SE" sz="1600" dirty="0" smtClean="0"/>
              <a:t>varit.</a:t>
            </a:r>
            <a:endParaRPr lang="sv-SE" sz="1600" dirty="0"/>
          </a:p>
          <a:p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51699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/>
      <p:bldP spid="8" grpId="0" animBg="1"/>
      <p:bldP spid="9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02031"/>
            <a:ext cx="1800200" cy="240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 txBox="1">
            <a:spLocks/>
          </p:cNvSpPr>
          <p:nvPr/>
        </p:nvSpPr>
        <p:spPr>
          <a:xfrm>
            <a:off x="251520" y="548680"/>
            <a:ext cx="8892480" cy="86409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3200" b="1" dirty="0"/>
              <a:t>M</a:t>
            </a:r>
            <a:r>
              <a:rPr lang="sv-SE" sz="3200" b="1" dirty="0" smtClean="0"/>
              <a:t>inireningsverk</a:t>
            </a:r>
            <a:endParaRPr lang="sv-SE" sz="3200" b="1" dirty="0"/>
          </a:p>
        </p:txBody>
      </p:sp>
      <p:sp>
        <p:nvSpPr>
          <p:cNvPr id="15" name="Rubrik 1"/>
          <p:cNvSpPr txBox="1">
            <a:spLocks/>
          </p:cNvSpPr>
          <p:nvPr/>
        </p:nvSpPr>
        <p:spPr>
          <a:xfrm>
            <a:off x="278557" y="1412776"/>
            <a:ext cx="3645371" cy="50783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v-SE"/>
            </a:defPPr>
          </a:lstStyle>
          <a:p>
            <a:r>
              <a:rPr lang="sv-SE" dirty="0"/>
              <a:t>Om din anläggning inte är markbaserad kan du ha ett </a:t>
            </a:r>
            <a:r>
              <a:rPr lang="sv-SE" dirty="0" smtClean="0"/>
              <a:t>minireningsverk. </a:t>
            </a:r>
          </a:p>
          <a:p>
            <a:endParaRPr lang="sv-SE" dirty="0" smtClean="0"/>
          </a:p>
          <a:p>
            <a:r>
              <a:rPr lang="sv-SE" dirty="0" smtClean="0"/>
              <a:t>Det är en tekniskt avancerad anläggning som bygger på samma reningsprocesser som i ett kommunalt reningsverk. Det finns många olika fabrikat och olika principer för att rena avloppsvattnet.</a:t>
            </a:r>
          </a:p>
          <a:p>
            <a:endParaRPr lang="sv-SE" dirty="0"/>
          </a:p>
          <a:p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endParaRPr lang="sv-S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" t="6976"/>
          <a:stretch/>
        </p:blipFill>
        <p:spPr bwMode="auto">
          <a:xfrm>
            <a:off x="4555938" y="1907757"/>
            <a:ext cx="4028872" cy="2394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7"/>
          <a:stretch/>
        </p:blipFill>
        <p:spPr bwMode="auto">
          <a:xfrm>
            <a:off x="4555938" y="1907757"/>
            <a:ext cx="4112309" cy="252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r="7732"/>
          <a:stretch/>
        </p:blipFill>
        <p:spPr bwMode="auto">
          <a:xfrm>
            <a:off x="4555938" y="1902031"/>
            <a:ext cx="4229659" cy="270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00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453338" y="6195501"/>
            <a:ext cx="3871905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600" dirty="0"/>
              <a:t>Larmet fungerar.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412262" y="2450079"/>
            <a:ext cx="3860146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1600" dirty="0"/>
              <a:t>Fällningskemikalier finns och fylls på vid behov. </a:t>
            </a:r>
          </a:p>
        </p:txBody>
      </p:sp>
      <p:sp>
        <p:nvSpPr>
          <p:cNvPr id="12" name="Rektangel 11"/>
          <p:cNvSpPr/>
          <p:nvPr/>
        </p:nvSpPr>
        <p:spPr>
          <a:xfrm>
            <a:off x="384101" y="3212976"/>
            <a:ext cx="3860146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600" dirty="0"/>
              <a:t>Bäst-före-datumet på fällningskemikalierna inte har </a:t>
            </a:r>
            <a:r>
              <a:rPr lang="sv-SE" sz="1600" dirty="0" smtClean="0"/>
              <a:t>varit.</a:t>
            </a:r>
            <a:endParaRPr lang="sv-SE" sz="1600" dirty="0"/>
          </a:p>
        </p:txBody>
      </p:sp>
      <p:sp>
        <p:nvSpPr>
          <p:cNvPr id="13" name="Rektangel 12"/>
          <p:cNvSpPr/>
          <p:nvPr/>
        </p:nvSpPr>
        <p:spPr>
          <a:xfrm>
            <a:off x="432073" y="3933056"/>
            <a:ext cx="386014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600" dirty="0"/>
              <a:t>Samtliga rörliga delar i verket fungerar.</a:t>
            </a:r>
          </a:p>
        </p:txBody>
      </p:sp>
      <p:sp>
        <p:nvSpPr>
          <p:cNvPr id="14" name="Rektangel 13"/>
          <p:cNvSpPr/>
          <p:nvPr/>
        </p:nvSpPr>
        <p:spPr>
          <a:xfrm>
            <a:off x="432073" y="4410914"/>
            <a:ext cx="3860146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600" dirty="0" smtClean="0"/>
              <a:t>Service eller annan fackmannamässig skötsel </a:t>
            </a:r>
            <a:r>
              <a:rPr lang="sv-SE" sz="1600" dirty="0"/>
              <a:t>sker regelbundet och i enlighet med </a:t>
            </a:r>
            <a:r>
              <a:rPr lang="sv-SE" sz="1600" dirty="0" smtClean="0"/>
              <a:t>tillståndet.</a:t>
            </a:r>
            <a:endParaRPr lang="sv-SE" sz="1600" dirty="0"/>
          </a:p>
        </p:txBody>
      </p:sp>
      <p:sp>
        <p:nvSpPr>
          <p:cNvPr id="15" name="Rubrik 1"/>
          <p:cNvSpPr txBox="1">
            <a:spLocks/>
          </p:cNvSpPr>
          <p:nvPr/>
        </p:nvSpPr>
        <p:spPr>
          <a:xfrm>
            <a:off x="395536" y="1455419"/>
            <a:ext cx="3860146" cy="50405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2400" b="1" dirty="0" smtClean="0"/>
              <a:t>Kontrollera att:</a:t>
            </a:r>
            <a:endParaRPr lang="sv-SE" sz="2400" b="1" dirty="0"/>
          </a:p>
        </p:txBody>
      </p:sp>
      <p:pic>
        <p:nvPicPr>
          <p:cNvPr id="16" name="Picture 2" descr="C:\Users\kaj.jensen.KBA\Desktop\MRV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14"/>
          <a:stretch/>
        </p:blipFill>
        <p:spPr bwMode="auto">
          <a:xfrm>
            <a:off x="4500001" y="1620001"/>
            <a:ext cx="4248000" cy="279091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ktangel 16"/>
          <p:cNvSpPr/>
          <p:nvPr/>
        </p:nvSpPr>
        <p:spPr>
          <a:xfrm>
            <a:off x="432073" y="5445224"/>
            <a:ext cx="3860146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600" dirty="0"/>
              <a:t>Slammängden inte går över inlopp eller utlopp.</a:t>
            </a:r>
          </a:p>
        </p:txBody>
      </p:sp>
      <p:sp>
        <p:nvSpPr>
          <p:cNvPr id="18" name="Rektangel 17"/>
          <p:cNvSpPr/>
          <p:nvPr/>
        </p:nvSpPr>
        <p:spPr>
          <a:xfrm>
            <a:off x="4527573" y="4786696"/>
            <a:ext cx="3860146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600" dirty="0" smtClean="0"/>
              <a:t>Slamsugning sker med föreskrivna intervall och på rätt sätt. Det bör finnas en slamsugningsinstruktion i anslutning till verket.</a:t>
            </a:r>
            <a:endParaRPr lang="sv-SE" sz="1600" dirty="0"/>
          </a:p>
        </p:txBody>
      </p:sp>
      <p:sp>
        <p:nvSpPr>
          <p:cNvPr id="19" name="Rektangel 18"/>
          <p:cNvSpPr/>
          <p:nvPr/>
        </p:nvSpPr>
        <p:spPr>
          <a:xfrm>
            <a:off x="4514521" y="5949280"/>
            <a:ext cx="3860146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600" dirty="0" smtClean="0"/>
              <a:t>Efter slamsugning – kontrollera att allt fungerar som avsett. </a:t>
            </a: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64683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/>
        </p:nvSpPr>
        <p:spPr>
          <a:xfrm>
            <a:off x="251520" y="548680"/>
            <a:ext cx="8892480" cy="86409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sv-SE" sz="3200" b="1" dirty="0"/>
          </a:p>
        </p:txBody>
      </p:sp>
      <p:sp>
        <p:nvSpPr>
          <p:cNvPr id="11" name="Rektangel 10"/>
          <p:cNvSpPr/>
          <p:nvPr/>
        </p:nvSpPr>
        <p:spPr>
          <a:xfrm>
            <a:off x="395536" y="1620000"/>
            <a:ext cx="430222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En del </a:t>
            </a:r>
            <a:r>
              <a:rPr lang="sv-SE" dirty="0" smtClean="0"/>
              <a:t>fastigheter har ett avloppssystem som bygger på att avloppsvattnet som kommer från toaletten tas om hand för sig och det som kommer från bad, disk och tvätt för sig. </a:t>
            </a:r>
          </a:p>
          <a:p>
            <a:endParaRPr lang="sv-SE" dirty="0"/>
          </a:p>
          <a:p>
            <a:r>
              <a:rPr lang="sv-SE" dirty="0" smtClean="0"/>
              <a:t>Bad-, disk- och tvättvatten kan avledas till en infiltration eller markbädd medan WC-vattnet samlas upp i en tank. Andra fastigheter har en torr lösning för toaletten och använder till exempel en mulltoalett eller ett multrum.</a:t>
            </a:r>
            <a:endParaRPr lang="sv-SE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12" name="Rubrik 1"/>
          <p:cNvSpPr txBox="1">
            <a:spLocks/>
          </p:cNvSpPr>
          <p:nvPr/>
        </p:nvSpPr>
        <p:spPr>
          <a:xfrm>
            <a:off x="403920" y="701080"/>
            <a:ext cx="8892480" cy="86409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3200" b="1" dirty="0" smtClean="0"/>
              <a:t>Delade system</a:t>
            </a:r>
            <a:endParaRPr lang="sv-SE" sz="3200" b="1" dirty="0"/>
          </a:p>
        </p:txBody>
      </p:sp>
    </p:spTree>
    <p:extLst>
      <p:ext uri="{BB962C8B-B14F-4D97-AF65-F5344CB8AC3E}">
        <p14:creationId xmlns:p14="http://schemas.microsoft.com/office/powerpoint/2010/main" val="159956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75444"/>
            <a:ext cx="8712968" cy="281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ubrik 1"/>
          <p:cNvSpPr txBox="1">
            <a:spLocks/>
          </p:cNvSpPr>
          <p:nvPr/>
        </p:nvSpPr>
        <p:spPr>
          <a:xfrm>
            <a:off x="539552" y="963306"/>
            <a:ext cx="7416824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3200" b="1" dirty="0" smtClean="0"/>
              <a:t>Sluten tank</a:t>
            </a:r>
            <a:endParaRPr lang="sv-SE" sz="3200" b="1" dirty="0"/>
          </a:p>
        </p:txBody>
      </p:sp>
      <p:sp>
        <p:nvSpPr>
          <p:cNvPr id="4" name="Ellips 3"/>
          <p:cNvSpPr/>
          <p:nvPr/>
        </p:nvSpPr>
        <p:spPr>
          <a:xfrm>
            <a:off x="323528" y="2996952"/>
            <a:ext cx="1944216" cy="1800200"/>
          </a:xfrm>
          <a:prstGeom prst="ellipse">
            <a:avLst/>
          </a:prstGeom>
          <a:noFill/>
          <a:ln w="1016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511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9" t="20248" b="19517"/>
          <a:stretch/>
        </p:blipFill>
        <p:spPr bwMode="auto">
          <a:xfrm>
            <a:off x="5076056" y="931511"/>
            <a:ext cx="3525173" cy="328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 txBox="1">
            <a:spLocks/>
          </p:cNvSpPr>
          <p:nvPr/>
        </p:nvSpPr>
        <p:spPr>
          <a:xfrm>
            <a:off x="251520" y="548680"/>
            <a:ext cx="8892480" cy="86409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3200" b="1" dirty="0" smtClean="0"/>
              <a:t>Sluten tank</a:t>
            </a:r>
            <a:endParaRPr lang="sv-SE" sz="3200" b="1" dirty="0"/>
          </a:p>
        </p:txBody>
      </p:sp>
      <p:sp>
        <p:nvSpPr>
          <p:cNvPr id="3" name="Rubrik 1"/>
          <p:cNvSpPr txBox="1">
            <a:spLocks/>
          </p:cNvSpPr>
          <p:nvPr/>
        </p:nvSpPr>
        <p:spPr>
          <a:xfrm>
            <a:off x="275581" y="1628800"/>
            <a:ext cx="3860146" cy="50405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2400" b="1" dirty="0" smtClean="0"/>
              <a:t>Kontrollera att:</a:t>
            </a:r>
            <a:endParaRPr lang="sv-SE" sz="2400" b="1" dirty="0"/>
          </a:p>
        </p:txBody>
      </p:sp>
      <p:sp>
        <p:nvSpPr>
          <p:cNvPr id="4" name="Rektangel 3"/>
          <p:cNvSpPr/>
          <p:nvPr/>
        </p:nvSpPr>
        <p:spPr>
          <a:xfrm>
            <a:off x="383777" y="2780928"/>
            <a:ext cx="3871905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600" dirty="0" smtClean="0"/>
              <a:t>Larmet fungerar.</a:t>
            </a:r>
            <a:endParaRPr lang="sv-SE" sz="1600" dirty="0"/>
          </a:p>
        </p:txBody>
      </p:sp>
      <p:sp>
        <p:nvSpPr>
          <p:cNvPr id="5" name="textruta 4"/>
          <p:cNvSpPr txBox="1"/>
          <p:nvPr/>
        </p:nvSpPr>
        <p:spPr>
          <a:xfrm>
            <a:off x="383777" y="3284984"/>
            <a:ext cx="3860146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1600" dirty="0" smtClean="0"/>
              <a:t>Det inte finns synliga tecken på in- eller utläckage.</a:t>
            </a:r>
            <a:endParaRPr lang="sv-SE" sz="1600" dirty="0"/>
          </a:p>
        </p:txBody>
      </p:sp>
      <p:sp>
        <p:nvSpPr>
          <p:cNvPr id="8" name="Rektangel 7"/>
          <p:cNvSpPr/>
          <p:nvPr/>
        </p:nvSpPr>
        <p:spPr>
          <a:xfrm>
            <a:off x="395536" y="4017361"/>
            <a:ext cx="3860146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600" dirty="0" smtClean="0"/>
              <a:t>Tömningsfrekvensen är rimlig i förhållande till vad hushållet har för vattenanvändning. </a:t>
            </a:r>
            <a:endParaRPr lang="sv-SE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53691"/>
            <a:ext cx="3525173" cy="313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98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/>
          <p:cNvSpPr txBox="1"/>
          <p:nvPr/>
        </p:nvSpPr>
        <p:spPr>
          <a:xfrm>
            <a:off x="828000" y="2419200"/>
            <a:ext cx="777644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 smtClean="0"/>
              <a:t>Det finns många olika avloppsanläggningar med olika tekniklösningar varav några är:</a:t>
            </a:r>
          </a:p>
          <a:p>
            <a:pPr algn="ctr"/>
            <a:endParaRPr lang="sv-SE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 smtClean="0"/>
              <a:t>Markbaserad rening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 smtClean="0"/>
              <a:t>Minireningsverk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 smtClean="0"/>
              <a:t>Sluten tank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 smtClean="0"/>
              <a:t>Förmultnings- eller förbränningslösning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 smtClean="0"/>
              <a:t>Gråvattenfilter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9813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/>
        </p:nvSpPr>
        <p:spPr>
          <a:xfrm>
            <a:off x="251520" y="548680"/>
            <a:ext cx="8892480" cy="86409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3200" b="1" dirty="0" smtClean="0"/>
              <a:t>Gråvattenfilter</a:t>
            </a:r>
            <a:endParaRPr lang="sv-SE" sz="3200" b="1" dirty="0"/>
          </a:p>
        </p:txBody>
      </p:sp>
      <p:sp>
        <p:nvSpPr>
          <p:cNvPr id="3" name="Rubrik 1"/>
          <p:cNvSpPr txBox="1">
            <a:spLocks/>
          </p:cNvSpPr>
          <p:nvPr/>
        </p:nvSpPr>
        <p:spPr>
          <a:xfrm>
            <a:off x="307546" y="3140968"/>
            <a:ext cx="3860146" cy="50405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2400" b="1" dirty="0" smtClean="0"/>
              <a:t>Kontrollera att:</a:t>
            </a:r>
            <a:endParaRPr lang="sv-SE" sz="2400" b="1" dirty="0"/>
          </a:p>
        </p:txBody>
      </p:sp>
      <p:sp>
        <p:nvSpPr>
          <p:cNvPr id="4" name="Rektangel 3"/>
          <p:cNvSpPr/>
          <p:nvPr/>
        </p:nvSpPr>
        <p:spPr>
          <a:xfrm>
            <a:off x="392670" y="3707344"/>
            <a:ext cx="3871905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600" dirty="0" smtClean="0"/>
              <a:t>Villkor i tillstånd och leverantörens anvisningar om skötsel följs</a:t>
            </a:r>
            <a:endParaRPr lang="sv-SE" sz="1600" dirty="0"/>
          </a:p>
        </p:txBody>
      </p:sp>
      <p:sp>
        <p:nvSpPr>
          <p:cNvPr id="8" name="Rektangel 7"/>
          <p:cNvSpPr/>
          <p:nvPr/>
        </p:nvSpPr>
        <p:spPr>
          <a:xfrm>
            <a:off x="404429" y="4421744"/>
            <a:ext cx="3860146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600" dirty="0" smtClean="0"/>
              <a:t>Vattenförbrukningen inte överstiger vad anläggningen är dimensionerad för</a:t>
            </a:r>
            <a:endParaRPr lang="sv-SE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278" y="1412776"/>
            <a:ext cx="2700065" cy="36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32" y="1412775"/>
            <a:ext cx="2700066" cy="36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ruta 4"/>
          <p:cNvSpPr txBox="1"/>
          <p:nvPr/>
        </p:nvSpPr>
        <p:spPr>
          <a:xfrm>
            <a:off x="292169" y="1386642"/>
            <a:ext cx="38909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Bad-,disk- och tvättvatten avleds inte alltid till en markbaserad anläggning utan kan ibland renas i prefabricerade så kallade gråvattenfilter. 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2341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/>
        </p:nvSpPr>
        <p:spPr>
          <a:xfrm>
            <a:off x="251520" y="548680"/>
            <a:ext cx="8892480" cy="86409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3200" b="1" dirty="0" smtClean="0"/>
              <a:t>Torra toalettlösningar</a:t>
            </a:r>
            <a:endParaRPr lang="sv-SE" sz="3200" b="1" dirty="0"/>
          </a:p>
        </p:txBody>
      </p:sp>
      <p:sp>
        <p:nvSpPr>
          <p:cNvPr id="3" name="Rubrik 1"/>
          <p:cNvSpPr txBox="1">
            <a:spLocks/>
          </p:cNvSpPr>
          <p:nvPr/>
        </p:nvSpPr>
        <p:spPr>
          <a:xfrm>
            <a:off x="415658" y="2893773"/>
            <a:ext cx="3860146" cy="50405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2400" b="1" dirty="0" smtClean="0"/>
              <a:t>Kontrollera att:</a:t>
            </a:r>
            <a:endParaRPr lang="sv-SE" sz="2400" b="1" dirty="0"/>
          </a:p>
        </p:txBody>
      </p:sp>
      <p:sp>
        <p:nvSpPr>
          <p:cNvPr id="4" name="Rektangel 3"/>
          <p:cNvSpPr/>
          <p:nvPr/>
        </p:nvSpPr>
        <p:spPr>
          <a:xfrm>
            <a:off x="459472" y="3576935"/>
            <a:ext cx="3871905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600" dirty="0" smtClean="0"/>
              <a:t>Villkor i tillstånd och leverantörens anvisningar om skötsel följs</a:t>
            </a:r>
            <a:endParaRPr lang="sv-SE" sz="1600" dirty="0"/>
          </a:p>
        </p:txBody>
      </p:sp>
      <p:sp>
        <p:nvSpPr>
          <p:cNvPr id="6" name="textruta 5"/>
          <p:cNvSpPr txBox="1"/>
          <p:nvPr/>
        </p:nvSpPr>
        <p:spPr>
          <a:xfrm>
            <a:off x="581534" y="1139447"/>
            <a:ext cx="35283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Har fastigheten inte vattentoalett har du förmodligen en torr lösning, till exempel multrum, mulltoalett , frystoalett eller förbränningstoalett.</a:t>
            </a:r>
          </a:p>
          <a:p>
            <a:endParaRPr lang="sv-SE" dirty="0"/>
          </a:p>
        </p:txBody>
      </p:sp>
      <p:pic>
        <p:nvPicPr>
          <p:cNvPr id="1026" name="7384367A-FED7-43AA-A213-8AE18EE1A332" descr="7384367A-FED7-43AA-A213-8AE18EE1A3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49386"/>
            <a:ext cx="2681118" cy="403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ktangel 6"/>
          <p:cNvSpPr/>
          <p:nvPr/>
        </p:nvSpPr>
        <p:spPr>
          <a:xfrm>
            <a:off x="460575" y="4279519"/>
            <a:ext cx="3871905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600" dirty="0" smtClean="0"/>
              <a:t>Om du har en förbränningstoalett med katalysator  – att katalysatorn fungerar som avsett och att luktproblem inte finns</a:t>
            </a: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24029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/>
        </p:nvSpPr>
        <p:spPr>
          <a:xfrm>
            <a:off x="251520" y="548680"/>
            <a:ext cx="8892480" cy="86409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3200" b="1" dirty="0" smtClean="0"/>
              <a:t>Om du tar hand om avfall själv</a:t>
            </a:r>
            <a:endParaRPr lang="sv-SE" sz="3200" b="1" dirty="0"/>
          </a:p>
        </p:txBody>
      </p:sp>
      <p:sp>
        <p:nvSpPr>
          <p:cNvPr id="4" name="Rektangel 3"/>
          <p:cNvSpPr/>
          <p:nvPr/>
        </p:nvSpPr>
        <p:spPr>
          <a:xfrm>
            <a:off x="395536" y="1620000"/>
            <a:ext cx="6408712" cy="6047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v-SE" dirty="0" smtClean="0"/>
              <a:t>Framförallt torra lösningar, som multrum, bygger på att du själv tar om hand avfall från anläggningen genom att kompostera det.</a:t>
            </a:r>
          </a:p>
          <a:p>
            <a:pPr>
              <a:spcAft>
                <a:spcPts val="600"/>
              </a:spcAft>
            </a:pPr>
            <a:endParaRPr lang="sv-SE" dirty="0" smtClean="0"/>
          </a:p>
          <a:p>
            <a:pPr>
              <a:spcAft>
                <a:spcPts val="600"/>
              </a:spcAft>
            </a:pPr>
            <a:r>
              <a:rPr lang="sv-SE" dirty="0" smtClean="0"/>
              <a:t>Men även andra lösningar, som minireningsverk med slamavvattning, kan bygga på att avfall tas om hand av dig själv.</a:t>
            </a:r>
          </a:p>
          <a:p>
            <a:pPr>
              <a:spcAft>
                <a:spcPts val="600"/>
              </a:spcAft>
            </a:pPr>
            <a:endParaRPr lang="sv-SE" dirty="0" smtClean="0"/>
          </a:p>
          <a:p>
            <a:pPr>
              <a:spcAft>
                <a:spcPts val="600"/>
              </a:spcAft>
            </a:pPr>
            <a:r>
              <a:rPr lang="sv-SE" dirty="0" smtClean="0"/>
              <a:t>Tänk på att:</a:t>
            </a:r>
            <a:endParaRPr lang="sv-SE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dirty="0"/>
              <a:t>f</a:t>
            </a:r>
            <a:r>
              <a:rPr lang="sv-SE" dirty="0" smtClean="0"/>
              <a:t>ölja de tillståndsvillkor och andra anvisningar som finns för omhändertagandet – du får inte ta hand om avfallet själv om det inte finns ett tillstånd för detta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dirty="0" smtClean="0"/>
              <a:t>vara noggrann vid hanteringen av avfallet – det kan sprida smitta och orsaka problem i omgivningen, till exempel är tiden för lagring/kompostering viktig för att smittämnen ska hinna brytas ner </a:t>
            </a:r>
          </a:p>
          <a:p>
            <a:pPr>
              <a:spcAft>
                <a:spcPts val="600"/>
              </a:spcAft>
            </a:pPr>
            <a:endParaRPr lang="sv-SE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v-SE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5303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/>
        </p:nvSpPr>
        <p:spPr>
          <a:xfrm>
            <a:off x="251520" y="548680"/>
            <a:ext cx="8892480" cy="86409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3200" b="1" dirty="0" smtClean="0"/>
              <a:t>Kom ihåg</a:t>
            </a:r>
            <a:endParaRPr lang="sv-SE" sz="3200" b="1" dirty="0"/>
          </a:p>
        </p:txBody>
      </p:sp>
      <p:pic>
        <p:nvPicPr>
          <p:cNvPr id="3" name="Picture 2" descr="C:\Users\kaj.jensen.KBA\Desktop\to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9" y="1620000"/>
            <a:ext cx="4248000" cy="231728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/>
          <p:cNvSpPr/>
          <p:nvPr/>
        </p:nvSpPr>
        <p:spPr>
          <a:xfrm>
            <a:off x="395536" y="1620000"/>
            <a:ext cx="3816424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Avloppsanläggningen är endast konstruerad för att ta emot </a:t>
            </a:r>
            <a:r>
              <a:rPr lang="sv-SE" dirty="0" smtClean="0"/>
              <a:t>bad, disk-  och tvättvatten </a:t>
            </a:r>
          </a:p>
          <a:p>
            <a:r>
              <a:rPr lang="sv-SE" dirty="0" smtClean="0"/>
              <a:t>– och toalettavloppsvatten om WC finns. </a:t>
            </a:r>
            <a:endParaRPr lang="sv-SE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v-SE" dirty="0" smtClean="0"/>
          </a:p>
          <a:p>
            <a:pPr>
              <a:spcAft>
                <a:spcPts val="600"/>
              </a:spcAft>
            </a:pPr>
            <a:r>
              <a:rPr lang="sv-SE" dirty="0"/>
              <a:t>Se till att följande inte kommer till avloppsanläggningen: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dirty="0" smtClean="0"/>
              <a:t>Dag- </a:t>
            </a:r>
            <a:r>
              <a:rPr lang="sv-SE" dirty="0"/>
              <a:t>och dräneringsvatten.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dirty="0"/>
              <a:t>Vatten från backspolning.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dirty="0"/>
              <a:t>Vatten som läcker in genom otäta ledningar.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dirty="0"/>
              <a:t>Kemikalier, mediciner, vatten från penseltvätt eller andra farliga produkter.</a:t>
            </a:r>
          </a:p>
          <a:p>
            <a:pPr>
              <a:spcAft>
                <a:spcPts val="600"/>
              </a:spcAft>
            </a:pPr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4427984" y="4365104"/>
            <a:ext cx="36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dirty="0" smtClean="0"/>
              <a:t>Ska vatten </a:t>
            </a:r>
            <a:r>
              <a:rPr lang="sv-SE" dirty="0"/>
              <a:t>från bubbelpool eller </a:t>
            </a:r>
            <a:r>
              <a:rPr lang="sv-SE" dirty="0" smtClean="0"/>
              <a:t>jacuzzi</a:t>
            </a:r>
            <a:r>
              <a:rPr lang="sv-SE" dirty="0"/>
              <a:t> </a:t>
            </a:r>
            <a:r>
              <a:rPr lang="sv-SE" dirty="0" smtClean="0"/>
              <a:t>släppas till avlopps-anläggningen ska flödet vara utjämnat så att inte allt vatten kommer på en gång. Anläggningen behöver också vara dimensionerad för att klara vattenbelastningen.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7766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/>
          <p:cNvSpPr txBox="1"/>
          <p:nvPr/>
        </p:nvSpPr>
        <p:spPr>
          <a:xfrm>
            <a:off x="828000" y="1020745"/>
            <a:ext cx="44640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 smtClean="0"/>
              <a:t>Vi ska börja med att titta på de markbaserade systemen som renar avloppsvattnet genom att låta det rinna genom sand, grus och makadam.</a:t>
            </a:r>
          </a:p>
          <a:p>
            <a:endParaRPr lang="sv-SE" sz="2800" dirty="0" smtClean="0"/>
          </a:p>
          <a:p>
            <a:r>
              <a:rPr lang="sv-SE" sz="2800" dirty="0" smtClean="0"/>
              <a:t>Huvudtyperna är två:</a:t>
            </a:r>
            <a:br>
              <a:rPr lang="sv-SE" sz="2800" dirty="0" smtClean="0"/>
            </a:br>
            <a:endParaRPr lang="sv-SE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/>
              <a:t>Infiltration – utan utlopp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/>
              <a:t>Markbädd – med utlopp</a:t>
            </a:r>
          </a:p>
        </p:txBody>
      </p:sp>
      <p:pic>
        <p:nvPicPr>
          <p:cNvPr id="4" name="Bildobjekt 3" descr="G:\Avd-H\Tillsynsvägledning\Små avlopp\Tillsynskampanj Effektiv avloppstillsyn\Projektrapport\Bilder\Till fotografen\Infiltrerbart mtr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96752"/>
            <a:ext cx="2970931" cy="3348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933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70" y="2852936"/>
            <a:ext cx="868354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9ADA9-B8AF-40A6-8885-4ED779507B06}" type="slidenum">
              <a:rPr lang="sv-SE" smtClean="0"/>
              <a:t>5</a:t>
            </a:fld>
            <a:endParaRPr lang="sv-SE"/>
          </a:p>
        </p:txBody>
      </p:sp>
      <p:sp>
        <p:nvSpPr>
          <p:cNvPr id="12" name="Rubrik 1"/>
          <p:cNvSpPr txBox="1">
            <a:spLocks/>
          </p:cNvSpPr>
          <p:nvPr/>
        </p:nvSpPr>
        <p:spPr>
          <a:xfrm>
            <a:off x="251520" y="1548081"/>
            <a:ext cx="8712968" cy="584775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3200" b="1" dirty="0" smtClean="0"/>
              <a:t>Infiltration eller markbädd</a:t>
            </a:r>
            <a:endParaRPr lang="sv-SE" sz="3200" b="1" dirty="0"/>
          </a:p>
        </p:txBody>
      </p:sp>
      <p:sp>
        <p:nvSpPr>
          <p:cNvPr id="4" name="Ellips 3"/>
          <p:cNvSpPr/>
          <p:nvPr/>
        </p:nvSpPr>
        <p:spPr>
          <a:xfrm>
            <a:off x="5724128" y="3501008"/>
            <a:ext cx="2520280" cy="2520280"/>
          </a:xfrm>
          <a:prstGeom prst="ellipse">
            <a:avLst/>
          </a:prstGeom>
          <a:noFill/>
          <a:ln w="1016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240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/>
          <p:cNvSpPr txBox="1"/>
          <p:nvPr/>
        </p:nvSpPr>
        <p:spPr>
          <a:xfrm>
            <a:off x="828000" y="2419200"/>
            <a:ext cx="78484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 smtClean="0"/>
              <a:t>Vi ska titta närmare på några viktiga detaljer hos en markbaserad anläggning:</a:t>
            </a:r>
            <a:br>
              <a:rPr lang="sv-SE" sz="2800" dirty="0" smtClean="0"/>
            </a:br>
            <a:endParaRPr lang="sv-SE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/>
              <a:t>Slamavskiljare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/>
              <a:t>Pumpbrunn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/>
              <a:t>Fördelningsbrunn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/>
              <a:t>Luftningsrör</a:t>
            </a:r>
          </a:p>
        </p:txBody>
      </p:sp>
    </p:spTree>
    <p:extLst>
      <p:ext uri="{BB962C8B-B14F-4D97-AF65-F5344CB8AC3E}">
        <p14:creationId xmlns:p14="http://schemas.microsoft.com/office/powerpoint/2010/main" val="281932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69609"/>
            <a:ext cx="8712968" cy="281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9ADA9-B8AF-40A6-8885-4ED779507B06}" type="slidenum">
              <a:rPr lang="sv-SE" smtClean="0"/>
              <a:t>7</a:t>
            </a:fld>
            <a:endParaRPr lang="sv-SE"/>
          </a:p>
        </p:txBody>
      </p:sp>
      <p:sp>
        <p:nvSpPr>
          <p:cNvPr id="12" name="Rubrik 1"/>
          <p:cNvSpPr txBox="1">
            <a:spLocks/>
          </p:cNvSpPr>
          <p:nvPr/>
        </p:nvSpPr>
        <p:spPr>
          <a:xfrm>
            <a:off x="251520" y="1548081"/>
            <a:ext cx="8712968" cy="584775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3200" b="1" dirty="0" smtClean="0"/>
              <a:t>Slamavskiljare</a:t>
            </a:r>
            <a:endParaRPr lang="sv-SE" sz="3200" b="1" dirty="0"/>
          </a:p>
        </p:txBody>
      </p:sp>
      <p:sp>
        <p:nvSpPr>
          <p:cNvPr id="4" name="Ellips 3"/>
          <p:cNvSpPr/>
          <p:nvPr/>
        </p:nvSpPr>
        <p:spPr>
          <a:xfrm>
            <a:off x="3491880" y="3789040"/>
            <a:ext cx="1800200" cy="1200133"/>
          </a:xfrm>
          <a:prstGeom prst="ellipse">
            <a:avLst/>
          </a:prstGeom>
          <a:noFill/>
          <a:ln w="1016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830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/>
        </p:nvSpPr>
        <p:spPr>
          <a:xfrm>
            <a:off x="251520" y="548680"/>
            <a:ext cx="8892480" cy="86409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3200" b="1" dirty="0" smtClean="0"/>
              <a:t>Slamavskiljare</a:t>
            </a:r>
            <a:endParaRPr lang="sv-SE" sz="3200" b="1" dirty="0"/>
          </a:p>
        </p:txBody>
      </p:sp>
      <p:sp>
        <p:nvSpPr>
          <p:cNvPr id="3" name="Rektangel 2"/>
          <p:cNvSpPr/>
          <p:nvPr/>
        </p:nvSpPr>
        <p:spPr>
          <a:xfrm>
            <a:off x="395536" y="1620000"/>
            <a:ext cx="38164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Slamavskiljarna kan se olika ut.</a:t>
            </a:r>
          </a:p>
          <a:p>
            <a:endParaRPr lang="sv-SE" dirty="0"/>
          </a:p>
          <a:p>
            <a:r>
              <a:rPr lang="sv-SE" dirty="0"/>
              <a:t>De vanligaste är i betong eller plast.</a:t>
            </a:r>
          </a:p>
          <a:p>
            <a:endParaRPr lang="sv-SE" dirty="0"/>
          </a:p>
          <a:p>
            <a:r>
              <a:rPr lang="sv-SE" dirty="0"/>
              <a:t>Den klassiska </a:t>
            </a:r>
            <a:r>
              <a:rPr lang="sv-SE" dirty="0" smtClean="0"/>
              <a:t>3-kammarbrunnen i betong </a:t>
            </a:r>
            <a:r>
              <a:rPr lang="sv-SE" dirty="0"/>
              <a:t>dominerar fortfarande.</a:t>
            </a:r>
          </a:p>
          <a:p>
            <a:endParaRPr lang="sv-SE" dirty="0"/>
          </a:p>
          <a:p>
            <a:r>
              <a:rPr lang="sv-SE" dirty="0"/>
              <a:t>Slamavskiljaren skiljer fast substans från flytande.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620000"/>
            <a:ext cx="4486956" cy="3365217"/>
          </a:xfrm>
          <a:prstGeom prst="rect">
            <a:avLst/>
          </a:prstGeom>
          <a:effectLst/>
        </p:spPr>
      </p:pic>
      <p:pic>
        <p:nvPicPr>
          <p:cNvPr id="5" name="Picture 2" descr="G:\Avd-H\Enh-Hm\Små avlopp\Tillsynskampanj Effektiv avloppstillsyn\Projektrapport\Bilder\Tom 3_10 trek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20000"/>
            <a:ext cx="4486956" cy="336521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69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Avd-H\Enh-Hm\Små avlopp\Tillsynskampanj Effektiv avloppstillsyn\Projektrapport\Bilder\Tom 3_10 trek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000" y="1620000"/>
            <a:ext cx="4486956" cy="336521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Rak pil 4"/>
          <p:cNvCxnSpPr>
            <a:stCxn id="11" idx="3"/>
          </p:cNvCxnSpPr>
          <p:nvPr/>
        </p:nvCxnSpPr>
        <p:spPr>
          <a:xfrm flipV="1">
            <a:off x="4267441" y="4204066"/>
            <a:ext cx="2752831" cy="977880"/>
          </a:xfrm>
          <a:prstGeom prst="straightConnector1">
            <a:avLst/>
          </a:prstGeom>
          <a:ln w="38100">
            <a:solidFill>
              <a:schemeClr val="accent5">
                <a:lumMod val="20000"/>
                <a:lumOff val="80000"/>
              </a:schemeClr>
            </a:solidFill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6" name="Rak pil 5"/>
          <p:cNvCxnSpPr/>
          <p:nvPr/>
        </p:nvCxnSpPr>
        <p:spPr>
          <a:xfrm flipV="1">
            <a:off x="4157496" y="2487428"/>
            <a:ext cx="2376264" cy="89671"/>
          </a:xfrm>
          <a:prstGeom prst="straightConnector1">
            <a:avLst/>
          </a:prstGeom>
          <a:ln w="38100">
            <a:solidFill>
              <a:schemeClr val="accent5">
                <a:lumMod val="20000"/>
                <a:lumOff val="80000"/>
              </a:schemeClr>
            </a:solidFill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7" name="Rak pil 6"/>
          <p:cNvCxnSpPr>
            <a:stCxn id="12" idx="3"/>
          </p:cNvCxnSpPr>
          <p:nvPr/>
        </p:nvCxnSpPr>
        <p:spPr>
          <a:xfrm flipV="1">
            <a:off x="4267441" y="3390931"/>
            <a:ext cx="2266319" cy="1105523"/>
          </a:xfrm>
          <a:prstGeom prst="straightConnector1">
            <a:avLst/>
          </a:prstGeom>
          <a:ln w="38100">
            <a:solidFill>
              <a:schemeClr val="accent5">
                <a:lumMod val="20000"/>
                <a:lumOff val="80000"/>
              </a:schemeClr>
            </a:solidFill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8" name="Rak pil 7"/>
          <p:cNvCxnSpPr/>
          <p:nvPr/>
        </p:nvCxnSpPr>
        <p:spPr>
          <a:xfrm flipV="1">
            <a:off x="4307422" y="2625664"/>
            <a:ext cx="2455756" cy="725509"/>
          </a:xfrm>
          <a:prstGeom prst="straightConnector1">
            <a:avLst/>
          </a:prstGeom>
          <a:ln w="38100">
            <a:solidFill>
              <a:schemeClr val="accent5">
                <a:lumMod val="20000"/>
                <a:lumOff val="80000"/>
              </a:schemeClr>
            </a:solidFill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9" name="Rak pil 8"/>
          <p:cNvCxnSpPr/>
          <p:nvPr/>
        </p:nvCxnSpPr>
        <p:spPr>
          <a:xfrm flipV="1">
            <a:off x="4267441" y="2797098"/>
            <a:ext cx="2876577" cy="1082295"/>
          </a:xfrm>
          <a:prstGeom prst="straightConnector1">
            <a:avLst/>
          </a:prstGeom>
          <a:ln w="38100">
            <a:solidFill>
              <a:schemeClr val="accent5">
                <a:lumMod val="20000"/>
                <a:lumOff val="80000"/>
              </a:schemeClr>
            </a:solidFill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10" name="Rektangel 9"/>
          <p:cNvSpPr/>
          <p:nvPr/>
        </p:nvSpPr>
        <p:spPr>
          <a:xfrm>
            <a:off x="410818" y="2806156"/>
            <a:ext cx="3871905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600" dirty="0" smtClean="0"/>
              <a:t>Vattennivån </a:t>
            </a:r>
            <a:r>
              <a:rPr lang="sv-SE" sz="1600" dirty="0"/>
              <a:t>är i nivå med </a:t>
            </a:r>
            <a:r>
              <a:rPr lang="sv-SE" sz="1600" dirty="0" smtClean="0"/>
              <a:t>underkant på utloppsröret.</a:t>
            </a:r>
            <a:endParaRPr lang="sv-SE" sz="1600" dirty="0"/>
          </a:p>
        </p:txBody>
      </p:sp>
      <p:sp>
        <p:nvSpPr>
          <p:cNvPr id="11" name="textruta 10"/>
          <p:cNvSpPr txBox="1"/>
          <p:nvPr/>
        </p:nvSpPr>
        <p:spPr>
          <a:xfrm>
            <a:off x="407295" y="4889558"/>
            <a:ext cx="3860146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1600" dirty="0" smtClean="0"/>
              <a:t>Slammängden inte går </a:t>
            </a:r>
            <a:r>
              <a:rPr lang="sv-SE" sz="1600" dirty="0"/>
              <a:t>över </a:t>
            </a:r>
            <a:r>
              <a:rPr lang="sv-SE" sz="1600" dirty="0" smtClean="0"/>
              <a:t>mellanväggarna eller inloppets mynning.</a:t>
            </a:r>
            <a:endParaRPr lang="sv-SE" sz="1600" dirty="0"/>
          </a:p>
        </p:txBody>
      </p:sp>
      <p:sp>
        <p:nvSpPr>
          <p:cNvPr id="12" name="Rektangel 11"/>
          <p:cNvSpPr/>
          <p:nvPr/>
        </p:nvSpPr>
        <p:spPr>
          <a:xfrm>
            <a:off x="407295" y="4204066"/>
            <a:ext cx="3860146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600" dirty="0"/>
              <a:t>B</a:t>
            </a:r>
            <a:r>
              <a:rPr lang="sv-SE" sz="1600" dirty="0" smtClean="0"/>
              <a:t>åde </a:t>
            </a:r>
            <a:r>
              <a:rPr lang="sv-SE" sz="1600" dirty="0"/>
              <a:t>brunn och mellanväggar är hela och </a:t>
            </a:r>
            <a:r>
              <a:rPr lang="sv-SE" sz="1600" dirty="0" smtClean="0"/>
              <a:t>täta.</a:t>
            </a:r>
            <a:endParaRPr lang="sv-SE" sz="1600" dirty="0"/>
          </a:p>
        </p:txBody>
      </p:sp>
      <p:sp>
        <p:nvSpPr>
          <p:cNvPr id="13" name="Rektangel 12"/>
          <p:cNvSpPr/>
          <p:nvPr/>
        </p:nvSpPr>
        <p:spPr>
          <a:xfrm>
            <a:off x="438979" y="2407822"/>
            <a:ext cx="386014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600" dirty="0" smtClean="0"/>
              <a:t>T-rör eller skiljevägg </a:t>
            </a:r>
            <a:r>
              <a:rPr lang="sv-SE" sz="1600" dirty="0"/>
              <a:t>finns och är </a:t>
            </a:r>
            <a:r>
              <a:rPr lang="sv-SE" sz="1600" dirty="0" smtClean="0"/>
              <a:t>intakt.</a:t>
            </a:r>
            <a:endParaRPr lang="sv-SE" sz="1600" dirty="0"/>
          </a:p>
        </p:txBody>
      </p:sp>
      <p:sp>
        <p:nvSpPr>
          <p:cNvPr id="14" name="Rektangel 13"/>
          <p:cNvSpPr/>
          <p:nvPr/>
        </p:nvSpPr>
        <p:spPr>
          <a:xfrm>
            <a:off x="403345" y="3501008"/>
            <a:ext cx="3860146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600" dirty="0"/>
              <a:t>D</a:t>
            </a:r>
            <a:r>
              <a:rPr lang="sv-SE" sz="1600" dirty="0" smtClean="0"/>
              <a:t>et </a:t>
            </a:r>
            <a:r>
              <a:rPr lang="sv-SE" sz="1600" dirty="0"/>
              <a:t>är minimalt med slam i den sista kammaren där utloppet </a:t>
            </a:r>
            <a:r>
              <a:rPr lang="sv-SE" sz="1600" dirty="0" smtClean="0"/>
              <a:t>finns.</a:t>
            </a:r>
            <a:endParaRPr lang="sv-SE" sz="1600" dirty="0"/>
          </a:p>
        </p:txBody>
      </p:sp>
      <p:sp>
        <p:nvSpPr>
          <p:cNvPr id="16" name="Rubrik 1"/>
          <p:cNvSpPr txBox="1">
            <a:spLocks/>
          </p:cNvSpPr>
          <p:nvPr/>
        </p:nvSpPr>
        <p:spPr>
          <a:xfrm>
            <a:off x="395536" y="1556792"/>
            <a:ext cx="3860146" cy="50405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2400" b="1" dirty="0" smtClean="0"/>
              <a:t>Kontrollera att:</a:t>
            </a:r>
            <a:endParaRPr lang="sv-SE" sz="2400" b="1" dirty="0"/>
          </a:p>
        </p:txBody>
      </p:sp>
    </p:spTree>
    <p:extLst>
      <p:ext uri="{BB962C8B-B14F-4D97-AF65-F5344CB8AC3E}">
        <p14:creationId xmlns:p14="http://schemas.microsoft.com/office/powerpoint/2010/main" val="428819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</TotalTime>
  <Words>1318</Words>
  <Application>Microsoft Office PowerPoint</Application>
  <PresentationFormat>Bildspel på skärmen (4:3)</PresentationFormat>
  <Paragraphs>172</Paragraphs>
  <Slides>33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33</vt:i4>
      </vt:variant>
    </vt:vector>
  </HeadingPairs>
  <TitlesOfParts>
    <vt:vector size="34" baseType="lpstr"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Kungsbacka Kommun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Hanna Ståhl</dc:creator>
  <cp:lastModifiedBy>Bodil Forsberg</cp:lastModifiedBy>
  <cp:revision>90</cp:revision>
  <dcterms:created xsi:type="dcterms:W3CDTF">2015-02-02T18:19:44Z</dcterms:created>
  <dcterms:modified xsi:type="dcterms:W3CDTF">2015-03-18T07:59:28Z</dcterms:modified>
</cp:coreProperties>
</file>