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30"/>
  </p:notesMasterIdLst>
  <p:sldIdLst>
    <p:sldId id="256" r:id="rId5"/>
    <p:sldId id="268" r:id="rId6"/>
    <p:sldId id="275" r:id="rId7"/>
    <p:sldId id="291" r:id="rId8"/>
    <p:sldId id="276" r:id="rId9"/>
    <p:sldId id="292" r:id="rId10"/>
    <p:sldId id="277" r:id="rId11"/>
    <p:sldId id="278" r:id="rId12"/>
    <p:sldId id="279" r:id="rId13"/>
    <p:sldId id="280" r:id="rId14"/>
    <p:sldId id="281" r:id="rId15"/>
    <p:sldId id="282" r:id="rId16"/>
    <p:sldId id="293" r:id="rId17"/>
    <p:sldId id="283" r:id="rId18"/>
    <p:sldId id="294" r:id="rId19"/>
    <p:sldId id="295" r:id="rId20"/>
    <p:sldId id="284" r:id="rId21"/>
    <p:sldId id="296" r:id="rId22"/>
    <p:sldId id="285" r:id="rId23"/>
    <p:sldId id="286" r:id="rId24"/>
    <p:sldId id="297" r:id="rId25"/>
    <p:sldId id="287" r:id="rId26"/>
    <p:sldId id="298" r:id="rId27"/>
    <p:sldId id="288" r:id="rId28"/>
    <p:sldId id="266" r:id="rId2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6" autoAdjust="0"/>
    <p:restoredTop sz="94641" autoAdjust="0"/>
  </p:normalViewPr>
  <p:slideViewPr>
    <p:cSldViewPr snapToGrid="0" showGuides="1">
      <p:cViewPr varScale="1">
        <p:scale>
          <a:sx n="115" d="100"/>
          <a:sy n="115" d="100"/>
        </p:scale>
        <p:origin x="36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8F20A-47C5-46BC-B03B-34621BA7A2A9}" type="datetimeFigureOut">
              <a:rPr lang="sv-SE" smtClean="0"/>
              <a:t>2021-08-26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39177-5F45-49EF-9588-B7C0068287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815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C1BC-8B0B-4844-BCEC-F75757E3E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375" y="715103"/>
            <a:ext cx="6474299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F1D8B-E992-A747-9956-00239CCBC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375" y="3262874"/>
            <a:ext cx="6474299" cy="7404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9980742-2A69-4DCA-9779-E82126E8C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097" y="4310275"/>
            <a:ext cx="1162997" cy="26022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C51CA1EB-D24D-45AA-AFA5-D0FA95ABC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5375" y="4877435"/>
            <a:ext cx="6474299" cy="580849"/>
          </a:xfrm>
        </p:spPr>
        <p:txBody>
          <a:bodyPr/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DCEA1BE-4F99-44F5-8CB0-C41B98290F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703" y="3009577"/>
            <a:ext cx="276187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lu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D0B9FB2-7011-4EFA-AD7A-481A8B85E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998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76E7517-8F60-4B94-9880-9CAA3330BFD1}"/>
              </a:ext>
            </a:extLst>
          </p:cNvPr>
          <p:cNvSpPr/>
          <p:nvPr userDrawn="1"/>
        </p:nvSpPr>
        <p:spPr>
          <a:xfrm>
            <a:off x="0" y="5799879"/>
            <a:ext cx="12192000" cy="10581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AEF3FFD-41EF-433D-9AD6-88A9C60E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799879"/>
            <a:ext cx="10722708" cy="1043272"/>
          </a:xfrm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5109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C1BC-8B0B-4844-BCEC-F75757E3E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4182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F1D8B-E992-A747-9956-00239CCBC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6046714"/>
            <a:ext cx="9144000" cy="580849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9FAEEF2-5631-4F2E-A3F6-9DAE314D2936}"/>
              </a:ext>
            </a:extLst>
          </p:cNvPr>
          <p:cNvSpPr/>
          <p:nvPr userDrawn="1"/>
        </p:nvSpPr>
        <p:spPr>
          <a:xfrm>
            <a:off x="0" y="3896439"/>
            <a:ext cx="12191999" cy="1670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65E77A0-BDA2-4A9F-B1ED-F7877A393E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457" y="4279138"/>
            <a:ext cx="2263086" cy="8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4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60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9980742-2A69-4DCA-9779-E82126E8C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501" y="4451590"/>
            <a:ext cx="1162997" cy="26022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DCEA1BE-4F99-44F5-8CB0-C41B98290F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145" y="2270238"/>
            <a:ext cx="4599710" cy="182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6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C1BC-8B0B-4844-BCEC-F75757E3E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983" y="2221593"/>
            <a:ext cx="9896272" cy="2387600"/>
          </a:xfrm>
        </p:spPr>
        <p:txBody>
          <a:bodyPr anchor="ctr">
            <a:normAutofit/>
          </a:bodyPr>
          <a:lstStyle>
            <a:lvl1pPr algn="ctr">
              <a:defRPr sz="4000" b="1" spc="-6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30B248-D0FC-7747-9180-ABEA2A1765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8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19F1-287C-894C-A3E4-05B6298D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11176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8224-8FF9-344E-8DC8-C5A3DEDF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69" y="1926077"/>
            <a:ext cx="10722708" cy="4250886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3"/>
              </a:buCl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FEC5477-2F83-499C-B43A-606B89DF3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1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ent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19F1-287C-894C-A3E4-05B6298D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48431" cy="111760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8224-8FF9-344E-8DC8-C5A3DEDF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69" y="1926077"/>
            <a:ext cx="10722708" cy="4250886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3"/>
              </a:buCl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4">
            <a:extLst>
              <a:ext uri="{FF2B5EF4-FFF2-40B4-BE49-F238E27FC236}">
                <a16:creationId xmlns:a16="http://schemas.microsoft.com/office/drawing/2014/main" id="{2FCF0EC9-FF7D-2647-9F9D-20DF00391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3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19F1-287C-894C-A3E4-05B6298D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111760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38224-8FF9-344E-8DC8-C5A3DEDF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69" y="1926077"/>
            <a:ext cx="10722708" cy="4250886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880AEE9-5CC4-1443-8FD9-89F6B2C2E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0323-2B0E-7441-8E89-F82C0C21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11176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DB5D-3616-2C42-987D-1A0AB800C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569" y="1935805"/>
            <a:ext cx="5181600" cy="4241158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3"/>
              </a:buCl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4134D-FEAF-324C-AC6C-7EF5AFB0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6677" y="1935805"/>
            <a:ext cx="5181600" cy="4241158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8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3"/>
              </a:buCl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4">
            <a:extLst>
              <a:ext uri="{FF2B5EF4-FFF2-40B4-BE49-F238E27FC236}">
                <a16:creationId xmlns:a16="http://schemas.microsoft.com/office/drawing/2014/main" id="{1DF61B14-E74A-7648-AB67-A87449CBC0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2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0323-2B0E-7441-8E89-F82C0C21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4897835" cy="11176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DB5D-3616-2C42-987D-1A0AB800C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569" y="1935805"/>
            <a:ext cx="4897835" cy="424115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AAD9BD2C-030C-471E-9182-CEF57883FF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0438" y="0"/>
            <a:ext cx="61515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8" name="Bildobjekt 4">
            <a:extLst>
              <a:ext uri="{FF2B5EF4-FFF2-40B4-BE49-F238E27FC236}">
                <a16:creationId xmlns:a16="http://schemas.microsoft.com/office/drawing/2014/main" id="{6D472DD8-3E22-0547-A2A2-869F1E692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1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0323-2B0E-7441-8E89-F82C0C21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08" y="1202363"/>
            <a:ext cx="4897835" cy="111760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DB5D-3616-2C42-987D-1A0AB800C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508" y="2614538"/>
            <a:ext cx="4897835" cy="424115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49AB79E-BD45-4125-A0B9-E3F208C6EB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51563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7" name="Bildobjekt 4">
            <a:extLst>
              <a:ext uri="{FF2B5EF4-FFF2-40B4-BE49-F238E27FC236}">
                <a16:creationId xmlns:a16="http://schemas.microsoft.com/office/drawing/2014/main" id="{2427BA0A-4867-8748-8D35-56CEE23B10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393" y="523630"/>
            <a:ext cx="1590883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3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D4322-2AB1-424D-9ECE-71969465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10722708" cy="1117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14557-8A5E-4643-AA1D-D5A386798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569" y="1844431"/>
            <a:ext cx="10722708" cy="4332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656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8" r:id="rId2"/>
    <p:sldLayoutId id="2147483668" r:id="rId3"/>
    <p:sldLayoutId id="2147483669" r:id="rId4"/>
    <p:sldLayoutId id="2147483674" r:id="rId5"/>
    <p:sldLayoutId id="2147483677" r:id="rId6"/>
    <p:sldLayoutId id="2147483670" r:id="rId7"/>
    <p:sldLayoutId id="2147483671" r:id="rId8"/>
    <p:sldLayoutId id="2147483673" r:id="rId9"/>
    <p:sldLayoutId id="2147483676" r:id="rId10"/>
    <p:sldLayoutId id="2147483675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0" spc="-4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0"/>
        </a:spcBef>
        <a:buClr>
          <a:schemeClr val="accent3"/>
        </a:buClr>
        <a:buFont typeface=".AppleSystemUIFont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E01A10-7A4A-498A-8E77-2A820DB908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Grundutbildning i fisketillsyn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C45551D-280A-4724-94C5-781068D670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Att uppträda korrekt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1104795-F4BE-4ABF-ACDF-B2988CA38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Ämnesområde 5 </a:t>
            </a:r>
            <a:r>
              <a:rPr lang="sv-SE" dirty="0"/>
              <a:t>enligt utbildningsplan HVMFS 2018:1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DEAF111-A53D-4772-AD00-17205A19F3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542" y="4700102"/>
            <a:ext cx="2566359" cy="113315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3A7DDF1-667F-436C-AFCE-3240A2B7A3CB}"/>
              </a:ext>
            </a:extLst>
          </p:cNvPr>
          <p:cNvSpPr txBox="1"/>
          <p:nvPr/>
        </p:nvSpPr>
        <p:spPr>
          <a:xfrm>
            <a:off x="8461542" y="6055635"/>
            <a:ext cx="3325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</a:rPr>
              <a:t>Produktion: Thomas Lennartsson, 2020</a:t>
            </a:r>
          </a:p>
        </p:txBody>
      </p:sp>
    </p:spTree>
    <p:extLst>
      <p:ext uri="{BB962C8B-B14F-4D97-AF65-F5344CB8AC3E}">
        <p14:creationId xmlns:p14="http://schemas.microsoft.com/office/powerpoint/2010/main" val="544630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CF76A46-68EF-486A-8E44-6E8E686DF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24BBC448-BA9B-4392-A843-454AD22CC1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-1716759" y="3270638"/>
            <a:ext cx="989627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0" spc="-6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Del 2 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Fisketillsyn i praktiken</a:t>
            </a:r>
          </a:p>
        </p:txBody>
      </p:sp>
      <p:pic>
        <p:nvPicPr>
          <p:cNvPr id="6" name="Picture 2" descr="C:\Users\Användaren\Documents\Projekt\Projetansökningar HaV\Texter Fvof bilande\hav-logotyp-gra-neg-138x55px.png">
            <a:extLst>
              <a:ext uri="{FF2B5EF4-FFF2-40B4-BE49-F238E27FC236}">
                <a16:creationId xmlns:a16="http://schemas.microsoft.com/office/drawing/2014/main" id="{8ACAC885-C5C4-44D6-8B21-C4FB849D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823" y="364295"/>
            <a:ext cx="1752381" cy="6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1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586079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        Många papperskorgar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2959" y="2610683"/>
            <a:ext cx="1219200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sv-SE" b="1" dirty="0"/>
          </a:p>
          <a:p>
            <a:endParaRPr lang="sv-SE" dirty="0"/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/>
              <a:t>Det finns många papperskorgar på vägen mellan en fisketillsynsrapport och en fällande dom. En ofullständigt och dåligt skriven rapport hamnar lätt i papperskorgen. </a:t>
            </a:r>
            <a:r>
              <a:rPr lang="sv-SE" b="1" dirty="0"/>
              <a:t>Varje länk i kedjan</a:t>
            </a:r>
            <a:r>
              <a:rPr lang="sv-SE" dirty="0"/>
              <a:t>, från fisketillsynspersonens iakttagelser, via rapport, polisanmälan, förundersökning, åtal och domstolsförhandling, </a:t>
            </a:r>
            <a:r>
              <a:rPr lang="sv-SE" b="1" dirty="0"/>
              <a:t>måste hålla god kvalitet</a:t>
            </a:r>
            <a:r>
              <a:rPr lang="sv-SE" dirty="0"/>
              <a:t> om fallet ska bli framgångsrikt och leda till fällande dom.</a:t>
            </a:r>
          </a:p>
          <a:p>
            <a:r>
              <a:rPr lang="sv-SE" dirty="0"/>
              <a:t> </a:t>
            </a:r>
          </a:p>
          <a:p>
            <a:r>
              <a:rPr lang="sv-SE" dirty="0"/>
              <a:t>Fisketillsynspersonen, polisen och åklagaren utgör de tre viktigaste länkarna i den kedja som ska leda till att ett fiskebrott beivras och leder till fällande dom. Det underlättar om alla inblandade parter etablerar kontakter och utvecklar rutiner för en fungerande brottsbekämpning.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4E62089-1F44-4F9F-B1E4-CD770054B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31" y="1375321"/>
            <a:ext cx="7189284" cy="2980495"/>
          </a:xfrm>
        </p:spPr>
      </p:pic>
    </p:spTree>
    <p:extLst>
      <p:ext uri="{BB962C8B-B14F-4D97-AF65-F5344CB8AC3E}">
        <p14:creationId xmlns:p14="http://schemas.microsoft.com/office/powerpoint/2010/main" val="397522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Förberedelser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056686"/>
            <a:ext cx="6858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Fisketillsynspersonen ska vara väl förberedd för sitt uppdrag</a:t>
            </a:r>
          </a:p>
          <a:p>
            <a:endParaRPr lang="sv-SE" sz="18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till att ha rätt utrustning: tjänstekort, personlig legitimation,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anteckningsblock och penna, kikare, kamera, telefon,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måttband.</a:t>
            </a:r>
          </a:p>
          <a:p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till att ha ”back </a:t>
            </a:r>
            <a:r>
              <a:rPr lang="sv-SE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 i form av annan fisketillsynsperson som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är tillgänglig och kan tillkallas vid behov. Se till att någon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annan person vet var du befinner dig. Arbeta inte ensam om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det finns risk för hot och våld. Kommunicera med kollegor via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mobiltelefon. </a:t>
            </a:r>
          </a:p>
          <a:p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Planera rutt och väg för tillsynsrundan.</a:t>
            </a:r>
          </a:p>
          <a:p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800" dirty="0">
                <a:effectLst/>
                <a:ea typeface="Times New Roman" panose="02020603050405020304" pitchFamily="18" charset="0"/>
              </a:rPr>
              <a:t>Ställ frågan ”vad gör jag om jag stöter på organiserad </a:t>
            </a:r>
            <a:br>
              <a:rPr lang="sv-SE" sz="1800" dirty="0">
                <a:effectLst/>
                <a:ea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</a:rPr>
              <a:t>    brottslighet och utsätts för hot eller våld? Vad är det värsta </a:t>
            </a:r>
            <a:br>
              <a:rPr lang="sv-SE" sz="1800" dirty="0">
                <a:effectLst/>
                <a:ea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</a:rPr>
              <a:t>    som kan hända, och hur agerar jag då?” </a:t>
            </a:r>
            <a:endParaRPr lang="sv-SE" sz="8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77BD71D1-12E2-40D6-98B9-23B71106A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56686"/>
            <a:ext cx="5334000" cy="4801314"/>
          </a:xfrm>
        </p:spPr>
      </p:pic>
    </p:spTree>
    <p:extLst>
      <p:ext uri="{BB962C8B-B14F-4D97-AF65-F5344CB8AC3E}">
        <p14:creationId xmlns:p14="http://schemas.microsoft.com/office/powerpoint/2010/main" val="170940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Iakttagelsen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395240"/>
            <a:ext cx="12192000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Ett ärende börjar med en iakttagelse.</a:t>
            </a:r>
          </a:p>
          <a:p>
            <a:pPr algn="ctr"/>
            <a:endParaRPr lang="sv-SE" sz="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sv-SE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ips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om att något inte står rätt till kommer ofta från andra fiskare. Men fisketillsynspersonerna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spanar förstås själva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också </a:t>
            </a:r>
          </a:p>
          <a:p>
            <a:r>
              <a:rPr lang="sv-SE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Det är viktigt att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anteckna klädsel och utseende och särskilda kännetecken 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om det finns indikationer på att någon person kan ha begått, eller är på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väg att begå, lagbrott eller regelbrott.</a:t>
            </a:r>
          </a:p>
          <a:p>
            <a:r>
              <a:rPr lang="sv-SE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För att polisen ska kunna inleda en förundersökning ska en handling kunna kopplas till en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specifik person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Iakttagelsen och fisketillsynspersonens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rapport och vittnesmål ska kunna styrka att det är just den misstänkte som saknat fiskekort eller som fiskat på ett otillåtet sätt.  </a:t>
            </a:r>
          </a:p>
          <a:p>
            <a:r>
              <a:rPr lang="sv-SE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4) En erfaren fisketillsynsperson kan se på sättet att föra fiskespöet om det handlar om ryckfiske. Tillvägagångsättet måste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konstateras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av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fisketillsynspersonen och sedan tydligt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beskrivas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 rapporten.  </a:t>
            </a:r>
          </a:p>
          <a:p>
            <a:r>
              <a:rPr lang="sv-SE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5) Om det förekommer minimimått och en fiskare dragit upp en för liten fisk måste det kunna styrkas genom att fisketillsynspersonen mäter och noterar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fiskens storlek. Ett foto med storleksreferens styrker bevisningen.</a:t>
            </a:r>
          </a:p>
          <a:p>
            <a:r>
              <a:rPr lang="sv-SE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6) Man bör utgå från att domstolen inte är insatt i detaljer och metoder kring fiske och därför behöver en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detaljerad och förklarande redogörelse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för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vari brottet består och att den misstänkte fiskat på just det otillåtna sättet.</a:t>
            </a:r>
          </a:p>
          <a:p>
            <a:endParaRPr lang="sv-SE" sz="9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Fisketillsynspersonen ska förstås också anteckna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exakt tid och plats för händelsen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väderförhållanden och andra iakttagelser som kan ha betydelse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för argumentationen och bevisningen.</a:t>
            </a:r>
          </a:p>
          <a:p>
            <a:endParaRPr lang="sv-SE" sz="9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8) Iakttagelsen, och anteckningar och noteringar kring händelsen, är synnerligen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viktiga som bevismaterial 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vid en framtida domstolsförhandling 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DCE3CF8-564A-4B71-8CD1-8626E625A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41" y="26596"/>
            <a:ext cx="4071340" cy="2350888"/>
          </a:xfrm>
        </p:spPr>
      </p:pic>
    </p:spTree>
    <p:extLst>
      <p:ext uri="{BB962C8B-B14F-4D97-AF65-F5344CB8AC3E}">
        <p14:creationId xmlns:p14="http://schemas.microsoft.com/office/powerpoint/2010/main" val="322177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Kontakten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" y="2441405"/>
            <a:ext cx="7352522" cy="44165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När bilden av situationen är klar ger sig fisketillsynspersonen tillkänna och går fram till fiskaren och presenterar sig och ber att få titta på fiskekortet. </a:t>
            </a:r>
          </a:p>
          <a:p>
            <a:endParaRPr lang="sv-SE" sz="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Uppträdandet ska vara korrekt och tjänstekortet ska sitta reglementsenligt på bröstet. </a:t>
            </a:r>
          </a:p>
          <a:p>
            <a:pPr marL="228600" indent="-228600">
              <a:buAutoNum type="arabicParenR"/>
            </a:pPr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Den fiskande får sedan frågan om hen känner till vilka fiskeregler som gäller. Om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fiskaren saknar fiskekort eller har begått vad fisketillsynspersonen uppfattar som ett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lagbrott, informeras fiskaren om detta och får svara på frågan om hen håller med om att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iakttagelser stämmer. </a:t>
            </a:r>
          </a:p>
          <a:p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Det är dock en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avgörande skillnad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på att ”vitsorda de faktiska omständigheterna” och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att erkänna en brottslig gärning. Fiskaren kan hålla med om beskrivningen av händelsen,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men neka till brott.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4) Huruvida det verkligen är begånget ett brott eller ej avgörs varken av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fisketillsynspersonen eller av fiskaren själv. Det är ytterst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domstolens sak att avgöra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om handlingen skett ”uppsåtligen eller av oaktsamhet” och av det skälet kan betraktas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som en brottslig gärning. Fisketillsynspersonen ska alltså enbart fråga om fiskaren håller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med om och erkänner gärningen som sådan.</a:t>
            </a:r>
          </a:p>
        </p:txBody>
      </p:sp>
      <p:pic>
        <p:nvPicPr>
          <p:cNvPr id="36" name="Platshållare för innehåll 35">
            <a:extLst>
              <a:ext uri="{FF2B5EF4-FFF2-40B4-BE49-F238E27FC236}">
                <a16:creationId xmlns:a16="http://schemas.microsoft.com/office/drawing/2014/main" id="{B6D4598C-0533-4642-AC15-E7797FB9B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21" y="2441405"/>
            <a:ext cx="4839479" cy="4416594"/>
          </a:xfrm>
        </p:spPr>
      </p:pic>
    </p:spTree>
    <p:extLst>
      <p:ext uri="{BB962C8B-B14F-4D97-AF65-F5344CB8AC3E}">
        <p14:creationId xmlns:p14="http://schemas.microsoft.com/office/powerpoint/2010/main" val="348336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Kontakten, forts…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3231999"/>
            <a:ext cx="8347789" cy="3616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Proportionalitetsprincipen gäller</a:t>
            </a:r>
          </a:p>
          <a:p>
            <a:endParaRPr lang="sv-SE" sz="1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5) Om fiskaren nekar till att ha utfört gärningen står ord mot ord. Det understryker hur viktigt det är att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fisketillsynspersonen har gjort noggranna iakttagelser och anteckningar som kan utgöra underlag för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ett trovärdigt vittnesmål. 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6) I det fall fiskaren saknar giltigt fiskekort utgör avsaknaden av fiskekort det faktum man ska bli överens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om, inte huruvida det är uppsåtligt eller oaktsamt att sakna fiskekort.</a:t>
            </a:r>
          </a:p>
          <a:p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7) Vid misstanke om brott ska den misstänkte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identifieras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Fisketillsynspersonen har då rätt att begära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att få se legitimationen och fiskaren ska vara behjälplig med att identifiera sig. Om fiskaren vägrar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kan fisketillsynspersonen kalla på polis och hålla kvar den misstänkte på platsen tills polis anländer.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8) I alla sammanhang gäller dock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proportionalitetsprincipen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att inte använda mer våld än vad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situationen kräver och vad som är rimligt i förhållande till brottets art och straffsatser.</a:t>
            </a:r>
          </a:p>
          <a:p>
            <a:endParaRPr lang="sv-SE" sz="900" dirty="0"/>
          </a:p>
          <a:p>
            <a:endParaRPr lang="sv-SE" sz="800" dirty="0"/>
          </a:p>
        </p:txBody>
      </p:sp>
      <p:pic>
        <p:nvPicPr>
          <p:cNvPr id="24" name="Platshållare för innehåll 23">
            <a:extLst>
              <a:ext uri="{FF2B5EF4-FFF2-40B4-BE49-F238E27FC236}">
                <a16:creationId xmlns:a16="http://schemas.microsoft.com/office/drawing/2014/main" id="{10159423-B901-4373-89F9-BA3BC0544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89" y="3231999"/>
            <a:ext cx="3844211" cy="3616375"/>
          </a:xfrm>
        </p:spPr>
      </p:pic>
    </p:spTree>
    <p:extLst>
      <p:ext uri="{BB962C8B-B14F-4D97-AF65-F5344CB8AC3E}">
        <p14:creationId xmlns:p14="http://schemas.microsoft.com/office/powerpoint/2010/main" val="4111658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Kontakten, forts…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948964"/>
            <a:ext cx="6096001" cy="49090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Identifieringen är avgörande</a:t>
            </a:r>
          </a:p>
          <a:p>
            <a:endParaRPr lang="sv-SE" sz="14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Om fisketillsynspersonen kallar på polis är det polisen som beslutar om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nästa steg, först och främst huruvida det är befogat att skicka en patrull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till platsen. </a:t>
            </a:r>
          </a:p>
          <a:p>
            <a:endParaRPr lang="sv-SE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10) Om polis inte kan komma till platsen beslutar polisen om att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häva </a:t>
            </a:r>
            <a:b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gripandet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Fisketillsynspersonen måste då släppa den misstänkte utan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att ha kunnat säkra identiteten. Ett foto med mobiltelefon och ett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registreringsnummer på bilen kan dock vara till hjälp vid en eventuell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förundersökning.</a:t>
            </a: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Det normala är ändå att fiskaren brukar visa sin legitimation. Och då är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det bra att även notera giltighetsdatum och bilden på legitimationen. En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notering om att ”jag tyckte att bilden överensstämde väl med personens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utseende” kan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stärka identifieringen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om personen till exempel skulle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säga att hen aldrig varit på den utpekade platsen vid den aktuella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tidpunkten.</a:t>
            </a:r>
          </a:p>
          <a:p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12) När alla uppgifter är klara informeras fiskaren om att händelsen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kommer att polisanmälas</a:t>
            </a:r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v-SE" sz="900" dirty="0"/>
          </a:p>
          <a:p>
            <a:endParaRPr lang="sv-SE" sz="800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2F32AB37-9EB6-4A7C-BD8F-9E8E51539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8965"/>
            <a:ext cx="6096000" cy="4909036"/>
          </a:xfrm>
        </p:spPr>
      </p:pic>
    </p:spTree>
    <p:extLst>
      <p:ext uri="{BB962C8B-B14F-4D97-AF65-F5344CB8AC3E}">
        <p14:creationId xmlns:p14="http://schemas.microsoft.com/office/powerpoint/2010/main" val="1959409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Beslag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995403"/>
            <a:ext cx="8467286" cy="386259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sv-SE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v-SE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Om fisketillsynspersonen har tagit redskap eller annan utrustning i beslag ska orsaken till beslaget framgå av fisketillsynsrapporten.</a:t>
            </a:r>
          </a:p>
          <a:p>
            <a:pPr algn="ctr"/>
            <a:endParaRPr lang="sv-SE" sz="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Om otillåtna redskap har använts kan redskapen vara viktiga som bevismaterial. </a:t>
            </a:r>
          </a:p>
          <a:p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Om redskapen däremot tagits i beslag för att förvaras i väntan på fällande dom, och sedan förverkas,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finns en del komplikationer : </a:t>
            </a:r>
          </a:p>
          <a:p>
            <a:endParaRPr lang="sv-SE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 som fått egendom beslagtagen kan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omedelbart begära prövning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av beslaget (Rättegångsbalken 27 kap). En domstol ska då inom några få dagar avgöra om beslaget ska bestå eller om det ska hävas. </a:t>
            </a:r>
          </a:p>
          <a:p>
            <a:endParaRPr lang="sv-SE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 faktor som påverkar beslutet är värdet av de beslagtagna föremålen i förhållande till det misstänkta brottet. Värdet på beslaget ska stå i proportion till brottets beskaffenhet. Föremålen ska också ha anknytning till det misstänkta brottet.</a:t>
            </a:r>
          </a:p>
          <a:p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568C49C2-D62F-4514-866E-C147CF40E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87" y="2995403"/>
            <a:ext cx="3724713" cy="3862596"/>
          </a:xfrm>
        </p:spPr>
      </p:pic>
    </p:spTree>
    <p:extLst>
      <p:ext uri="{BB962C8B-B14F-4D97-AF65-F5344CB8AC3E}">
        <p14:creationId xmlns:p14="http://schemas.microsoft.com/office/powerpoint/2010/main" val="649994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Beslag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966195"/>
            <a:ext cx="7473820" cy="49090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Beskrivning av värdering av beslaget</a:t>
            </a:r>
            <a:r>
              <a:rPr lang="sv-SE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sv-SE" sz="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Fisketillsynspersonen måste noga ange vari beslaget består, i detalj, och även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göra en </a:t>
            </a:r>
            <a: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uppskattning av föremålens värde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Om en sådan värdering saknas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godtar domstolen i allmänhet den misstänktes egna uppgifter om värdet på de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beslagtagna föremålen vid en bedömning.</a:t>
            </a: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Vem som är ägare till redskapen bör klarläggas, då den tilltalade inte sällan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hävdar att redskapen är lånade. Eventuella skador på redskapen ska också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dokumenteras. I annat fall kan ägaren kräva ersättning av uppkomna skador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när redskapen eventuellt senare återlämnas.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Vid inlämnandet av den beslagtagna utrustningen upprättar polisen ett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beslagsprotokoll.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Ett beslag som inte hanteras korrekt kan leda till efterräkningar för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fisketillsynspersonen. I värsta fall kan fisketillsynspersonen anmälas för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egenmäktigt förfarande och själv bli åtalad för brott. Det gäller även om man, i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egenskap av fisketillsynsperson, tar hem beslagtagen fisk för eget  bruk.  </a:t>
            </a:r>
            <a:endParaRPr lang="sv-SE" sz="16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58CD0D5A-C6C6-49D8-ABF4-3A545FA9F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20" y="1966195"/>
            <a:ext cx="4718179" cy="4891804"/>
          </a:xfrm>
        </p:spPr>
      </p:pic>
    </p:spTree>
    <p:extLst>
      <p:ext uri="{BB962C8B-B14F-4D97-AF65-F5344CB8AC3E}">
        <p14:creationId xmlns:p14="http://schemas.microsoft.com/office/powerpoint/2010/main" val="65256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Polisanmälan och fisketillsynsrapport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" y="1846674"/>
            <a:ext cx="6096001" cy="50167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När den första kontakten är avslutad och alla uppgifter är dokumenterade, och om misstanke om brott fortfarande kvarstår, ska händelsen polisanmälas. </a:t>
            </a:r>
          </a:p>
          <a:p>
            <a:pPr algn="ctr"/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Polisanmälan ska åtföljas av </a:t>
            </a:r>
            <a:r>
              <a:rPr lang="sv-SE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 fisketillsynsrapport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som lämnas in till polisen inom några dagar efter händelsen. Rapporten ska innehålla nödvändigt underlag för att kunna inleda en meningsfull förundersökning.</a:t>
            </a:r>
          </a:p>
          <a:p>
            <a:endParaRPr lang="sv-SE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Uppgifter som bör finnas med i en fullödig men kortfattad rapport är: </a:t>
            </a:r>
          </a:p>
          <a:p>
            <a:endParaRPr lang="sv-SE" sz="9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 säker identifiering av den misstänkte.</a:t>
            </a: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Tid och plats för det misstänkta brottet.</a:t>
            </a: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Beskrivning av vad som hänt, fisketillsynspersonens iakttagelser, varför </a:t>
            </a:r>
            <a:b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fisketillsynspersonen uppfattade händelsen som ett brott, övriga vittnen</a:t>
            </a:r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 misstänktes inställning till handlingen.</a:t>
            </a:r>
          </a:p>
          <a:p>
            <a:r>
              <a:rPr lang="sv-SE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Uppgifter om eventuellt beslag.</a:t>
            </a:r>
            <a:endParaRPr lang="sv-SE" sz="9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sz="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Fisketillsynspersonen bör dock ha gjort en mer utförlig beskrivning som stöd för minnet vid ett framtida vittnesmål. Det kan gå lång tid mellan händelsen och en framtida domstolsförhandling.</a:t>
            </a:r>
          </a:p>
          <a:p>
            <a:endParaRPr lang="sv-SE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Beslagtagen utrustning ska efter kontakt lämnas in på närmaste polisstation utan dröjsmål.  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18B018C2-D5E1-46F6-99A1-D2A5BFA03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41243"/>
            <a:ext cx="6096001" cy="5016757"/>
          </a:xfrm>
        </p:spPr>
      </p:pic>
    </p:spTree>
    <p:extLst>
      <p:ext uri="{BB962C8B-B14F-4D97-AF65-F5344CB8AC3E}">
        <p14:creationId xmlns:p14="http://schemas.microsoft.com/office/powerpoint/2010/main" val="211559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F9A83E3-835F-4DCD-9774-0AF5EEB7A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2223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6EDC4629-9419-4BEC-ADD4-8AB0AB215D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47864" y="0"/>
            <a:ext cx="989627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0" spc="-6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dirty="0">
                <a:solidFill>
                  <a:schemeClr val="bg1"/>
                </a:solidFill>
              </a:rPr>
              <a:t>Del 1 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Fisketillsynspersonens uppträdande</a:t>
            </a:r>
          </a:p>
        </p:txBody>
      </p:sp>
      <p:pic>
        <p:nvPicPr>
          <p:cNvPr id="6" name="Picture 2" descr="C:\Users\Användaren\Documents\Projekt\Projetansökningar HaV\Texter Fvof bilande\hav-logotyp-gra-neg-138x55px.png">
            <a:extLst>
              <a:ext uri="{FF2B5EF4-FFF2-40B4-BE49-F238E27FC236}">
                <a16:creationId xmlns:a16="http://schemas.microsoft.com/office/drawing/2014/main" id="{191F97BD-B3C2-4940-B36E-5CDDCA546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291" y="338243"/>
            <a:ext cx="1752381" cy="6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50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Polisens överväganden och förundersökning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6013" y="2349073"/>
            <a:ext cx="6288833" cy="450892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Polisen tar emot och </a:t>
            </a:r>
            <a:r>
              <a:rPr lang="sv-SE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upprättar en polisanmälan</a:t>
            </a:r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förutsatt att det finns användbara uppgifter från fisketillsynspersonen.</a:t>
            </a:r>
          </a:p>
          <a:p>
            <a:pPr algn="ctr"/>
            <a:endParaRPr lang="sv-SE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v-SE" sz="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En separat rapport ska upprättas för varje misstänkt person, i det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fall det är flera fiskare inblandade. Varje misstänkt person ska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bedömas och dömas utifrån sina egna gärningar. Man kan inte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dömas kollektivt för brott.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Polisanmälan utmynnar sedan i ett beslut om förundersökning.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När fisketillsynsrapporten kommit in ska polisen omgående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besluta om förundersökning ska inledas eller om ärendet ska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avskrivas. Polisen ska då också fatta beslut om huruvida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eventuella beslag ska fastställas eller hävas.</a:t>
            </a: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Brott mot Fiskelagen betraktas som </a:t>
            </a:r>
            <a: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”brott av enkel </a:t>
            </a:r>
            <a:b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beskaffenhet”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Och då är polisen förundersökningsledare.  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DC61D176-23CC-4878-90A8-9AF7A8750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20" y="2349073"/>
            <a:ext cx="5919180" cy="4508927"/>
          </a:xfrm>
        </p:spPr>
      </p:pic>
    </p:spTree>
    <p:extLst>
      <p:ext uri="{BB962C8B-B14F-4D97-AF65-F5344CB8AC3E}">
        <p14:creationId xmlns:p14="http://schemas.microsoft.com/office/powerpoint/2010/main" val="1750613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Polisens överväganden och förundersökning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893658"/>
            <a:ext cx="6096001" cy="497059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Förundersökning och förundersökningsprotokoll</a:t>
            </a:r>
            <a:endParaRPr lang="sv-SE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4) I de fall fisketillsynspersonen lämnat en tillfredsställande och </a:t>
            </a:r>
          </a:p>
          <a:p>
            <a:r>
              <a:rPr lang="sv-S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användbar rapport behöver hen i de flesta fall inte förhöras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ytterligare. Allt finns ju redan nedskrivet.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5) Däremot kallas den misstänkte fiskaren till förhör och får då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redogöra för händelseförloppet. Även vid polisförhöret är det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ganska vanligt att den misstänkte erkänner händelseförloppet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men förnekar brott.</a:t>
            </a: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6) När förundersökningen är slutförd sammanställs ett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förundersökningsprotokoll med alla befintliga handlingar i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ärendet som bilagor. Förundersökningen överlämnas till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åklagare.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7) Även i detta skede kan ärendet läggas ner om underlaget är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bristfälligt. Polisens förundersökning måste vara av tillräckligt </a:t>
            </a:r>
            <a:b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hög kvalitet för att hålla för ett åtal.  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BAA3E5F9-8AD8-4B60-97CB-30A786AEC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87407"/>
            <a:ext cx="6096000" cy="4970591"/>
          </a:xfrm>
        </p:spPr>
      </p:pic>
    </p:spTree>
    <p:extLst>
      <p:ext uri="{BB962C8B-B14F-4D97-AF65-F5344CB8AC3E}">
        <p14:creationId xmlns:p14="http://schemas.microsoft.com/office/powerpoint/2010/main" val="64810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Åtal eller strafföreläggande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703015"/>
            <a:ext cx="8568474" cy="41549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Om polisens utredning ger tillräckligt underlag fattar åklagaren beslut om lagföring av den eller de misstänkta.</a:t>
            </a:r>
          </a:p>
          <a:p>
            <a:endParaRPr lang="sv-SE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Strafföreläggande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 misstänkte får först de ett erbjudande att ta ställning till. Åklagaren kan låta </a:t>
            </a:r>
            <a:r>
              <a:rPr lang="sv-SE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vederbörande 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komma undan med ett </a:t>
            </a:r>
            <a:r>
              <a:rPr lang="sv-SE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strafföreläggande</a:t>
            </a:r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ett bötesföreläggande, om hen erkänner brottet. Då blir det böter i form av ett inbetalningskort samt att det eventuella beslaget blir förverkat.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Därmed slipper den tilltalade genomlida tingsrättsförhandlingar och få en eventuell dom som kommer att hamna i brottsregistret. </a:t>
            </a:r>
          </a:p>
          <a:p>
            <a:endParaRPr lang="sv-SE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Även ett strafföreläggande antecknas i brottsregistret men betraktas ofta inte lika allvarligt som en fällande dom i domstol.</a:t>
            </a:r>
          </a:p>
          <a:p>
            <a:endParaRPr lang="sv-SE" sz="900" dirty="0"/>
          </a:p>
          <a:p>
            <a:endParaRPr lang="sv-SE" sz="11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ECE0BC5F-E516-4632-89C1-B4D99FC4D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73" y="2703015"/>
            <a:ext cx="3623527" cy="4154984"/>
          </a:xfrm>
        </p:spPr>
      </p:pic>
    </p:spTree>
    <p:extLst>
      <p:ext uri="{BB962C8B-B14F-4D97-AF65-F5344CB8AC3E}">
        <p14:creationId xmlns:p14="http://schemas.microsoft.com/office/powerpoint/2010/main" val="1287684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Åtal eller strafföreläggande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3056958"/>
            <a:ext cx="8944948" cy="38010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sv-SE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Om den misstänkte däremot förnekar brott väcker åklagaren åtal.</a:t>
            </a: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dirty="0">
                <a:ea typeface="Times New Roman" panose="02020603050405020304" pitchFamily="18" charset="0"/>
                <a:cs typeface="Times New Roman" panose="02020603050405020304" pitchFamily="18" charset="0"/>
              </a:rPr>
              <a:t>I tingsrätten </a:t>
            </a:r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är det väldigt viktigt att fisketillsynspersonen har noggranna anteckningar och kan redogöra för vad som verkligen hände. </a:t>
            </a:r>
          </a:p>
          <a:p>
            <a:pPr algn="ctr"/>
            <a:r>
              <a:rPr lang="sv-SE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</a:p>
          <a:p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För om hen börjar sväva på målet och tveka om detaljerna kan fiskaren mycket väl frikännas, i brist på övertygande bevis.</a:t>
            </a:r>
          </a:p>
          <a:p>
            <a:pPr algn="ctr"/>
            <a:r>
              <a:rPr lang="sv-SE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</a:p>
          <a:p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Och i många fall kan det ha dröjt över ett år mellan händelsen och domstolsförhandlingen.</a:t>
            </a:r>
          </a:p>
          <a:p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v-SE" dirty="0"/>
          </a:p>
          <a:p>
            <a:endParaRPr lang="sv-SE" sz="11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86A06682-E931-4451-AD8F-644198409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47" y="3056958"/>
            <a:ext cx="3247053" cy="3801041"/>
          </a:xfrm>
        </p:spPr>
      </p:pic>
    </p:spTree>
    <p:extLst>
      <p:ext uri="{BB962C8B-B14F-4D97-AF65-F5344CB8AC3E}">
        <p14:creationId xmlns:p14="http://schemas.microsoft.com/office/powerpoint/2010/main" val="1216336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Fisketillsyn och värdskap samt eget fiske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718405"/>
            <a:ext cx="6471168" cy="41395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Fiskevärdar</a:t>
            </a:r>
          </a:p>
          <a:p>
            <a:endParaRPr lang="sv-SE" dirty="0"/>
          </a:p>
          <a:p>
            <a:r>
              <a:rPr lang="sv-SE" dirty="0">
                <a:cs typeface="Times New Roman" panose="02020603050405020304" pitchFamily="18" charset="0"/>
              </a:rPr>
              <a:t>► </a:t>
            </a:r>
            <a: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I vissa fiskevårdsområden kallas fisketillsynspersonerna för </a:t>
            </a:r>
            <a:b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</a:br>
            <a: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    ”</a:t>
            </a:r>
            <a:r>
              <a:rPr lang="sv-SE" b="1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fiskevärdar”</a:t>
            </a:r>
            <a: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. Fiskevärdarna fungerar som </a:t>
            </a:r>
            <a:b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</a:br>
            <a: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    servicepersoner som ger råd till fiskekortsköparna med tips </a:t>
            </a:r>
            <a:b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</a:br>
            <a: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    om lämpliga fiskeplatser, beten m.m. Samtidigt får man </a:t>
            </a:r>
            <a:r>
              <a:rPr lang="sv-SE" b="1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inte </a:t>
            </a:r>
            <a:br>
              <a:rPr lang="sv-SE" b="1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</a:br>
            <a:r>
              <a:rPr lang="sv-SE" b="1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    ge avkall på </a:t>
            </a:r>
            <a: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grunduppdraget att bedriva fisketillsyn och </a:t>
            </a:r>
            <a:b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</a:br>
            <a:r>
              <a:rPr lang="sv-SE" dirty="0">
                <a:solidFill>
                  <a:srgbClr val="000000"/>
                </a:solidFill>
                <a:effectLst/>
                <a:ea typeface="Arial Unicode MS"/>
                <a:cs typeface="Times New Roman" panose="02020603050405020304" pitchFamily="18" charset="0"/>
              </a:rPr>
              <a:t>    beivra överträdelser.</a:t>
            </a:r>
          </a:p>
          <a:p>
            <a:endParaRPr lang="sv-SE" dirty="0">
              <a:solidFill>
                <a:srgbClr val="000000"/>
              </a:solidFill>
              <a:effectLst/>
              <a:ea typeface="Arial Unicode MS"/>
              <a:cs typeface="Times New Roman" panose="02020603050405020304" pitchFamily="18" charset="0"/>
            </a:endParaRPr>
          </a:p>
          <a:p>
            <a:r>
              <a:rPr lang="sv-SE" dirty="0">
                <a:cs typeface="Times New Roman" panose="02020603050405020304" pitchFamily="18" charset="0"/>
              </a:rPr>
              <a:t>► </a:t>
            </a:r>
            <a:r>
              <a:rPr lang="sv-SE" dirty="0">
                <a:effectLst/>
                <a:ea typeface="Times New Roman" panose="02020603050405020304" pitchFamily="18" charset="0"/>
              </a:rPr>
              <a:t>Fisketillsynspersonen ska heller inte, normalt sett, bedriva </a:t>
            </a:r>
            <a:br>
              <a:rPr lang="sv-SE" dirty="0">
                <a:effectLst/>
                <a:ea typeface="Times New Roman" panose="02020603050405020304" pitchFamily="18" charset="0"/>
              </a:rPr>
            </a:br>
            <a:r>
              <a:rPr lang="sv-SE" dirty="0">
                <a:effectLst/>
                <a:ea typeface="Times New Roman" panose="02020603050405020304" pitchFamily="18" charset="0"/>
              </a:rPr>
              <a:t>    eget fiske under fisketillsynsuppdraget. I de fall </a:t>
            </a:r>
            <a:br>
              <a:rPr lang="sv-SE" dirty="0">
                <a:effectLst/>
                <a:ea typeface="Times New Roman" panose="02020603050405020304" pitchFamily="18" charset="0"/>
              </a:rPr>
            </a:br>
            <a:r>
              <a:rPr lang="sv-SE" dirty="0">
                <a:effectLst/>
                <a:ea typeface="Times New Roman" panose="02020603050405020304" pitchFamily="18" charset="0"/>
              </a:rPr>
              <a:t>    fisketillsynspersonen är ute på eget fiske, och ändå bär </a:t>
            </a:r>
            <a:br>
              <a:rPr lang="sv-SE" dirty="0">
                <a:effectLst/>
                <a:ea typeface="Times New Roman" panose="02020603050405020304" pitchFamily="18" charset="0"/>
              </a:rPr>
            </a:br>
            <a:r>
              <a:rPr lang="sv-SE" dirty="0">
                <a:effectLst/>
                <a:ea typeface="Times New Roman" panose="02020603050405020304" pitchFamily="18" charset="0"/>
              </a:rPr>
              <a:t>    med sig full utrustning för att bedriva fisketillsyn, finns det </a:t>
            </a:r>
            <a:br>
              <a:rPr lang="sv-SE" dirty="0">
                <a:effectLst/>
                <a:ea typeface="Times New Roman" panose="02020603050405020304" pitchFamily="18" charset="0"/>
              </a:rPr>
            </a:br>
            <a:r>
              <a:rPr lang="sv-SE" dirty="0">
                <a:effectLst/>
                <a:ea typeface="Times New Roman" panose="02020603050405020304" pitchFamily="18" charset="0"/>
              </a:rPr>
              <a:t>    dock inget som hindrar ett ingripande</a:t>
            </a:r>
            <a:endParaRPr lang="sv-SE" dirty="0"/>
          </a:p>
          <a:p>
            <a:endParaRPr lang="sv-SE" sz="1100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38DE5137-CE29-4189-B822-C7EB198B9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68" y="2718405"/>
            <a:ext cx="5720832" cy="4139595"/>
          </a:xfrm>
        </p:spPr>
      </p:pic>
    </p:spTree>
    <p:extLst>
      <p:ext uri="{BB962C8B-B14F-4D97-AF65-F5344CB8AC3E}">
        <p14:creationId xmlns:p14="http://schemas.microsoft.com/office/powerpoint/2010/main" val="3255018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5600AD-E861-4E32-9084-0090AAA83A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C842BFE-96D5-4489-A727-0B692D130C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929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Värdegrunden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1756781"/>
            <a:ext cx="6096001" cy="42473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Fisketillsynspersonen ska stå för en demokratisk människosyn. Alla människor ska behandlas lika och med respekt, och får inte diskrimineras av skäl som framgår av diskrimineringslagstiftningen. </a:t>
            </a:r>
          </a:p>
          <a:p>
            <a:endParaRPr lang="sv-S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Tre vägledande begrepp 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vilka är beskrivna i förvaltningslagen ska styra tjänsteutövningen: </a:t>
            </a:r>
          </a:p>
          <a:p>
            <a:endParaRPr lang="sv-S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● Legalitet</a:t>
            </a:r>
          </a:p>
          <a:p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● Objektivitet</a:t>
            </a:r>
          </a:p>
          <a:p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● Proportionalitet. 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CB776F3-C7AC-4759-BEA0-F72382E99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773"/>
            <a:ext cx="6096000" cy="4251325"/>
          </a:xfrm>
        </p:spPr>
      </p:pic>
    </p:spTree>
    <p:extLst>
      <p:ext uri="{BB962C8B-B14F-4D97-AF65-F5344CB8AC3E}">
        <p14:creationId xmlns:p14="http://schemas.microsoft.com/office/powerpoint/2010/main" val="196505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Värdegrunden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8854" y="1776986"/>
            <a:ext cx="6114854" cy="50783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Legalitet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sv-SE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v-SE" sz="1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tt de åtgärder som vidtas ska ha stöd i rättsordningen. En fisketillsynsperson får inte agera utanför sina befogenheter och ska inte grunda sina ingripanden på godtyckliga bedömningar.</a:t>
            </a:r>
          </a:p>
          <a:p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Objektivitet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sv-SE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v-SE" sz="1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tt fisketillsynspersonen ska vara saklig och opartisk. Ingripanden får inte styras av förutfattade meningar eller grundlösa antaganden.</a:t>
            </a:r>
          </a:p>
          <a:p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Proportionalitet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sv-SE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v-SE" sz="1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tt en åtgärd inte får vara mer långtgående än vad som krävs och det avsedda resultatet ska stå i rimligt förhållande till de olägenheter som kan antas uppstå för den som åtgärden riktas mot.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81B8212B-46EA-49EB-9E00-AC7C3BD55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76986"/>
            <a:ext cx="6077148" cy="5078313"/>
          </a:xfrm>
        </p:spPr>
      </p:pic>
    </p:spTree>
    <p:extLst>
      <p:ext uri="{BB962C8B-B14F-4D97-AF65-F5344CB8AC3E}">
        <p14:creationId xmlns:p14="http://schemas.microsoft.com/office/powerpoint/2010/main" val="52957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Brott ska beivras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" y="2056686"/>
            <a:ext cx="6096001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Brott och regelöverträdelser ska i princip alltid beivras.</a:t>
            </a:r>
          </a:p>
          <a:p>
            <a:pPr algn="ctr"/>
            <a:endParaRPr lang="sv-SE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► 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Fisketillsynspersonen ska inte förhandla om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underlåtenhet att anmäla en överträdelse. Det kan dock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finnas omständigheter som gör att information och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upplysning är mer motiverat än att göra en anmälan.  </a:t>
            </a:r>
          </a:p>
          <a:p>
            <a:pPr algn="ctr"/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► 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Fisketillsynspersonen ska alltid visa eller bära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tjänstekortet väl synligt, dock endast under tjänst och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inte i andra sammanhang.</a:t>
            </a:r>
          </a:p>
          <a:p>
            <a:endParaRPr lang="sv-S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► 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 får </a:t>
            </a:r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 vara beväpnad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på något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sätt och heller inte medföra handfängsel.</a:t>
            </a:r>
          </a:p>
          <a:p>
            <a:endParaRPr lang="sv-S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► 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Uppträdandet ska vara korrekt och konsekvent och </a:t>
            </a:r>
            <a:b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inge förtroende och aktning.</a:t>
            </a:r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21B3415F-22BB-44A5-8B99-E0B20C315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6686"/>
            <a:ext cx="6096000" cy="4801314"/>
          </a:xfrm>
        </p:spPr>
      </p:pic>
    </p:spTree>
    <p:extLst>
      <p:ext uri="{BB962C8B-B14F-4D97-AF65-F5344CB8AC3E}">
        <p14:creationId xmlns:p14="http://schemas.microsoft.com/office/powerpoint/2010/main" val="2165442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/>
          <a:lstStyle/>
          <a:p>
            <a:r>
              <a:rPr lang="sv-SE" dirty="0"/>
              <a:t>Flera olika uppgifter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" y="2056686"/>
            <a:ext cx="6096001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Fisketillsynspersonens primära roll är att se till att lagar och regler följs. </a:t>
            </a:r>
          </a:p>
          <a:p>
            <a:endParaRPr lang="sv-S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Samtidigt fungerar den lokala fisketillsynspersonen som ett ansikte utåt för sin uppdragsgivare. </a:t>
            </a:r>
          </a:p>
          <a:p>
            <a:endParaRPr lang="sv-S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Vissa uppdragsgivare har därför populärt ändrat benämningen fisketillsynsperson till </a:t>
            </a:r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sv-SE" sz="18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fiskevärd</a:t>
            </a:r>
            <a:r>
              <a:rPr lang="sv-SE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sv-S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Uppdraget omfattar därmed också att hjälpa fiskare tillrätta och informera om reglerna och varför det finns regler.</a:t>
            </a:r>
          </a:p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sv-S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grunden ändrar detta inte de offentligrättsliga uppgifterna, rättigheterna och skyldigheterna, men det kan skapa ett mer välkomnande och serviceinriktat intryck.</a:t>
            </a:r>
            <a:endParaRPr lang="sv-SE" dirty="0"/>
          </a:p>
          <a:p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9FC88CD6-3BC3-4BF7-9EBA-97EDE7B34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056686"/>
            <a:ext cx="6096000" cy="4801314"/>
          </a:xfrm>
        </p:spPr>
      </p:pic>
    </p:spTree>
    <p:extLst>
      <p:ext uri="{BB962C8B-B14F-4D97-AF65-F5344CB8AC3E}">
        <p14:creationId xmlns:p14="http://schemas.microsoft.com/office/powerpoint/2010/main" val="228386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Undvika utpressning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" y="1964353"/>
            <a:ext cx="6096001" cy="489364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Som princip ska en fisketillsynsperson alltid anmäla lagbrott och inte börja tumma på rättssäkerheten.</a:t>
            </a:r>
          </a:p>
          <a:p>
            <a:pPr algn="ctr"/>
            <a:endParaRPr lang="sv-SE" b="1" dirty="0"/>
          </a:p>
          <a:p>
            <a:pPr algn="ctr"/>
            <a:r>
              <a:rPr lang="sv-SE" i="1" dirty="0"/>
              <a:t>”För den här gången”</a:t>
            </a:r>
          </a:p>
          <a:p>
            <a:pPr algn="ctr"/>
            <a:endParaRPr lang="sv-SE" sz="1200" i="1" dirty="0"/>
          </a:p>
          <a:p>
            <a:r>
              <a:rPr lang="sv-SE" dirty="0"/>
              <a:t>Det finns exempel där en fiskevårdsområdesförening uttalat en policy om att en fiskare som saknar fiskekort i vissa fall kan få lösa ett fiskekort på plats.”  Det skulle dock kunna leda till att flera fiskar sätter detta i system och låter bli att köpa fiskekort, då man </a:t>
            </a:r>
            <a:r>
              <a:rPr lang="sv-SE" b="1" dirty="0"/>
              <a:t>inte riskerar något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i="1" dirty="0"/>
              <a:t>”Om du köper vårt dyraste kort slipper du polisanmälan”</a:t>
            </a:r>
          </a:p>
          <a:p>
            <a:endParaRPr lang="sv-SE" sz="1200" dirty="0"/>
          </a:p>
          <a:p>
            <a:r>
              <a:rPr lang="sv-SE" dirty="0"/>
              <a:t>Att låta den fiskare som saknar fiskekort lösa föreningens dyraste fiskekort, till exempel ett årskort. Ett sådant förfarande skulle dock kunna leda till </a:t>
            </a:r>
            <a:r>
              <a:rPr lang="sv-SE" b="1" dirty="0"/>
              <a:t>misstanke om utpressning eller tagande av muta.</a:t>
            </a:r>
            <a:r>
              <a:rPr lang="sv-SE" dirty="0"/>
              <a:t>  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F8DCBC4D-841C-4005-85AB-A63EB8C94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4353"/>
            <a:ext cx="6096000" cy="4893647"/>
          </a:xfrm>
        </p:spPr>
      </p:pic>
    </p:spTree>
    <p:extLst>
      <p:ext uri="{BB962C8B-B14F-4D97-AF65-F5344CB8AC3E}">
        <p14:creationId xmlns:p14="http://schemas.microsoft.com/office/powerpoint/2010/main" val="260906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Respektfullt uppträdande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-1" y="2980015"/>
            <a:ext cx="6096001" cy="387798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sv-SE" dirty="0"/>
          </a:p>
          <a:p>
            <a:pPr algn="ctr"/>
            <a:r>
              <a:rPr lang="sv-SE" dirty="0"/>
              <a:t>Vid ett ingripande ska fisketillsynspersonen alltid förklara anledning och syfte med ingripandet. I utgångsläget ska </a:t>
            </a:r>
            <a:r>
              <a:rPr lang="sv-SE" b="1" dirty="0"/>
              <a:t>alla människor behandlas lika och med respekt</a:t>
            </a:r>
            <a:r>
              <a:rPr lang="sv-SE" dirty="0"/>
              <a:t>.</a:t>
            </a:r>
          </a:p>
          <a:p>
            <a:pPr algn="ctr"/>
            <a:r>
              <a:rPr lang="sv-SE" sz="2400" dirty="0">
                <a:latin typeface="Bookman Old Style" panose="02050604050505020204" pitchFamily="18" charset="0"/>
              </a:rPr>
              <a:t>≈</a:t>
            </a:r>
            <a:endParaRPr lang="sv-SE" sz="2400" dirty="0"/>
          </a:p>
          <a:p>
            <a:r>
              <a:rPr lang="sv-SE" dirty="0"/>
              <a:t>Ett uppträdande som skapar konfrontation gör situationen betydligt svårare att hantera. </a:t>
            </a:r>
          </a:p>
          <a:p>
            <a:pPr algn="ctr"/>
            <a:r>
              <a:rPr lang="sv-SE" sz="2400" dirty="0">
                <a:latin typeface="Bookman Old Style" panose="02050604050505020204" pitchFamily="18" charset="0"/>
              </a:rPr>
              <a:t>≈</a:t>
            </a:r>
            <a:endParaRPr lang="sv-SE" sz="2400" dirty="0"/>
          </a:p>
          <a:p>
            <a:r>
              <a:rPr lang="sv-SE" dirty="0"/>
              <a:t>Den preventiva verksamheten är viktig. Genom att arbeta öppet, synligt och frekvent lär sig de fiskande att det pågår en aktiv och kontinuerlig fisketillsyn inom området.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ABAC50B7-24D2-4571-8FC1-D8A87912C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54" y="2980015"/>
            <a:ext cx="6096000" cy="3877985"/>
          </a:xfrm>
        </p:spPr>
      </p:pic>
    </p:spTree>
    <p:extLst>
      <p:ext uri="{BB962C8B-B14F-4D97-AF65-F5344CB8AC3E}">
        <p14:creationId xmlns:p14="http://schemas.microsoft.com/office/powerpoint/2010/main" val="67323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79941D-AE7B-4B99-AEF9-B88C7E1997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9" y="523630"/>
            <a:ext cx="8467285" cy="843531"/>
          </a:xfrm>
        </p:spPr>
        <p:txBody>
          <a:bodyPr>
            <a:normAutofit/>
          </a:bodyPr>
          <a:lstStyle/>
          <a:p>
            <a:r>
              <a:rPr lang="sv-SE" dirty="0"/>
              <a:t>Gott omdöme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CCF8B07-8656-4AC0-AACC-711912906128}"/>
              </a:ext>
            </a:extLst>
          </p:cNvPr>
          <p:cNvSpPr txBox="1"/>
          <p:nvPr/>
        </p:nvSpPr>
        <p:spPr>
          <a:xfrm>
            <a:off x="0" y="2887682"/>
            <a:ext cx="6096000" cy="39703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Vid tillämpningen av kontrollavgiften sägs i lagen (1981:533) om fiskevårdsområden, 36 §, att kontrollavgift inte ska tas ut om det är uppenbart oskäligt. </a:t>
            </a:r>
          </a:p>
          <a:p>
            <a:endParaRPr lang="sv-SE" dirty="0"/>
          </a:p>
          <a:p>
            <a:r>
              <a:rPr lang="sv-SE" dirty="0"/>
              <a:t>Bedömningen ska ta hänsyn till exempelvis </a:t>
            </a:r>
            <a:r>
              <a:rPr lang="sv-SE" b="1" dirty="0"/>
              <a:t>sjukdom, ålder eller missvisande regler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I detta sammanhang och i andra sammanhang är ett gott omdöme en viktig egenskap för fisketillsynspersonen.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1137BD41-D429-410D-B190-266D92A9B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7681"/>
            <a:ext cx="6096000" cy="3970319"/>
          </a:xfrm>
        </p:spPr>
      </p:pic>
    </p:spTree>
    <p:extLst>
      <p:ext uri="{BB962C8B-B14F-4D97-AF65-F5344CB8AC3E}">
        <p14:creationId xmlns:p14="http://schemas.microsoft.com/office/powerpoint/2010/main" val="467338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HoV okt 2019">
      <a:dk1>
        <a:srgbClr val="000000"/>
      </a:dk1>
      <a:lt1>
        <a:srgbClr val="FFFFFF"/>
      </a:lt1>
      <a:dk2>
        <a:srgbClr val="002C4B"/>
      </a:dk2>
      <a:lt2>
        <a:srgbClr val="DFE6E6"/>
      </a:lt2>
      <a:accent1>
        <a:srgbClr val="00688F"/>
      </a:accent1>
      <a:accent2>
        <a:srgbClr val="005B50"/>
      </a:accent2>
      <a:accent3>
        <a:srgbClr val="F15922"/>
      </a:accent3>
      <a:accent4>
        <a:srgbClr val="C8AF40"/>
      </a:accent4>
      <a:accent5>
        <a:srgbClr val="EBE5DD"/>
      </a:accent5>
      <a:accent6>
        <a:srgbClr val="00443A"/>
      </a:accent6>
      <a:hlink>
        <a:srgbClr val="00688F"/>
      </a:hlink>
      <a:folHlink>
        <a:srgbClr val="002C4B"/>
      </a:folHlink>
    </a:clrScheme>
    <a:fontScheme name="H&amp;V ppt nov 20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V_SV_pptmall_vers191108" id="{CC521D6D-350F-471C-81BC-055B2B346AAA}" vid="{2FDA5B4C-DB8B-402E-AA34-1DB7C0F948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DD29A75204204A88A06778B42E8411" ma:contentTypeVersion="3" ma:contentTypeDescription="Skapa ett nytt dokument." ma:contentTypeScope="" ma:versionID="b25415e3fd47a33713aca7bcf95fd2e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6675b64552dc2b577b4317d3de4f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8CA16D-FA2C-46A4-A425-68B584AEE35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E91C082-24BB-473A-AB96-5A86F8C5BB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785094-BA71-4CB4-9D83-B6AD328053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HaV_SV_malltom</Template>
  <TotalTime>319</TotalTime>
  <Words>2763</Words>
  <Application>Microsoft Office PowerPoint</Application>
  <PresentationFormat>Bredbild</PresentationFormat>
  <Paragraphs>232</Paragraphs>
  <Slides>25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32" baseType="lpstr">
      <vt:lpstr>.AppleSystemUIFont</vt:lpstr>
      <vt:lpstr>Arial</vt:lpstr>
      <vt:lpstr>Bookman Old Style</vt:lpstr>
      <vt:lpstr>Calibri</vt:lpstr>
      <vt:lpstr>Times</vt:lpstr>
      <vt:lpstr>Times New Roman</vt:lpstr>
      <vt:lpstr>Office-tema</vt:lpstr>
      <vt:lpstr>Grundutbildning i fisketillsyn</vt:lpstr>
      <vt:lpstr>PowerPoint-presentation</vt:lpstr>
      <vt:lpstr>Värdegrunden</vt:lpstr>
      <vt:lpstr>Värdegrunden</vt:lpstr>
      <vt:lpstr>Brott ska beivras</vt:lpstr>
      <vt:lpstr>Flera olika uppgifter</vt:lpstr>
      <vt:lpstr>Undvika utpressning</vt:lpstr>
      <vt:lpstr>Respektfullt uppträdande </vt:lpstr>
      <vt:lpstr>Gott omdöme </vt:lpstr>
      <vt:lpstr>PowerPoint-presentation</vt:lpstr>
      <vt:lpstr>        Många papperskorgar </vt:lpstr>
      <vt:lpstr>Förberedelser </vt:lpstr>
      <vt:lpstr>Iakttagelsen  </vt:lpstr>
      <vt:lpstr>Kontakten  </vt:lpstr>
      <vt:lpstr>Kontakten, forts…  </vt:lpstr>
      <vt:lpstr>Kontakten, forts…  </vt:lpstr>
      <vt:lpstr>Beslag  </vt:lpstr>
      <vt:lpstr>Beslag  </vt:lpstr>
      <vt:lpstr>Polisanmälan och fisketillsynsrapport  </vt:lpstr>
      <vt:lpstr>Polisens överväganden och förundersökning  </vt:lpstr>
      <vt:lpstr>Polisens överväganden och förundersökning  </vt:lpstr>
      <vt:lpstr>Åtal eller strafföreläggande  </vt:lpstr>
      <vt:lpstr>Åtal eller strafföreläggande  </vt:lpstr>
      <vt:lpstr>Fisketillsyn och värdskap samt eget fiske 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Per-Olof V Andersson</dc:creator>
  <cp:lastModifiedBy>Söderlind Kerstin</cp:lastModifiedBy>
  <cp:revision>45</cp:revision>
  <dcterms:created xsi:type="dcterms:W3CDTF">2020-04-21T07:26:19Z</dcterms:created>
  <dcterms:modified xsi:type="dcterms:W3CDTF">2021-08-26T14:36:46Z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0x01010007DD29A75204204A88A06778B42E8411</vt:lpwstr>
  </property>
</Properties>
</file>