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31"/>
  </p:notesMasterIdLst>
  <p:sldIdLst>
    <p:sldId id="256" r:id="rId5"/>
    <p:sldId id="275" r:id="rId6"/>
    <p:sldId id="291" r:id="rId7"/>
    <p:sldId id="276" r:id="rId8"/>
    <p:sldId id="277" r:id="rId9"/>
    <p:sldId id="292" r:id="rId10"/>
    <p:sldId id="278" r:id="rId11"/>
    <p:sldId id="279" r:id="rId12"/>
    <p:sldId id="298" r:id="rId13"/>
    <p:sldId id="293" r:id="rId14"/>
    <p:sldId id="280" r:id="rId15"/>
    <p:sldId id="281" r:id="rId16"/>
    <p:sldId id="282" r:id="rId17"/>
    <p:sldId id="283" r:id="rId18"/>
    <p:sldId id="284" r:id="rId19"/>
    <p:sldId id="294" r:id="rId20"/>
    <p:sldId id="295" r:id="rId21"/>
    <p:sldId id="285" r:id="rId22"/>
    <p:sldId id="286" r:id="rId23"/>
    <p:sldId id="296" r:id="rId24"/>
    <p:sldId id="287" r:id="rId25"/>
    <p:sldId id="288" r:id="rId26"/>
    <p:sldId id="297" r:id="rId27"/>
    <p:sldId id="289" r:id="rId28"/>
    <p:sldId id="290" r:id="rId29"/>
    <p:sldId id="266" r:id="rId30"/>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6" autoAdjust="0"/>
    <p:restoredTop sz="94641" autoAdjust="0"/>
  </p:normalViewPr>
  <p:slideViewPr>
    <p:cSldViewPr snapToGrid="0" showGuides="1">
      <p:cViewPr varScale="1">
        <p:scale>
          <a:sx n="113" d="100"/>
          <a:sy n="113" d="100"/>
        </p:scale>
        <p:origin x="444" y="11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56" d="100"/>
        <a:sy n="5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38F20A-47C5-46BC-B03B-34621BA7A2A9}" type="datetimeFigureOut">
              <a:rPr lang="sv-SE" smtClean="0"/>
              <a:t>2022-04-28</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D39177-5F45-49EF-9588-B7C00682878E}" type="slidenum">
              <a:rPr lang="sv-SE" smtClean="0"/>
              <a:t>‹#›</a:t>
            </a:fld>
            <a:endParaRPr lang="sv-SE"/>
          </a:p>
        </p:txBody>
      </p:sp>
    </p:spTree>
    <p:extLst>
      <p:ext uri="{BB962C8B-B14F-4D97-AF65-F5344CB8AC3E}">
        <p14:creationId xmlns:p14="http://schemas.microsoft.com/office/powerpoint/2010/main" val="19581568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and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2C1BC-8B0B-4844-BCEC-F75757E3E154}"/>
              </a:ext>
            </a:extLst>
          </p:cNvPr>
          <p:cNvSpPr>
            <a:spLocks noGrp="1"/>
          </p:cNvSpPr>
          <p:nvPr>
            <p:ph type="ctrTitle"/>
          </p:nvPr>
        </p:nvSpPr>
        <p:spPr>
          <a:xfrm>
            <a:off x="1095375" y="715103"/>
            <a:ext cx="6474299" cy="2387600"/>
          </a:xfrm>
        </p:spPr>
        <p:txBody>
          <a:bodyPr anchor="b">
            <a:normAutofit/>
          </a:bodyPr>
          <a:lstStyle>
            <a:lvl1pPr algn="l">
              <a:defRPr sz="4000">
                <a:solidFill>
                  <a:schemeClr val="bg1"/>
                </a:solidFill>
              </a:defRPr>
            </a:lvl1pPr>
          </a:lstStyle>
          <a:p>
            <a:r>
              <a:rPr lang="sv-SE"/>
              <a:t>Klicka här för att ändra format</a:t>
            </a:r>
            <a:endParaRPr lang="sv-SE" dirty="0"/>
          </a:p>
        </p:txBody>
      </p:sp>
      <p:sp>
        <p:nvSpPr>
          <p:cNvPr id="3" name="Subtitle 2">
            <a:extLst>
              <a:ext uri="{FF2B5EF4-FFF2-40B4-BE49-F238E27FC236}">
                <a16:creationId xmlns:a16="http://schemas.microsoft.com/office/drawing/2014/main" id="{AC2F1D8B-E992-A747-9956-00239CCBC30E}"/>
              </a:ext>
            </a:extLst>
          </p:cNvPr>
          <p:cNvSpPr>
            <a:spLocks noGrp="1"/>
          </p:cNvSpPr>
          <p:nvPr>
            <p:ph type="subTitle" idx="1"/>
          </p:nvPr>
        </p:nvSpPr>
        <p:spPr>
          <a:xfrm>
            <a:off x="1095375" y="3262874"/>
            <a:ext cx="6474299" cy="740462"/>
          </a:xfrm>
        </p:spPr>
        <p:txBody>
          <a:bodyPr/>
          <a:lstStyle>
            <a:lvl1pPr marL="0" indent="0" algn="l">
              <a:buNone/>
              <a:defRPr sz="2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p>
        </p:txBody>
      </p:sp>
      <p:pic>
        <p:nvPicPr>
          <p:cNvPr id="8" name="Picture 3">
            <a:extLst>
              <a:ext uri="{FF2B5EF4-FFF2-40B4-BE49-F238E27FC236}">
                <a16:creationId xmlns:a16="http://schemas.microsoft.com/office/drawing/2014/main" id="{A9980742-2A69-4DCA-9779-E82126E8C217}"/>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191097" y="4310275"/>
            <a:ext cx="1162997" cy="260221"/>
          </a:xfrm>
          <a:prstGeom prst="rect">
            <a:avLst/>
          </a:prstGeom>
        </p:spPr>
      </p:pic>
      <p:sp>
        <p:nvSpPr>
          <p:cNvPr id="11" name="Platshållare för text 10">
            <a:extLst>
              <a:ext uri="{FF2B5EF4-FFF2-40B4-BE49-F238E27FC236}">
                <a16:creationId xmlns:a16="http://schemas.microsoft.com/office/drawing/2014/main" id="{C51CA1EB-D24D-45AA-AFA5-D0FA95ABC559}"/>
              </a:ext>
            </a:extLst>
          </p:cNvPr>
          <p:cNvSpPr>
            <a:spLocks noGrp="1"/>
          </p:cNvSpPr>
          <p:nvPr>
            <p:ph type="body" sz="quarter" idx="10"/>
          </p:nvPr>
        </p:nvSpPr>
        <p:spPr>
          <a:xfrm>
            <a:off x="1095375" y="4877435"/>
            <a:ext cx="6474299" cy="580849"/>
          </a:xfrm>
        </p:spPr>
        <p:txBody>
          <a:bodyPr/>
          <a:lstStyle>
            <a:lvl1pPr marL="0" indent="0">
              <a:buNone/>
              <a:defRPr sz="1500">
                <a:solidFill>
                  <a:schemeClr val="accent3"/>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sv-SE"/>
              <a:t>Redigera format för bakgrundstext</a:t>
            </a:r>
          </a:p>
        </p:txBody>
      </p:sp>
      <p:pic>
        <p:nvPicPr>
          <p:cNvPr id="6" name="Bildobjekt 5">
            <a:extLst>
              <a:ext uri="{FF2B5EF4-FFF2-40B4-BE49-F238E27FC236}">
                <a16:creationId xmlns:a16="http://schemas.microsoft.com/office/drawing/2014/main" id="{EDCEA1BE-4F99-44F5-8CB0-C41B98290F1F}"/>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8433703" y="3009577"/>
            <a:ext cx="2761876" cy="1097280"/>
          </a:xfrm>
          <a:prstGeom prst="rect">
            <a:avLst/>
          </a:prstGeom>
        </p:spPr>
      </p:pic>
    </p:spTree>
    <p:extLst>
      <p:ext uri="{BB962C8B-B14F-4D97-AF65-F5344CB8AC3E}">
        <p14:creationId xmlns:p14="http://schemas.microsoft.com/office/powerpoint/2010/main" val="391796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and blue board">
    <p:spTree>
      <p:nvGrpSpPr>
        <p:cNvPr id="1" name=""/>
        <p:cNvGrpSpPr/>
        <p:nvPr/>
      </p:nvGrpSpPr>
      <p:grpSpPr>
        <a:xfrm>
          <a:off x="0" y="0"/>
          <a:ext cx="0" cy="0"/>
          <a:chOff x="0" y="0"/>
          <a:chExt cx="0" cy="0"/>
        </a:xfrm>
      </p:grpSpPr>
      <p:sp>
        <p:nvSpPr>
          <p:cNvPr id="4" name="Platshållare för bild 3">
            <a:extLst>
              <a:ext uri="{FF2B5EF4-FFF2-40B4-BE49-F238E27FC236}">
                <a16:creationId xmlns:a16="http://schemas.microsoft.com/office/drawing/2014/main" id="{9D0B9FB2-7011-4EFA-AD7A-481A8B85EAA2}"/>
              </a:ext>
            </a:extLst>
          </p:cNvPr>
          <p:cNvSpPr>
            <a:spLocks noGrp="1"/>
          </p:cNvSpPr>
          <p:nvPr>
            <p:ph type="pic" sz="quarter" idx="10"/>
          </p:nvPr>
        </p:nvSpPr>
        <p:spPr>
          <a:xfrm>
            <a:off x="0" y="0"/>
            <a:ext cx="12192000" cy="5799879"/>
          </a:xfrm>
        </p:spPr>
        <p:txBody>
          <a:bodyPr/>
          <a:lstStyle>
            <a:lvl1pPr marL="0" indent="0">
              <a:buNone/>
              <a:defRPr/>
            </a:lvl1pPr>
          </a:lstStyle>
          <a:p>
            <a:r>
              <a:rPr lang="sv-SE"/>
              <a:t>Klicka på ikonen för att lägga till en bild</a:t>
            </a:r>
            <a:endParaRPr lang="sv-SE" dirty="0"/>
          </a:p>
        </p:txBody>
      </p:sp>
      <p:sp>
        <p:nvSpPr>
          <p:cNvPr id="6" name="Rektangel 5">
            <a:extLst>
              <a:ext uri="{FF2B5EF4-FFF2-40B4-BE49-F238E27FC236}">
                <a16:creationId xmlns:a16="http://schemas.microsoft.com/office/drawing/2014/main" id="{A76E7517-8F60-4B94-9880-9CAA3330BFD1}"/>
              </a:ext>
            </a:extLst>
          </p:cNvPr>
          <p:cNvSpPr/>
          <p:nvPr userDrawn="1"/>
        </p:nvSpPr>
        <p:spPr>
          <a:xfrm>
            <a:off x="0" y="5799879"/>
            <a:ext cx="12192000" cy="105812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5AEF3FFD-41EF-433D-9AD6-88A9C60EAEF0}"/>
              </a:ext>
            </a:extLst>
          </p:cNvPr>
          <p:cNvSpPr>
            <a:spLocks noGrp="1"/>
          </p:cNvSpPr>
          <p:nvPr>
            <p:ph type="title"/>
          </p:nvPr>
        </p:nvSpPr>
        <p:spPr>
          <a:xfrm>
            <a:off x="695569" y="5799879"/>
            <a:ext cx="10722708" cy="1043272"/>
          </a:xfrm>
        </p:spPr>
        <p:txBody>
          <a:bodyPr anchor="ctr">
            <a:normAutofit/>
          </a:bodyPr>
          <a:lstStyle>
            <a:lvl1pPr algn="ctr">
              <a:defRPr sz="1800">
                <a:solidFill>
                  <a:schemeClr val="bg1"/>
                </a:solidFill>
              </a:defRPr>
            </a:lvl1pPr>
          </a:lstStyle>
          <a:p>
            <a:r>
              <a:rPr lang="sv-SE"/>
              <a:t>Klicka här för att ändra format</a:t>
            </a:r>
          </a:p>
        </p:txBody>
      </p:sp>
    </p:spTree>
    <p:extLst>
      <p:ext uri="{BB962C8B-B14F-4D97-AF65-F5344CB8AC3E}">
        <p14:creationId xmlns:p14="http://schemas.microsoft.com/office/powerpoint/2010/main" val="3510924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2C1BC-8B0B-4844-BCEC-F75757E3E154}"/>
              </a:ext>
            </a:extLst>
          </p:cNvPr>
          <p:cNvSpPr>
            <a:spLocks noGrp="1"/>
          </p:cNvSpPr>
          <p:nvPr>
            <p:ph type="ctrTitle"/>
          </p:nvPr>
        </p:nvSpPr>
        <p:spPr>
          <a:xfrm>
            <a:off x="1523999" y="1141823"/>
            <a:ext cx="9144000" cy="2387600"/>
          </a:xfrm>
        </p:spPr>
        <p:txBody>
          <a:bodyPr anchor="b">
            <a:normAutofit/>
          </a:bodyPr>
          <a:lstStyle>
            <a:lvl1pPr algn="ctr">
              <a:defRPr sz="4000">
                <a:solidFill>
                  <a:schemeClr val="bg1"/>
                </a:solidFill>
              </a:defRPr>
            </a:lvl1pPr>
          </a:lstStyle>
          <a:p>
            <a:r>
              <a:rPr lang="sv-SE"/>
              <a:t>Klicka här för att ändra format</a:t>
            </a:r>
            <a:endParaRPr lang="sv-SE" dirty="0"/>
          </a:p>
        </p:txBody>
      </p:sp>
      <p:sp>
        <p:nvSpPr>
          <p:cNvPr id="3" name="Subtitle 2">
            <a:extLst>
              <a:ext uri="{FF2B5EF4-FFF2-40B4-BE49-F238E27FC236}">
                <a16:creationId xmlns:a16="http://schemas.microsoft.com/office/drawing/2014/main" id="{AC2F1D8B-E992-A747-9956-00239CCBC30E}"/>
              </a:ext>
            </a:extLst>
          </p:cNvPr>
          <p:cNvSpPr>
            <a:spLocks noGrp="1"/>
          </p:cNvSpPr>
          <p:nvPr>
            <p:ph type="subTitle" idx="1"/>
          </p:nvPr>
        </p:nvSpPr>
        <p:spPr>
          <a:xfrm>
            <a:off x="1523999" y="6046714"/>
            <a:ext cx="9144000" cy="580849"/>
          </a:xfrm>
        </p:spPr>
        <p:txBody>
          <a:bodyPr>
            <a:normAutofit/>
          </a:bodyPr>
          <a:lstStyle>
            <a:lvl1pPr marL="0" indent="0" algn="ctr">
              <a:buNone/>
              <a:defRPr sz="12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p>
        </p:txBody>
      </p:sp>
      <p:sp>
        <p:nvSpPr>
          <p:cNvPr id="5" name="Rectangle 9">
            <a:extLst>
              <a:ext uri="{FF2B5EF4-FFF2-40B4-BE49-F238E27FC236}">
                <a16:creationId xmlns:a16="http://schemas.microsoft.com/office/drawing/2014/main" id="{B9FAEEF2-5631-4F2E-A3F6-9DAE314D2936}"/>
              </a:ext>
            </a:extLst>
          </p:cNvPr>
          <p:cNvSpPr/>
          <p:nvPr userDrawn="1"/>
        </p:nvSpPr>
        <p:spPr>
          <a:xfrm>
            <a:off x="0" y="3896439"/>
            <a:ext cx="12191999" cy="16707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7" name="Bildobjekt 6">
            <a:extLst>
              <a:ext uri="{FF2B5EF4-FFF2-40B4-BE49-F238E27FC236}">
                <a16:creationId xmlns:a16="http://schemas.microsoft.com/office/drawing/2014/main" id="{165E77A0-BDA2-4A9F-B1ED-F7877A393E1B}"/>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4964457" y="4279138"/>
            <a:ext cx="2263086" cy="899113"/>
          </a:xfrm>
          <a:prstGeom prst="rect">
            <a:avLst/>
          </a:prstGeom>
        </p:spPr>
      </p:pic>
    </p:spTree>
    <p:extLst>
      <p:ext uri="{BB962C8B-B14F-4D97-AF65-F5344CB8AC3E}">
        <p14:creationId xmlns:p14="http://schemas.microsoft.com/office/powerpoint/2010/main" val="19137542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2608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plash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3">
            <a:extLst>
              <a:ext uri="{FF2B5EF4-FFF2-40B4-BE49-F238E27FC236}">
                <a16:creationId xmlns:a16="http://schemas.microsoft.com/office/drawing/2014/main" id="{A9980742-2A69-4DCA-9779-E82126E8C217}"/>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5514501" y="4451590"/>
            <a:ext cx="1162997" cy="260221"/>
          </a:xfrm>
          <a:prstGeom prst="rect">
            <a:avLst/>
          </a:prstGeom>
        </p:spPr>
      </p:pic>
      <p:pic>
        <p:nvPicPr>
          <p:cNvPr id="6" name="Bildobjekt 5">
            <a:extLst>
              <a:ext uri="{FF2B5EF4-FFF2-40B4-BE49-F238E27FC236}">
                <a16:creationId xmlns:a16="http://schemas.microsoft.com/office/drawing/2014/main" id="{EDCEA1BE-4F99-44F5-8CB0-C41B98290F1F}"/>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3796145" y="2270238"/>
            <a:ext cx="4599710" cy="1827442"/>
          </a:xfrm>
          <a:prstGeom prst="rect">
            <a:avLst/>
          </a:prstGeom>
        </p:spPr>
      </p:pic>
    </p:spTree>
    <p:extLst>
      <p:ext uri="{BB962C8B-B14F-4D97-AF65-F5344CB8AC3E}">
        <p14:creationId xmlns:p14="http://schemas.microsoft.com/office/powerpoint/2010/main" val="19014660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ubrikbi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2C1BC-8B0B-4844-BCEC-F75757E3E154}"/>
              </a:ext>
            </a:extLst>
          </p:cNvPr>
          <p:cNvSpPr>
            <a:spLocks noGrp="1"/>
          </p:cNvSpPr>
          <p:nvPr>
            <p:ph type="ctrTitle"/>
          </p:nvPr>
        </p:nvSpPr>
        <p:spPr>
          <a:xfrm>
            <a:off x="1095983" y="2221593"/>
            <a:ext cx="9896272" cy="2387600"/>
          </a:xfrm>
        </p:spPr>
        <p:txBody>
          <a:bodyPr anchor="ctr">
            <a:normAutofit/>
          </a:bodyPr>
          <a:lstStyle>
            <a:lvl1pPr algn="ctr">
              <a:defRPr sz="4000" b="1" spc="-60" baseline="0">
                <a:solidFill>
                  <a:schemeClr val="tx2"/>
                </a:solidFill>
              </a:defRPr>
            </a:lvl1pPr>
          </a:lstStyle>
          <a:p>
            <a:r>
              <a:rPr lang="sv-SE"/>
              <a:t>Klicka här för att ändra format</a:t>
            </a:r>
            <a:endParaRPr lang="sv-SE" dirty="0"/>
          </a:p>
        </p:txBody>
      </p:sp>
      <p:pic>
        <p:nvPicPr>
          <p:cNvPr id="5" name="Bildobjekt 4">
            <a:extLst>
              <a:ext uri="{FF2B5EF4-FFF2-40B4-BE49-F238E27FC236}">
                <a16:creationId xmlns:a16="http://schemas.microsoft.com/office/drawing/2014/main" id="{8630B248-D0FC-7747-9180-ABEA2A176538}"/>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9827393" y="523630"/>
            <a:ext cx="1590883" cy="607418"/>
          </a:xfrm>
          <a:prstGeom prst="rect">
            <a:avLst/>
          </a:prstGeom>
        </p:spPr>
      </p:pic>
    </p:spTree>
    <p:extLst>
      <p:ext uri="{BB962C8B-B14F-4D97-AF65-F5344CB8AC3E}">
        <p14:creationId xmlns:p14="http://schemas.microsoft.com/office/powerpoint/2010/main" val="131518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119F1-287C-894C-A3E4-05B6298DB2E6}"/>
              </a:ext>
            </a:extLst>
          </p:cNvPr>
          <p:cNvSpPr>
            <a:spLocks noGrp="1"/>
          </p:cNvSpPr>
          <p:nvPr>
            <p:ph type="title"/>
          </p:nvPr>
        </p:nvSpPr>
        <p:spPr>
          <a:xfrm>
            <a:off x="695569" y="523630"/>
            <a:ext cx="8467285" cy="1117601"/>
          </a:xfrm>
        </p:spPr>
        <p:txBody>
          <a:bodyPr/>
          <a:lstStyle>
            <a:lvl1pPr>
              <a:defRPr>
                <a:solidFill>
                  <a:schemeClr val="tx2"/>
                </a:solidFill>
              </a:defRPr>
            </a:lvl1pPr>
          </a:lstStyle>
          <a:p>
            <a:r>
              <a:rPr lang="sv-SE"/>
              <a:t>Klicka här för att ändra format</a:t>
            </a:r>
            <a:endParaRPr lang="sv-SE" dirty="0"/>
          </a:p>
        </p:txBody>
      </p:sp>
      <p:sp>
        <p:nvSpPr>
          <p:cNvPr id="3" name="Content Placeholder 2">
            <a:extLst>
              <a:ext uri="{FF2B5EF4-FFF2-40B4-BE49-F238E27FC236}">
                <a16:creationId xmlns:a16="http://schemas.microsoft.com/office/drawing/2014/main" id="{D7B38224-8FF9-344E-8DC8-C5A3DEDF90B5}"/>
              </a:ext>
            </a:extLst>
          </p:cNvPr>
          <p:cNvSpPr>
            <a:spLocks noGrp="1"/>
          </p:cNvSpPr>
          <p:nvPr>
            <p:ph idx="1"/>
          </p:nvPr>
        </p:nvSpPr>
        <p:spPr>
          <a:xfrm>
            <a:off x="695569" y="1926077"/>
            <a:ext cx="10722708" cy="4250886"/>
          </a:xfrm>
        </p:spPr>
        <p:txBody>
          <a:bodyPr/>
          <a:lstStyle>
            <a:lvl1pPr>
              <a:buClr>
                <a:schemeClr val="accent3"/>
              </a:buClr>
              <a:defRPr sz="1800"/>
            </a:lvl1pPr>
            <a:lvl2pPr>
              <a:buClr>
                <a:schemeClr val="accent3"/>
              </a:buClr>
              <a:defRPr sz="1800"/>
            </a:lvl2pPr>
            <a:lvl3pPr>
              <a:buClr>
                <a:schemeClr val="accent3"/>
              </a:buClr>
              <a:defRPr sz="1800"/>
            </a:lvl3pPr>
            <a:lvl4pPr>
              <a:buClr>
                <a:schemeClr val="accent3"/>
              </a:buClr>
              <a:defRPr sz="1800"/>
            </a:lvl4pPr>
            <a:lvl5pPr>
              <a:buClr>
                <a:schemeClr val="accent3"/>
              </a:buClr>
              <a:defRPr sz="1800"/>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pic>
        <p:nvPicPr>
          <p:cNvPr id="5" name="Bildobjekt 4">
            <a:extLst>
              <a:ext uri="{FF2B5EF4-FFF2-40B4-BE49-F238E27FC236}">
                <a16:creationId xmlns:a16="http://schemas.microsoft.com/office/drawing/2014/main" id="{BFEC5477-2F83-499C-B43A-606B89DF3C5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827393" y="523630"/>
            <a:ext cx="1590883" cy="607418"/>
          </a:xfrm>
          <a:prstGeom prst="rect">
            <a:avLst/>
          </a:prstGeom>
        </p:spPr>
      </p:pic>
    </p:spTree>
    <p:extLst>
      <p:ext uri="{BB962C8B-B14F-4D97-AF65-F5344CB8AC3E}">
        <p14:creationId xmlns:p14="http://schemas.microsoft.com/office/powerpoint/2010/main" val="31185174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Center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119F1-287C-894C-A3E4-05B6298DB2E6}"/>
              </a:ext>
            </a:extLst>
          </p:cNvPr>
          <p:cNvSpPr>
            <a:spLocks noGrp="1"/>
          </p:cNvSpPr>
          <p:nvPr>
            <p:ph type="title"/>
          </p:nvPr>
        </p:nvSpPr>
        <p:spPr>
          <a:xfrm>
            <a:off x="695569" y="523630"/>
            <a:ext cx="8448431" cy="1117601"/>
          </a:xfrm>
        </p:spPr>
        <p:txBody>
          <a:bodyPr/>
          <a:lstStyle>
            <a:lvl1pPr algn="ctr">
              <a:defRPr>
                <a:solidFill>
                  <a:schemeClr val="tx2"/>
                </a:solidFill>
              </a:defRPr>
            </a:lvl1pPr>
          </a:lstStyle>
          <a:p>
            <a:r>
              <a:rPr lang="sv-SE"/>
              <a:t>Klicka här för att ändra format</a:t>
            </a:r>
            <a:endParaRPr lang="sv-SE" dirty="0"/>
          </a:p>
        </p:txBody>
      </p:sp>
      <p:sp>
        <p:nvSpPr>
          <p:cNvPr id="3" name="Content Placeholder 2">
            <a:extLst>
              <a:ext uri="{FF2B5EF4-FFF2-40B4-BE49-F238E27FC236}">
                <a16:creationId xmlns:a16="http://schemas.microsoft.com/office/drawing/2014/main" id="{D7B38224-8FF9-344E-8DC8-C5A3DEDF90B5}"/>
              </a:ext>
            </a:extLst>
          </p:cNvPr>
          <p:cNvSpPr>
            <a:spLocks noGrp="1"/>
          </p:cNvSpPr>
          <p:nvPr>
            <p:ph idx="1"/>
          </p:nvPr>
        </p:nvSpPr>
        <p:spPr>
          <a:xfrm>
            <a:off x="695569" y="1926077"/>
            <a:ext cx="10722708" cy="4250886"/>
          </a:xfrm>
        </p:spPr>
        <p:txBody>
          <a:bodyPr/>
          <a:lstStyle>
            <a:lvl1pPr>
              <a:buClr>
                <a:schemeClr val="accent3"/>
              </a:buClr>
              <a:defRPr sz="1800"/>
            </a:lvl1pPr>
            <a:lvl2pPr>
              <a:buClr>
                <a:schemeClr val="accent3"/>
              </a:buClr>
              <a:defRPr sz="1800"/>
            </a:lvl2pPr>
            <a:lvl3pPr>
              <a:buClr>
                <a:schemeClr val="accent3"/>
              </a:buClr>
              <a:defRPr sz="1800"/>
            </a:lvl3pPr>
            <a:lvl4pPr>
              <a:buClr>
                <a:schemeClr val="accent3"/>
              </a:buClr>
              <a:defRPr sz="1800"/>
            </a:lvl4pPr>
            <a:lvl5pPr>
              <a:buClr>
                <a:schemeClr val="accent3"/>
              </a:buClr>
              <a:defRPr sz="1800"/>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pic>
        <p:nvPicPr>
          <p:cNvPr id="6" name="Bildobjekt 4">
            <a:extLst>
              <a:ext uri="{FF2B5EF4-FFF2-40B4-BE49-F238E27FC236}">
                <a16:creationId xmlns:a16="http://schemas.microsoft.com/office/drawing/2014/main" id="{2FCF0EC9-FF7D-2647-9F9D-20DF00391DEB}"/>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827393" y="523630"/>
            <a:ext cx="1590883" cy="607418"/>
          </a:xfrm>
          <a:prstGeom prst="rect">
            <a:avLst/>
          </a:prstGeom>
        </p:spPr>
      </p:pic>
    </p:spTree>
    <p:extLst>
      <p:ext uri="{BB962C8B-B14F-4D97-AF65-F5344CB8AC3E}">
        <p14:creationId xmlns:p14="http://schemas.microsoft.com/office/powerpoint/2010/main" val="20147377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Center and Diagr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119F1-287C-894C-A3E4-05B6298DB2E6}"/>
              </a:ext>
            </a:extLst>
          </p:cNvPr>
          <p:cNvSpPr>
            <a:spLocks noGrp="1"/>
          </p:cNvSpPr>
          <p:nvPr>
            <p:ph type="title"/>
          </p:nvPr>
        </p:nvSpPr>
        <p:spPr>
          <a:xfrm>
            <a:off x="695569" y="523630"/>
            <a:ext cx="8467285" cy="1117601"/>
          </a:xfrm>
        </p:spPr>
        <p:txBody>
          <a:bodyPr/>
          <a:lstStyle>
            <a:lvl1pPr algn="ctr">
              <a:defRPr>
                <a:solidFill>
                  <a:schemeClr val="tx2"/>
                </a:solidFill>
              </a:defRPr>
            </a:lvl1pPr>
          </a:lstStyle>
          <a:p>
            <a:r>
              <a:rPr lang="sv-SE"/>
              <a:t>Klicka här för att ändra format</a:t>
            </a:r>
            <a:endParaRPr lang="sv-SE" dirty="0"/>
          </a:p>
        </p:txBody>
      </p:sp>
      <p:sp>
        <p:nvSpPr>
          <p:cNvPr id="3" name="Content Placeholder 2">
            <a:extLst>
              <a:ext uri="{FF2B5EF4-FFF2-40B4-BE49-F238E27FC236}">
                <a16:creationId xmlns:a16="http://schemas.microsoft.com/office/drawing/2014/main" id="{D7B38224-8FF9-344E-8DC8-C5A3DEDF90B5}"/>
              </a:ext>
            </a:extLst>
          </p:cNvPr>
          <p:cNvSpPr>
            <a:spLocks noGrp="1"/>
          </p:cNvSpPr>
          <p:nvPr>
            <p:ph idx="1"/>
          </p:nvPr>
        </p:nvSpPr>
        <p:spPr>
          <a:xfrm>
            <a:off x="695569" y="1926077"/>
            <a:ext cx="10722708" cy="4250886"/>
          </a:xfrm>
        </p:spPr>
        <p:txBody>
          <a:bodyPr/>
          <a:lstStyle>
            <a:lvl1pPr>
              <a:buClr>
                <a:schemeClr val="accent3"/>
              </a:buClr>
              <a:defRPr sz="1800"/>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pic>
        <p:nvPicPr>
          <p:cNvPr id="5" name="Bildobjekt 4">
            <a:extLst>
              <a:ext uri="{FF2B5EF4-FFF2-40B4-BE49-F238E27FC236}">
                <a16:creationId xmlns:a16="http://schemas.microsoft.com/office/drawing/2014/main" id="{E880AEE9-5CC4-1443-8FD9-89F6B2C2E68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827393" y="523630"/>
            <a:ext cx="1590883" cy="607418"/>
          </a:xfrm>
          <a:prstGeom prst="rect">
            <a:avLst/>
          </a:prstGeom>
        </p:spPr>
      </p:pic>
    </p:spTree>
    <p:extLst>
      <p:ext uri="{BB962C8B-B14F-4D97-AF65-F5344CB8AC3E}">
        <p14:creationId xmlns:p14="http://schemas.microsoft.com/office/powerpoint/2010/main" val="28340903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80323-2B0E-7441-8E89-F82C0C216620}"/>
              </a:ext>
            </a:extLst>
          </p:cNvPr>
          <p:cNvSpPr>
            <a:spLocks noGrp="1"/>
          </p:cNvSpPr>
          <p:nvPr>
            <p:ph type="title"/>
          </p:nvPr>
        </p:nvSpPr>
        <p:spPr>
          <a:xfrm>
            <a:off x="695569" y="523630"/>
            <a:ext cx="8467285" cy="1117601"/>
          </a:xfrm>
        </p:spPr>
        <p:txBody>
          <a:bodyPr/>
          <a:lstStyle>
            <a:lvl1pPr>
              <a:defRPr>
                <a:solidFill>
                  <a:schemeClr val="tx2"/>
                </a:solidFill>
              </a:defRPr>
            </a:lvl1pPr>
          </a:lstStyle>
          <a:p>
            <a:r>
              <a:rPr lang="sv-SE"/>
              <a:t>Klicka här för att ändra format</a:t>
            </a:r>
            <a:endParaRPr lang="sv-SE" dirty="0"/>
          </a:p>
        </p:txBody>
      </p:sp>
      <p:sp>
        <p:nvSpPr>
          <p:cNvPr id="3" name="Content Placeholder 2">
            <a:extLst>
              <a:ext uri="{FF2B5EF4-FFF2-40B4-BE49-F238E27FC236}">
                <a16:creationId xmlns:a16="http://schemas.microsoft.com/office/drawing/2014/main" id="{3C29DB5D-3616-2C42-987D-1A0AB800C391}"/>
              </a:ext>
            </a:extLst>
          </p:cNvPr>
          <p:cNvSpPr>
            <a:spLocks noGrp="1"/>
          </p:cNvSpPr>
          <p:nvPr>
            <p:ph sz="half" idx="1"/>
          </p:nvPr>
        </p:nvSpPr>
        <p:spPr>
          <a:xfrm>
            <a:off x="695569" y="1935805"/>
            <a:ext cx="5181600" cy="4241158"/>
          </a:xfrm>
        </p:spPr>
        <p:txBody>
          <a:bodyPr>
            <a:normAutofit/>
          </a:bodyPr>
          <a:lstStyle>
            <a:lvl1pPr>
              <a:buClr>
                <a:schemeClr val="accent3"/>
              </a:buClr>
              <a:defRPr sz="1800"/>
            </a:lvl1pPr>
            <a:lvl2pPr>
              <a:buClr>
                <a:schemeClr val="accent3"/>
              </a:buClr>
              <a:defRPr sz="1800"/>
            </a:lvl2pPr>
            <a:lvl3pPr>
              <a:buClr>
                <a:schemeClr val="accent3"/>
              </a:buClr>
              <a:defRPr sz="1800"/>
            </a:lvl3pPr>
            <a:lvl4pPr>
              <a:buClr>
                <a:schemeClr val="accent3"/>
              </a:buClr>
              <a:defRPr sz="1800"/>
            </a:lvl4pPr>
            <a:lvl5pPr>
              <a:buClr>
                <a:schemeClr val="accent3"/>
              </a:buClr>
              <a:defRPr sz="1800"/>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Content Placeholder 3">
            <a:extLst>
              <a:ext uri="{FF2B5EF4-FFF2-40B4-BE49-F238E27FC236}">
                <a16:creationId xmlns:a16="http://schemas.microsoft.com/office/drawing/2014/main" id="{0194134D-FEAF-324C-AC6C-7EF5AFB0B781}"/>
              </a:ext>
            </a:extLst>
          </p:cNvPr>
          <p:cNvSpPr>
            <a:spLocks noGrp="1"/>
          </p:cNvSpPr>
          <p:nvPr>
            <p:ph sz="half" idx="2"/>
          </p:nvPr>
        </p:nvSpPr>
        <p:spPr>
          <a:xfrm>
            <a:off x="6236677" y="1935805"/>
            <a:ext cx="5181600" cy="4241158"/>
          </a:xfrm>
        </p:spPr>
        <p:txBody>
          <a:bodyPr>
            <a:normAutofit/>
          </a:bodyPr>
          <a:lstStyle>
            <a:lvl1pPr>
              <a:buClr>
                <a:schemeClr val="accent3"/>
              </a:buClr>
              <a:defRPr sz="1800"/>
            </a:lvl1pPr>
            <a:lvl2pPr>
              <a:buClr>
                <a:schemeClr val="accent3"/>
              </a:buClr>
              <a:defRPr sz="1800"/>
            </a:lvl2pPr>
            <a:lvl3pPr>
              <a:buClr>
                <a:schemeClr val="accent3"/>
              </a:buClr>
              <a:defRPr sz="1800"/>
            </a:lvl3pPr>
            <a:lvl4pPr>
              <a:buClr>
                <a:schemeClr val="accent3"/>
              </a:buClr>
              <a:defRPr sz="1800"/>
            </a:lvl4pPr>
            <a:lvl5pPr>
              <a:buClr>
                <a:schemeClr val="accent3"/>
              </a:buClr>
              <a:defRPr sz="1800"/>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pic>
        <p:nvPicPr>
          <p:cNvPr id="6" name="Bildobjekt 4">
            <a:extLst>
              <a:ext uri="{FF2B5EF4-FFF2-40B4-BE49-F238E27FC236}">
                <a16:creationId xmlns:a16="http://schemas.microsoft.com/office/drawing/2014/main" id="{1DF61B14-E74A-7648-AB67-A87449CBC023}"/>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827393" y="523630"/>
            <a:ext cx="1590883" cy="607418"/>
          </a:xfrm>
          <a:prstGeom prst="rect">
            <a:avLst/>
          </a:prstGeom>
        </p:spPr>
      </p:pic>
    </p:spTree>
    <p:extLst>
      <p:ext uri="{BB962C8B-B14F-4D97-AF65-F5344CB8AC3E}">
        <p14:creationId xmlns:p14="http://schemas.microsoft.com/office/powerpoint/2010/main" val="3845127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right, Text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80323-2B0E-7441-8E89-F82C0C216620}"/>
              </a:ext>
            </a:extLst>
          </p:cNvPr>
          <p:cNvSpPr>
            <a:spLocks noGrp="1"/>
          </p:cNvSpPr>
          <p:nvPr>
            <p:ph type="title"/>
          </p:nvPr>
        </p:nvSpPr>
        <p:spPr>
          <a:xfrm>
            <a:off x="695569" y="523630"/>
            <a:ext cx="4897835" cy="1117601"/>
          </a:xfrm>
        </p:spPr>
        <p:txBody>
          <a:bodyPr/>
          <a:lstStyle>
            <a:lvl1pPr>
              <a:defRPr>
                <a:solidFill>
                  <a:schemeClr val="tx2"/>
                </a:solidFill>
              </a:defRPr>
            </a:lvl1pPr>
          </a:lstStyle>
          <a:p>
            <a:r>
              <a:rPr lang="sv-SE"/>
              <a:t>Klicka här för att ändra format</a:t>
            </a:r>
            <a:endParaRPr lang="sv-SE" dirty="0"/>
          </a:p>
        </p:txBody>
      </p:sp>
      <p:sp>
        <p:nvSpPr>
          <p:cNvPr id="3" name="Content Placeholder 2">
            <a:extLst>
              <a:ext uri="{FF2B5EF4-FFF2-40B4-BE49-F238E27FC236}">
                <a16:creationId xmlns:a16="http://schemas.microsoft.com/office/drawing/2014/main" id="{3C29DB5D-3616-2C42-987D-1A0AB800C391}"/>
              </a:ext>
            </a:extLst>
          </p:cNvPr>
          <p:cNvSpPr>
            <a:spLocks noGrp="1"/>
          </p:cNvSpPr>
          <p:nvPr>
            <p:ph sz="half" idx="1"/>
          </p:nvPr>
        </p:nvSpPr>
        <p:spPr>
          <a:xfrm>
            <a:off x="695569" y="1935805"/>
            <a:ext cx="4897835" cy="4241158"/>
          </a:xfrm>
        </p:spPr>
        <p:txBody>
          <a:bodyPr>
            <a:normAutofit/>
          </a:bodyPr>
          <a:lstStyle>
            <a:lvl1pPr>
              <a:defRPr sz="1800"/>
            </a:lvl1pPr>
            <a:lvl2pPr>
              <a:defRPr sz="1800"/>
            </a:lvl2pPr>
            <a:lvl3pPr>
              <a:defRPr sz="1800"/>
            </a:lvl3pPr>
            <a:lvl4pPr>
              <a:defRPr sz="1800"/>
            </a:lvl4pPr>
            <a:lvl5pPr>
              <a:defRPr sz="1800"/>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6" name="Platshållare för bild 5">
            <a:extLst>
              <a:ext uri="{FF2B5EF4-FFF2-40B4-BE49-F238E27FC236}">
                <a16:creationId xmlns:a16="http://schemas.microsoft.com/office/drawing/2014/main" id="{AAD9BD2C-030C-471E-9182-CEF57883FF55}"/>
              </a:ext>
            </a:extLst>
          </p:cNvPr>
          <p:cNvSpPr>
            <a:spLocks noGrp="1"/>
          </p:cNvSpPr>
          <p:nvPr>
            <p:ph type="pic" sz="quarter" idx="10"/>
          </p:nvPr>
        </p:nvSpPr>
        <p:spPr>
          <a:xfrm>
            <a:off x="6040438" y="0"/>
            <a:ext cx="6151562" cy="6858000"/>
          </a:xfrm>
        </p:spPr>
        <p:txBody>
          <a:bodyPr/>
          <a:lstStyle>
            <a:lvl1pPr marL="0" indent="0">
              <a:buNone/>
              <a:defRPr/>
            </a:lvl1pPr>
          </a:lstStyle>
          <a:p>
            <a:r>
              <a:rPr lang="sv-SE"/>
              <a:t>Klicka på ikonen för att lägga till en bild</a:t>
            </a:r>
            <a:endParaRPr lang="sv-SE" dirty="0"/>
          </a:p>
        </p:txBody>
      </p:sp>
      <p:pic>
        <p:nvPicPr>
          <p:cNvPr id="8" name="Bildobjekt 4">
            <a:extLst>
              <a:ext uri="{FF2B5EF4-FFF2-40B4-BE49-F238E27FC236}">
                <a16:creationId xmlns:a16="http://schemas.microsoft.com/office/drawing/2014/main" id="{6D472DD8-3E22-0547-A2A2-869F1E692F8F}"/>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827393" y="523630"/>
            <a:ext cx="1590883" cy="607418"/>
          </a:xfrm>
          <a:prstGeom prst="rect">
            <a:avLst/>
          </a:prstGeom>
        </p:spPr>
      </p:pic>
    </p:spTree>
    <p:extLst>
      <p:ext uri="{BB962C8B-B14F-4D97-AF65-F5344CB8AC3E}">
        <p14:creationId xmlns:p14="http://schemas.microsoft.com/office/powerpoint/2010/main" val="13460113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left, Text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80323-2B0E-7441-8E89-F82C0C216620}"/>
              </a:ext>
            </a:extLst>
          </p:cNvPr>
          <p:cNvSpPr>
            <a:spLocks noGrp="1"/>
          </p:cNvSpPr>
          <p:nvPr>
            <p:ph type="title"/>
          </p:nvPr>
        </p:nvSpPr>
        <p:spPr>
          <a:xfrm>
            <a:off x="6606508" y="1202363"/>
            <a:ext cx="4897835" cy="1117601"/>
          </a:xfrm>
        </p:spPr>
        <p:txBody>
          <a:bodyPr/>
          <a:lstStyle/>
          <a:p>
            <a:r>
              <a:rPr lang="sv-SE"/>
              <a:t>Klicka här för att ändra format</a:t>
            </a:r>
          </a:p>
        </p:txBody>
      </p:sp>
      <p:sp>
        <p:nvSpPr>
          <p:cNvPr id="3" name="Content Placeholder 2">
            <a:extLst>
              <a:ext uri="{FF2B5EF4-FFF2-40B4-BE49-F238E27FC236}">
                <a16:creationId xmlns:a16="http://schemas.microsoft.com/office/drawing/2014/main" id="{3C29DB5D-3616-2C42-987D-1A0AB800C391}"/>
              </a:ext>
            </a:extLst>
          </p:cNvPr>
          <p:cNvSpPr>
            <a:spLocks noGrp="1"/>
          </p:cNvSpPr>
          <p:nvPr>
            <p:ph sz="half" idx="1"/>
          </p:nvPr>
        </p:nvSpPr>
        <p:spPr>
          <a:xfrm>
            <a:off x="6606508" y="2614538"/>
            <a:ext cx="4897835" cy="4241158"/>
          </a:xfrm>
        </p:spPr>
        <p:txBody>
          <a:bodyPr>
            <a:normAutofit/>
          </a:bodyPr>
          <a:lstStyle>
            <a:lvl1pPr>
              <a:defRPr sz="1800"/>
            </a:lvl1pPr>
            <a:lvl2pPr>
              <a:defRPr sz="1800"/>
            </a:lvl2pPr>
            <a:lvl3pPr>
              <a:defRPr sz="1800"/>
            </a:lvl3pPr>
            <a:lvl4pPr>
              <a:defRPr sz="1800"/>
            </a:lvl4pPr>
            <a:lvl5pPr>
              <a:defRPr sz="1800"/>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6" name="Platshållare för bild 5">
            <a:extLst>
              <a:ext uri="{FF2B5EF4-FFF2-40B4-BE49-F238E27FC236}">
                <a16:creationId xmlns:a16="http://schemas.microsoft.com/office/drawing/2014/main" id="{449AB79E-BD45-4125-A0B9-E3F208C6EB91}"/>
              </a:ext>
            </a:extLst>
          </p:cNvPr>
          <p:cNvSpPr>
            <a:spLocks noGrp="1"/>
          </p:cNvSpPr>
          <p:nvPr>
            <p:ph type="pic" sz="quarter" idx="10"/>
          </p:nvPr>
        </p:nvSpPr>
        <p:spPr>
          <a:xfrm>
            <a:off x="0" y="0"/>
            <a:ext cx="6151563" cy="6858000"/>
          </a:xfrm>
        </p:spPr>
        <p:txBody>
          <a:bodyPr/>
          <a:lstStyle>
            <a:lvl1pPr marL="0" indent="0">
              <a:buNone/>
              <a:defRPr/>
            </a:lvl1pPr>
          </a:lstStyle>
          <a:p>
            <a:r>
              <a:rPr lang="sv-SE"/>
              <a:t>Klicka på ikonen för att lägga till en bild</a:t>
            </a:r>
            <a:endParaRPr lang="sv-SE" dirty="0"/>
          </a:p>
        </p:txBody>
      </p:sp>
      <p:pic>
        <p:nvPicPr>
          <p:cNvPr id="7" name="Bildobjekt 4">
            <a:extLst>
              <a:ext uri="{FF2B5EF4-FFF2-40B4-BE49-F238E27FC236}">
                <a16:creationId xmlns:a16="http://schemas.microsoft.com/office/drawing/2014/main" id="{2427BA0A-4867-8748-8D35-56CEE23B10B5}"/>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827393" y="523630"/>
            <a:ext cx="1590883" cy="607418"/>
          </a:xfrm>
          <a:prstGeom prst="rect">
            <a:avLst/>
          </a:prstGeom>
        </p:spPr>
      </p:pic>
    </p:spTree>
    <p:extLst>
      <p:ext uri="{BB962C8B-B14F-4D97-AF65-F5344CB8AC3E}">
        <p14:creationId xmlns:p14="http://schemas.microsoft.com/office/powerpoint/2010/main" val="32926365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2F8F8"/>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9D4322-2AB1-424D-9ECE-719694657BAD}"/>
              </a:ext>
            </a:extLst>
          </p:cNvPr>
          <p:cNvSpPr>
            <a:spLocks noGrp="1"/>
          </p:cNvSpPr>
          <p:nvPr>
            <p:ph type="title"/>
          </p:nvPr>
        </p:nvSpPr>
        <p:spPr>
          <a:xfrm>
            <a:off x="695569" y="523630"/>
            <a:ext cx="10722708" cy="1117601"/>
          </a:xfrm>
          <a:prstGeom prst="rect">
            <a:avLst/>
          </a:prstGeom>
        </p:spPr>
        <p:txBody>
          <a:bodyPr vert="horz" lIns="91440" tIns="45720" rIns="91440" bIns="45720" rtlCol="0" anchor="b">
            <a:normAutofit/>
          </a:bodyPr>
          <a:lstStyle/>
          <a:p>
            <a:r>
              <a:rPr lang="sv-SE" dirty="0"/>
              <a:t>Klicka här för att ändra format</a:t>
            </a:r>
          </a:p>
        </p:txBody>
      </p:sp>
      <p:sp>
        <p:nvSpPr>
          <p:cNvPr id="3" name="Text Placeholder 2">
            <a:extLst>
              <a:ext uri="{FF2B5EF4-FFF2-40B4-BE49-F238E27FC236}">
                <a16:creationId xmlns:a16="http://schemas.microsoft.com/office/drawing/2014/main" id="{83014557-8A5E-4643-AA1D-D5A3867980E8}"/>
              </a:ext>
            </a:extLst>
          </p:cNvPr>
          <p:cNvSpPr>
            <a:spLocks noGrp="1"/>
          </p:cNvSpPr>
          <p:nvPr>
            <p:ph type="body" idx="1"/>
          </p:nvPr>
        </p:nvSpPr>
        <p:spPr>
          <a:xfrm>
            <a:off x="695569" y="1844431"/>
            <a:ext cx="10722708" cy="4332532"/>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Tree>
    <p:extLst>
      <p:ext uri="{BB962C8B-B14F-4D97-AF65-F5344CB8AC3E}">
        <p14:creationId xmlns:p14="http://schemas.microsoft.com/office/powerpoint/2010/main" val="1966564353"/>
      </p:ext>
    </p:extLst>
  </p:cSld>
  <p:clrMap bg1="lt1" tx1="dk1" bg2="lt2" tx2="dk2" accent1="accent1" accent2="accent2" accent3="accent3" accent4="accent4" accent5="accent5" accent6="accent6" hlink="hlink" folHlink="folHlink"/>
  <p:sldLayoutIdLst>
    <p:sldLayoutId id="2147483667" r:id="rId1"/>
    <p:sldLayoutId id="2147483678" r:id="rId2"/>
    <p:sldLayoutId id="2147483668" r:id="rId3"/>
    <p:sldLayoutId id="2147483669" r:id="rId4"/>
    <p:sldLayoutId id="2147483674" r:id="rId5"/>
    <p:sldLayoutId id="2147483677" r:id="rId6"/>
    <p:sldLayoutId id="2147483670" r:id="rId7"/>
    <p:sldLayoutId id="2147483671" r:id="rId8"/>
    <p:sldLayoutId id="2147483673" r:id="rId9"/>
    <p:sldLayoutId id="2147483676" r:id="rId10"/>
    <p:sldLayoutId id="2147483675" r:id="rId11"/>
    <p:sldLayoutId id="2147483672" r:id="rId12"/>
  </p:sldLayoutIdLst>
  <p:txStyles>
    <p:titleStyle>
      <a:lvl1pPr algn="l" defTabSz="914400" rtl="0" eaLnBrk="1" latinLnBrk="0" hangingPunct="1">
        <a:lnSpc>
          <a:spcPct val="90000"/>
        </a:lnSpc>
        <a:spcBef>
          <a:spcPct val="0"/>
        </a:spcBef>
        <a:buNone/>
        <a:defRPr sz="2800" b="1" kern="0" spc="-40" baseline="0">
          <a:solidFill>
            <a:schemeClr val="tx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2000"/>
        </a:spcBef>
        <a:buClr>
          <a:schemeClr val="accent3"/>
        </a:buClr>
        <a:buFont typeface=".AppleSystemUIFont"/>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accent3"/>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accent3"/>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accent3"/>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accent3"/>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oleObject" Target="../embeddings/oleObject1.bin"/><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7E01A10-7A4A-498A-8E77-2A820DB908F3}"/>
              </a:ext>
              <a:ext uri="{C183D7F6-B498-43B3-948B-1728B52AA6E4}">
                <adec:decorative xmlns:adec="http://schemas.microsoft.com/office/drawing/2017/decorative" val="0"/>
              </a:ext>
            </a:extLst>
          </p:cNvPr>
          <p:cNvSpPr>
            <a:spLocks noGrp="1"/>
          </p:cNvSpPr>
          <p:nvPr>
            <p:ph type="ctrTitle"/>
          </p:nvPr>
        </p:nvSpPr>
        <p:spPr/>
        <p:txBody>
          <a:bodyPr>
            <a:normAutofit/>
          </a:bodyPr>
          <a:lstStyle/>
          <a:p>
            <a:r>
              <a:rPr lang="sv-SE" sz="3600" dirty="0"/>
              <a:t>Grundutbildning i fisketillsyn</a:t>
            </a:r>
          </a:p>
        </p:txBody>
      </p:sp>
      <p:sp>
        <p:nvSpPr>
          <p:cNvPr id="3" name="Underrubrik 2">
            <a:extLst>
              <a:ext uri="{FF2B5EF4-FFF2-40B4-BE49-F238E27FC236}">
                <a16:creationId xmlns:a16="http://schemas.microsoft.com/office/drawing/2014/main" id="{5C45551D-280A-4724-94C5-781068D67045}"/>
              </a:ext>
            </a:extLst>
          </p:cNvPr>
          <p:cNvSpPr>
            <a:spLocks noGrp="1"/>
          </p:cNvSpPr>
          <p:nvPr>
            <p:ph type="subTitle" idx="1"/>
          </p:nvPr>
        </p:nvSpPr>
        <p:spPr/>
        <p:txBody>
          <a:bodyPr/>
          <a:lstStyle/>
          <a:p>
            <a:r>
              <a:rPr lang="sv-SE" dirty="0"/>
              <a:t>Ansvar och befogenheter</a:t>
            </a:r>
          </a:p>
        </p:txBody>
      </p:sp>
      <p:sp>
        <p:nvSpPr>
          <p:cNvPr id="4" name="Platshållare för text 3">
            <a:extLst>
              <a:ext uri="{FF2B5EF4-FFF2-40B4-BE49-F238E27FC236}">
                <a16:creationId xmlns:a16="http://schemas.microsoft.com/office/drawing/2014/main" id="{11104795-F4BE-4ABF-ACDF-B2988CA387FB}"/>
              </a:ext>
            </a:extLst>
          </p:cNvPr>
          <p:cNvSpPr>
            <a:spLocks noGrp="1"/>
          </p:cNvSpPr>
          <p:nvPr>
            <p:ph type="body" sz="quarter" idx="10"/>
          </p:nvPr>
        </p:nvSpPr>
        <p:spPr/>
        <p:txBody>
          <a:bodyPr/>
          <a:lstStyle/>
          <a:p>
            <a:r>
              <a:rPr lang="sv-SE"/>
              <a:t>Ämnesområde 4 </a:t>
            </a:r>
            <a:r>
              <a:rPr lang="sv-SE" dirty="0"/>
              <a:t>enligt utbildningsplan HVMFS 2018:1</a:t>
            </a:r>
          </a:p>
        </p:txBody>
      </p:sp>
      <p:pic>
        <p:nvPicPr>
          <p:cNvPr id="5" name="Bildobjekt 4">
            <a:extLst>
              <a:ext uri="{FF2B5EF4-FFF2-40B4-BE49-F238E27FC236}">
                <a16:creationId xmlns:a16="http://schemas.microsoft.com/office/drawing/2014/main" id="{4DEAF111-A53D-4772-AD00-17205A19F30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461542" y="4700102"/>
            <a:ext cx="2566359" cy="1133152"/>
          </a:xfrm>
          <a:prstGeom prst="rect">
            <a:avLst/>
          </a:prstGeom>
        </p:spPr>
      </p:pic>
      <p:sp>
        <p:nvSpPr>
          <p:cNvPr id="6" name="textruta 5">
            <a:extLst>
              <a:ext uri="{FF2B5EF4-FFF2-40B4-BE49-F238E27FC236}">
                <a16:creationId xmlns:a16="http://schemas.microsoft.com/office/drawing/2014/main" id="{C3A7DDF1-667F-436C-AFCE-3240A2B7A3CB}"/>
              </a:ext>
            </a:extLst>
          </p:cNvPr>
          <p:cNvSpPr txBox="1"/>
          <p:nvPr/>
        </p:nvSpPr>
        <p:spPr>
          <a:xfrm>
            <a:off x="8286388" y="6053823"/>
            <a:ext cx="3325042" cy="307777"/>
          </a:xfrm>
          <a:prstGeom prst="rect">
            <a:avLst/>
          </a:prstGeom>
          <a:noFill/>
        </p:spPr>
        <p:txBody>
          <a:bodyPr wrap="square" rtlCol="0">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sz="1400" dirty="0">
                <a:solidFill>
                  <a:schemeClr val="bg1"/>
                </a:solidFill>
              </a:rPr>
              <a:t>Produktion: Thomas Lennartsson, 2020</a:t>
            </a:r>
          </a:p>
        </p:txBody>
      </p:sp>
    </p:spTree>
    <p:extLst>
      <p:ext uri="{BB962C8B-B14F-4D97-AF65-F5344CB8AC3E}">
        <p14:creationId xmlns:p14="http://schemas.microsoft.com/office/powerpoint/2010/main" val="5446305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C79941D-AE7B-4B99-AEF9-B88C7E19973E}"/>
              </a:ext>
              <a:ext uri="{C183D7F6-B498-43B3-948B-1728B52AA6E4}">
                <adec:decorative xmlns:adec="http://schemas.microsoft.com/office/drawing/2017/decorative" val="0"/>
              </a:ext>
            </a:extLst>
          </p:cNvPr>
          <p:cNvSpPr>
            <a:spLocks noGrp="1"/>
          </p:cNvSpPr>
          <p:nvPr>
            <p:ph type="title"/>
          </p:nvPr>
        </p:nvSpPr>
        <p:spPr>
          <a:xfrm>
            <a:off x="695569" y="523630"/>
            <a:ext cx="8467285" cy="843531"/>
          </a:xfrm>
        </p:spPr>
        <p:txBody>
          <a:bodyPr>
            <a:normAutofit/>
          </a:bodyPr>
          <a:lstStyle/>
          <a:p>
            <a:r>
              <a:rPr lang="sv-SE" dirty="0"/>
              <a:t>Rätt att ta i beslag</a:t>
            </a:r>
          </a:p>
        </p:txBody>
      </p:sp>
      <p:sp>
        <p:nvSpPr>
          <p:cNvPr id="6" name="textruta 5">
            <a:extLst>
              <a:ext uri="{FF2B5EF4-FFF2-40B4-BE49-F238E27FC236}">
                <a16:creationId xmlns:a16="http://schemas.microsoft.com/office/drawing/2014/main" id="{ACCF8B07-8656-4AC0-AACC-711912906128}"/>
              </a:ext>
            </a:extLst>
          </p:cNvPr>
          <p:cNvSpPr txBox="1"/>
          <p:nvPr/>
        </p:nvSpPr>
        <p:spPr>
          <a:xfrm>
            <a:off x="0" y="2819087"/>
            <a:ext cx="6096001" cy="4039567"/>
          </a:xfrm>
          <a:prstGeom prst="rect">
            <a:avLst/>
          </a:prstGeom>
          <a:solidFill>
            <a:schemeClr val="bg2"/>
          </a:solidFill>
        </p:spPr>
        <p:txBody>
          <a:bodyPr wrap="square" rtlCol="0">
            <a:spAutoFit/>
          </a:bodyPr>
          <a:lstStyle/>
          <a:p>
            <a:pPr algn="ctr"/>
            <a:endParaRPr lang="sv-SE" b="1" dirty="0"/>
          </a:p>
          <a:p>
            <a:pPr algn="ctr"/>
            <a:r>
              <a:rPr lang="sv-SE" b="1" dirty="0"/>
              <a:t>Fiskerättsägares rättigheter</a:t>
            </a:r>
          </a:p>
          <a:p>
            <a:endParaRPr lang="sv-SE" sz="1050" dirty="0"/>
          </a:p>
          <a:p>
            <a:endParaRPr lang="sv-SE" sz="1200" dirty="0"/>
          </a:p>
          <a:p>
            <a:r>
              <a:rPr lang="sv-SE" dirty="0">
                <a:cs typeface="Times New Roman" panose="02020603050405020304" pitchFamily="18" charset="0"/>
              </a:rPr>
              <a:t>► </a:t>
            </a:r>
            <a:r>
              <a:rPr lang="sv-SE" dirty="0"/>
              <a:t>Varje fiskerättsägare har rätt att ta föremål i beslag på </a:t>
            </a:r>
            <a:br>
              <a:rPr lang="sv-SE" dirty="0"/>
            </a:br>
            <a:r>
              <a:rPr lang="sv-SE" dirty="0"/>
              <a:t>     sitt eget enskilda vatten. Detta förutsatt att föremålen </a:t>
            </a:r>
            <a:br>
              <a:rPr lang="sv-SE" dirty="0"/>
            </a:br>
            <a:r>
              <a:rPr lang="sv-SE" dirty="0"/>
              <a:t>     använts i samband med brott mot fiskerilagstiftningen. </a:t>
            </a:r>
          </a:p>
          <a:p>
            <a:endParaRPr lang="sv-SE" dirty="0"/>
          </a:p>
          <a:p>
            <a:r>
              <a:rPr lang="sv-SE" dirty="0">
                <a:cs typeface="Times New Roman" panose="02020603050405020304" pitchFamily="18" charset="0"/>
              </a:rPr>
              <a:t>► </a:t>
            </a:r>
            <a:r>
              <a:rPr lang="sv-SE" dirty="0"/>
              <a:t>Beslag av redskap får endast göras vid brott mot </a:t>
            </a:r>
            <a:br>
              <a:rPr lang="sv-SE" dirty="0"/>
            </a:br>
            <a:r>
              <a:rPr lang="sv-SE" dirty="0"/>
              <a:t>    fiskerilagstiftningen (fiskelagen, förordningen om fisket, </a:t>
            </a:r>
            <a:br>
              <a:rPr lang="sv-SE" dirty="0"/>
            </a:br>
            <a:r>
              <a:rPr lang="sv-SE" dirty="0"/>
              <a:t>    vattenbruket och fiskerinäringen samt myndigheternas    </a:t>
            </a:r>
            <a:br>
              <a:rPr lang="sv-SE" dirty="0"/>
            </a:br>
            <a:r>
              <a:rPr lang="sv-SE" dirty="0"/>
              <a:t>    föreskrifter). Vid överträdelser av en   </a:t>
            </a:r>
            <a:br>
              <a:rPr lang="sv-SE" dirty="0"/>
            </a:br>
            <a:r>
              <a:rPr lang="sv-SE" dirty="0"/>
              <a:t>    fiskevårdsområdesförenings egna regler, med </a:t>
            </a:r>
            <a:br>
              <a:rPr lang="sv-SE" dirty="0"/>
            </a:br>
            <a:r>
              <a:rPr lang="sv-SE" dirty="0"/>
              <a:t>    kontrollavgift som sanktion, </a:t>
            </a:r>
            <a:r>
              <a:rPr lang="sv-SE" b="1" dirty="0"/>
              <a:t>får redskap inte tas i </a:t>
            </a:r>
            <a:br>
              <a:rPr lang="sv-SE" b="1" dirty="0"/>
            </a:br>
            <a:r>
              <a:rPr lang="sv-SE" b="1" dirty="0"/>
              <a:t>    beslag</a:t>
            </a:r>
            <a:r>
              <a:rPr lang="sv-SE" dirty="0"/>
              <a:t>.</a:t>
            </a:r>
            <a:endParaRPr lang="sv-SE" sz="1200" dirty="0"/>
          </a:p>
        </p:txBody>
      </p:sp>
      <p:pic>
        <p:nvPicPr>
          <p:cNvPr id="8" name="Platshållare för innehåll 7">
            <a:extLst>
              <a:ext uri="{FF2B5EF4-FFF2-40B4-BE49-F238E27FC236}">
                <a16:creationId xmlns:a16="http://schemas.microsoft.com/office/drawing/2014/main" id="{5416A3FB-FEDD-45F0-8CCC-95BFEFE3F77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0" y="2818431"/>
            <a:ext cx="6096000" cy="4039567"/>
          </a:xfrm>
        </p:spPr>
      </p:pic>
    </p:spTree>
    <p:extLst>
      <p:ext uri="{BB962C8B-B14F-4D97-AF65-F5344CB8AC3E}">
        <p14:creationId xmlns:p14="http://schemas.microsoft.com/office/powerpoint/2010/main" val="11059274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C79941D-AE7B-4B99-AEF9-B88C7E19973E}"/>
              </a:ext>
              <a:ext uri="{C183D7F6-B498-43B3-948B-1728B52AA6E4}">
                <adec:decorative xmlns:adec="http://schemas.microsoft.com/office/drawing/2017/decorative" val="0"/>
              </a:ext>
            </a:extLst>
          </p:cNvPr>
          <p:cNvSpPr>
            <a:spLocks noGrp="1"/>
          </p:cNvSpPr>
          <p:nvPr>
            <p:ph type="title"/>
          </p:nvPr>
        </p:nvSpPr>
        <p:spPr>
          <a:xfrm>
            <a:off x="695569" y="523630"/>
            <a:ext cx="8467285" cy="843531"/>
          </a:xfrm>
        </p:spPr>
        <p:txBody>
          <a:bodyPr>
            <a:normAutofit/>
          </a:bodyPr>
          <a:lstStyle/>
          <a:p>
            <a:r>
              <a:rPr lang="sv-SE" dirty="0"/>
              <a:t>Anmälan om beslag</a:t>
            </a:r>
          </a:p>
        </p:txBody>
      </p:sp>
      <p:sp>
        <p:nvSpPr>
          <p:cNvPr id="6" name="textruta 5">
            <a:extLst>
              <a:ext uri="{FF2B5EF4-FFF2-40B4-BE49-F238E27FC236}">
                <a16:creationId xmlns:a16="http://schemas.microsoft.com/office/drawing/2014/main" id="{ACCF8B07-8656-4AC0-AACC-711912906128}"/>
              </a:ext>
            </a:extLst>
          </p:cNvPr>
          <p:cNvSpPr txBox="1"/>
          <p:nvPr/>
        </p:nvSpPr>
        <p:spPr>
          <a:xfrm>
            <a:off x="-1" y="2179796"/>
            <a:ext cx="6096001" cy="4678204"/>
          </a:xfrm>
          <a:prstGeom prst="rect">
            <a:avLst/>
          </a:prstGeom>
          <a:solidFill>
            <a:schemeClr val="bg2"/>
          </a:solidFill>
        </p:spPr>
        <p:txBody>
          <a:bodyPr wrap="square" rtlCol="0">
            <a:spAutoFit/>
          </a:bodyPr>
          <a:lstStyle/>
          <a:p>
            <a:r>
              <a:rPr lang="sv-SE" sz="1600" b="1" dirty="0"/>
              <a:t>Beslag av redskap, båt eller andra föremål ska skyndsamt anmälas till polis eller åklagare. Detta görs lämpligtvis i samband med att fisketillsynsrapporten lämnas in.</a:t>
            </a:r>
          </a:p>
          <a:p>
            <a:endParaRPr lang="sv-SE" sz="1200" dirty="0"/>
          </a:p>
          <a:p>
            <a:r>
              <a:rPr lang="sv-SE" sz="1400" dirty="0">
                <a:cs typeface="Times New Roman" panose="02020603050405020304" pitchFamily="18" charset="0"/>
              </a:rPr>
              <a:t>►</a:t>
            </a:r>
            <a:r>
              <a:rPr lang="sv-SE" sz="1400" dirty="0"/>
              <a:t> Fisketillsynspersonen är personligt ansvarig för beslagtagna föremål </a:t>
            </a:r>
            <a:br>
              <a:rPr lang="sv-SE" sz="1400" dirty="0"/>
            </a:br>
            <a:r>
              <a:rPr lang="sv-SE" sz="1400" dirty="0"/>
              <a:t>    fram till dess föremålen är överlämnade eller beslaget anmält. </a:t>
            </a:r>
          </a:p>
          <a:p>
            <a:endParaRPr lang="sv-SE" sz="1400" dirty="0">
              <a:cs typeface="Times New Roman" panose="02020603050405020304" pitchFamily="18" charset="0"/>
            </a:endParaRPr>
          </a:p>
          <a:p>
            <a:r>
              <a:rPr lang="sv-SE" sz="1400" dirty="0">
                <a:cs typeface="Times New Roman" panose="02020603050405020304" pitchFamily="18" charset="0"/>
              </a:rPr>
              <a:t>► </a:t>
            </a:r>
            <a:r>
              <a:rPr lang="sv-SE" sz="1400" dirty="0"/>
              <a:t>En anmälan om beslag ska omfatta uppgifter om tid och plats och </a:t>
            </a:r>
            <a:br>
              <a:rPr lang="sv-SE" sz="1400" dirty="0"/>
            </a:br>
            <a:r>
              <a:rPr lang="sv-SE" sz="1400" dirty="0"/>
              <a:t>    händelse samt motiv för beslaget </a:t>
            </a:r>
          </a:p>
          <a:p>
            <a:r>
              <a:rPr lang="sv-SE" sz="1400" dirty="0"/>
              <a:t> </a:t>
            </a:r>
          </a:p>
          <a:p>
            <a:r>
              <a:rPr lang="sv-SE" sz="1400" dirty="0">
                <a:cs typeface="Times New Roman" panose="02020603050405020304" pitchFamily="18" charset="0"/>
              </a:rPr>
              <a:t>► </a:t>
            </a:r>
            <a:r>
              <a:rPr lang="sv-SE" sz="1400" dirty="0"/>
              <a:t>I samband med anmälan om beslag ska polisen meddela om beslaget </a:t>
            </a:r>
            <a:br>
              <a:rPr lang="sv-SE" sz="1400" dirty="0"/>
            </a:br>
            <a:r>
              <a:rPr lang="sv-SE" sz="1400" dirty="0"/>
              <a:t>    ska lämnas in till polisstationen eller om det ska förvaras på plats hos </a:t>
            </a:r>
            <a:br>
              <a:rPr lang="sv-SE" sz="1400" dirty="0"/>
            </a:br>
            <a:r>
              <a:rPr lang="sv-SE" sz="1400" dirty="0"/>
              <a:t>    den som gjort beslaget. </a:t>
            </a:r>
          </a:p>
          <a:p>
            <a:endParaRPr lang="sv-SE" sz="1400" dirty="0"/>
          </a:p>
          <a:p>
            <a:r>
              <a:rPr lang="sv-SE" sz="1400" dirty="0">
                <a:cs typeface="Times New Roman" panose="02020603050405020304" pitchFamily="18" charset="0"/>
              </a:rPr>
              <a:t>► </a:t>
            </a:r>
            <a:r>
              <a:rPr lang="sv-SE" sz="1400" dirty="0"/>
              <a:t>Den polisman eller åklagare som tar emot anmälan om beslag ska då </a:t>
            </a:r>
            <a:br>
              <a:rPr lang="sv-SE" sz="1400" dirty="0"/>
            </a:br>
            <a:r>
              <a:rPr lang="sv-SE" sz="1400" dirty="0"/>
              <a:t>    vidta samma åtgärder som om myndigheten själv gjort beslaget. </a:t>
            </a:r>
            <a:br>
              <a:rPr lang="sv-SE" sz="1400" dirty="0"/>
            </a:br>
            <a:r>
              <a:rPr lang="sv-SE" sz="1400" dirty="0"/>
              <a:t>    Beslaget kan </a:t>
            </a:r>
            <a:r>
              <a:rPr lang="sv-SE" sz="1400" b="1" dirty="0"/>
              <a:t>bestå eller hävas</a:t>
            </a:r>
            <a:r>
              <a:rPr lang="sv-SE" sz="1400" dirty="0"/>
              <a:t>.</a:t>
            </a:r>
          </a:p>
          <a:p>
            <a:endParaRPr lang="sv-SE" sz="1400" dirty="0"/>
          </a:p>
          <a:p>
            <a:r>
              <a:rPr lang="sv-SE" sz="1400" dirty="0">
                <a:cs typeface="Times New Roman" panose="02020603050405020304" pitchFamily="18" charset="0"/>
              </a:rPr>
              <a:t>►</a:t>
            </a:r>
            <a:r>
              <a:rPr lang="sv-SE" sz="1400" dirty="0"/>
              <a:t> Den som fått egendom beslagtagen kan </a:t>
            </a:r>
            <a:r>
              <a:rPr lang="sv-SE" sz="1400" b="1" dirty="0"/>
              <a:t>begära prövning</a:t>
            </a:r>
            <a:r>
              <a:rPr lang="sv-SE" sz="1400" dirty="0"/>
              <a:t> av beslutet </a:t>
            </a:r>
            <a:br>
              <a:rPr lang="sv-SE" sz="1400" dirty="0"/>
            </a:br>
            <a:r>
              <a:rPr lang="sv-SE" sz="1400" dirty="0"/>
              <a:t>    om beslag. En domstol måste då inom några dagar avgöra om beslaget </a:t>
            </a:r>
            <a:br>
              <a:rPr lang="sv-SE" sz="1400" dirty="0"/>
            </a:br>
            <a:r>
              <a:rPr lang="sv-SE" sz="1400" dirty="0"/>
              <a:t>    ska bestå eller hävas.  </a:t>
            </a:r>
          </a:p>
        </p:txBody>
      </p:sp>
      <p:pic>
        <p:nvPicPr>
          <p:cNvPr id="16" name="Platshållare för innehåll 15">
            <a:extLst>
              <a:ext uri="{FF2B5EF4-FFF2-40B4-BE49-F238E27FC236}">
                <a16:creationId xmlns:a16="http://schemas.microsoft.com/office/drawing/2014/main" id="{1BC25258-64D6-496D-9E86-DD7659559D0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0" y="2179796"/>
            <a:ext cx="6096000" cy="4686075"/>
          </a:xfrm>
        </p:spPr>
      </p:pic>
    </p:spTree>
    <p:extLst>
      <p:ext uri="{BB962C8B-B14F-4D97-AF65-F5344CB8AC3E}">
        <p14:creationId xmlns:p14="http://schemas.microsoft.com/office/powerpoint/2010/main" val="40765974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C79941D-AE7B-4B99-AEF9-B88C7E19973E}"/>
              </a:ext>
              <a:ext uri="{C183D7F6-B498-43B3-948B-1728B52AA6E4}">
                <adec:decorative xmlns:adec="http://schemas.microsoft.com/office/drawing/2017/decorative" val="0"/>
              </a:ext>
            </a:extLst>
          </p:cNvPr>
          <p:cNvSpPr>
            <a:spLocks noGrp="1"/>
          </p:cNvSpPr>
          <p:nvPr>
            <p:ph type="title"/>
          </p:nvPr>
        </p:nvSpPr>
        <p:spPr>
          <a:xfrm>
            <a:off x="695569" y="523630"/>
            <a:ext cx="8467285" cy="843531"/>
          </a:xfrm>
        </p:spPr>
        <p:txBody>
          <a:bodyPr>
            <a:normAutofit/>
          </a:bodyPr>
          <a:lstStyle/>
          <a:p>
            <a:r>
              <a:rPr lang="sv-SE" dirty="0"/>
              <a:t>Särskilt om beslag av fisk</a:t>
            </a:r>
          </a:p>
        </p:txBody>
      </p:sp>
      <p:sp>
        <p:nvSpPr>
          <p:cNvPr id="6" name="textruta 5">
            <a:extLst>
              <a:ext uri="{FF2B5EF4-FFF2-40B4-BE49-F238E27FC236}">
                <a16:creationId xmlns:a16="http://schemas.microsoft.com/office/drawing/2014/main" id="{ACCF8B07-8656-4AC0-AACC-711912906128}"/>
              </a:ext>
            </a:extLst>
          </p:cNvPr>
          <p:cNvSpPr txBox="1"/>
          <p:nvPr/>
        </p:nvSpPr>
        <p:spPr>
          <a:xfrm>
            <a:off x="0" y="2733794"/>
            <a:ext cx="6096001" cy="4124206"/>
          </a:xfrm>
          <a:prstGeom prst="rect">
            <a:avLst/>
          </a:prstGeom>
          <a:solidFill>
            <a:schemeClr val="bg2"/>
          </a:solidFill>
        </p:spPr>
        <p:txBody>
          <a:bodyPr wrap="square" rtlCol="0">
            <a:spAutoFit/>
          </a:bodyPr>
          <a:lstStyle/>
          <a:p>
            <a:endParaRPr lang="sv-SE" dirty="0">
              <a:cs typeface="Times New Roman" panose="02020603050405020304" pitchFamily="18" charset="0"/>
            </a:endParaRPr>
          </a:p>
          <a:p>
            <a:r>
              <a:rPr lang="sv-SE" dirty="0">
                <a:cs typeface="Times New Roman" panose="02020603050405020304" pitchFamily="18" charset="0"/>
              </a:rPr>
              <a:t>► </a:t>
            </a:r>
            <a:r>
              <a:rPr lang="sv-SE" dirty="0"/>
              <a:t>Fisk som tagits i beslag, och som är fångad i havet, ska </a:t>
            </a:r>
            <a:br>
              <a:rPr lang="sv-SE" dirty="0"/>
            </a:br>
            <a:r>
              <a:rPr lang="sv-SE" dirty="0"/>
              <a:t>    omedelbart efter beslaget </a:t>
            </a:r>
            <a:r>
              <a:rPr lang="sv-SE" b="1" dirty="0"/>
              <a:t>släppas ut</a:t>
            </a:r>
            <a:r>
              <a:rPr lang="sv-SE" dirty="0"/>
              <a:t> i det </a:t>
            </a:r>
            <a:br>
              <a:rPr lang="sv-SE" dirty="0"/>
            </a:br>
            <a:r>
              <a:rPr lang="sv-SE" dirty="0"/>
              <a:t>    vattenområde där den är fångad, oavsett om den är </a:t>
            </a:r>
            <a:br>
              <a:rPr lang="sv-SE" dirty="0"/>
            </a:br>
            <a:r>
              <a:rPr lang="sv-SE" dirty="0"/>
              <a:t>    levnadsduglig eller inte, förutsatt att återutsättningen </a:t>
            </a:r>
            <a:br>
              <a:rPr lang="sv-SE" dirty="0"/>
            </a:br>
            <a:r>
              <a:rPr lang="sv-SE" dirty="0"/>
              <a:t>    kan göras utan särskilda kostnader eller besvär. </a:t>
            </a:r>
          </a:p>
          <a:p>
            <a:endParaRPr lang="sv-SE" dirty="0"/>
          </a:p>
          <a:p>
            <a:r>
              <a:rPr lang="sv-SE" dirty="0">
                <a:cs typeface="Times New Roman" panose="02020603050405020304" pitchFamily="18" charset="0"/>
              </a:rPr>
              <a:t>► </a:t>
            </a:r>
            <a:r>
              <a:rPr lang="sv-SE" dirty="0"/>
              <a:t>Om brottet innefattar intrång i enskild fiskerätt tillfaller </a:t>
            </a:r>
            <a:br>
              <a:rPr lang="sv-SE" dirty="0"/>
            </a:br>
            <a:r>
              <a:rPr lang="sv-SE" dirty="0"/>
              <a:t>    förverkad fisk eller dess värde fiskerättshavaren.</a:t>
            </a:r>
          </a:p>
          <a:p>
            <a:endParaRPr lang="sv-SE" dirty="0"/>
          </a:p>
          <a:p>
            <a:r>
              <a:rPr lang="sv-SE" dirty="0">
                <a:cs typeface="Times New Roman" panose="02020603050405020304" pitchFamily="18" charset="0"/>
              </a:rPr>
              <a:t>► </a:t>
            </a:r>
            <a:r>
              <a:rPr lang="sv-SE" dirty="0"/>
              <a:t>Även vid brott mot fiskevårdsområdesförenings egna </a:t>
            </a:r>
            <a:br>
              <a:rPr lang="sv-SE" dirty="0"/>
            </a:br>
            <a:r>
              <a:rPr lang="sv-SE" dirty="0"/>
              <a:t>    regler, då kontrollavgiften ska tillämpas, får fisk (till </a:t>
            </a:r>
            <a:br>
              <a:rPr lang="sv-SE" dirty="0"/>
            </a:br>
            <a:r>
              <a:rPr lang="sv-SE" dirty="0"/>
              <a:t>    skillnad från redskap) tas i beslag.</a:t>
            </a:r>
          </a:p>
          <a:p>
            <a:endParaRPr lang="sv-SE" sz="1400" dirty="0"/>
          </a:p>
          <a:p>
            <a:endParaRPr lang="sv-SE" sz="1400" dirty="0"/>
          </a:p>
        </p:txBody>
      </p:sp>
      <p:pic>
        <p:nvPicPr>
          <p:cNvPr id="8" name="Platshållare för innehåll 7">
            <a:extLst>
              <a:ext uri="{FF2B5EF4-FFF2-40B4-BE49-F238E27FC236}">
                <a16:creationId xmlns:a16="http://schemas.microsoft.com/office/drawing/2014/main" id="{B145C187-E4A1-46B1-B095-29F4DF440CA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0" y="2733794"/>
            <a:ext cx="6096000" cy="4124206"/>
          </a:xfrm>
        </p:spPr>
      </p:pic>
    </p:spTree>
    <p:extLst>
      <p:ext uri="{BB962C8B-B14F-4D97-AF65-F5344CB8AC3E}">
        <p14:creationId xmlns:p14="http://schemas.microsoft.com/office/powerpoint/2010/main" val="8389073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C79941D-AE7B-4B99-AEF9-B88C7E19973E}"/>
              </a:ext>
              <a:ext uri="{C183D7F6-B498-43B3-948B-1728B52AA6E4}">
                <adec:decorative xmlns:adec="http://schemas.microsoft.com/office/drawing/2017/decorative" val="0"/>
              </a:ext>
            </a:extLst>
          </p:cNvPr>
          <p:cNvSpPr>
            <a:spLocks noGrp="1"/>
          </p:cNvSpPr>
          <p:nvPr>
            <p:ph type="title"/>
          </p:nvPr>
        </p:nvSpPr>
        <p:spPr>
          <a:xfrm>
            <a:off x="695569" y="523630"/>
            <a:ext cx="8467285" cy="843531"/>
          </a:xfrm>
        </p:spPr>
        <p:txBody>
          <a:bodyPr>
            <a:normAutofit/>
          </a:bodyPr>
          <a:lstStyle/>
          <a:p>
            <a:r>
              <a:rPr lang="sv-SE" dirty="0"/>
              <a:t>Förverkande</a:t>
            </a:r>
          </a:p>
        </p:txBody>
      </p:sp>
      <p:sp>
        <p:nvSpPr>
          <p:cNvPr id="6" name="textruta 5">
            <a:extLst>
              <a:ext uri="{FF2B5EF4-FFF2-40B4-BE49-F238E27FC236}">
                <a16:creationId xmlns:a16="http://schemas.microsoft.com/office/drawing/2014/main" id="{ACCF8B07-8656-4AC0-AACC-711912906128}"/>
              </a:ext>
            </a:extLst>
          </p:cNvPr>
          <p:cNvSpPr txBox="1"/>
          <p:nvPr/>
        </p:nvSpPr>
        <p:spPr>
          <a:xfrm>
            <a:off x="0" y="2025908"/>
            <a:ext cx="7111014" cy="4832092"/>
          </a:xfrm>
          <a:prstGeom prst="rect">
            <a:avLst/>
          </a:prstGeom>
          <a:solidFill>
            <a:schemeClr val="bg2"/>
          </a:solidFill>
        </p:spPr>
        <p:txBody>
          <a:bodyPr wrap="square" rtlCol="0">
            <a:spAutoFit/>
          </a:bodyPr>
          <a:lstStyle/>
          <a:p>
            <a:r>
              <a:rPr lang="sv-SE" dirty="0"/>
              <a:t>Beslaget utgör det </a:t>
            </a:r>
            <a:r>
              <a:rPr lang="sv-SE" b="1" dirty="0"/>
              <a:t>handgripliga övertagandet </a:t>
            </a:r>
            <a:r>
              <a:rPr lang="sv-SE" dirty="0"/>
              <a:t>av fisk, redskap eller fartyg på plats, medan förverkandet bekräftar och </a:t>
            </a:r>
            <a:r>
              <a:rPr lang="sv-SE" b="1" dirty="0"/>
              <a:t>fastställer beslaget </a:t>
            </a:r>
            <a:r>
              <a:rPr lang="sv-SE" dirty="0"/>
              <a:t>i juridisk mening, efter beslut av polis eller åklagare.</a:t>
            </a:r>
          </a:p>
          <a:p>
            <a:endParaRPr lang="sv-SE" sz="1400" dirty="0"/>
          </a:p>
          <a:p>
            <a:r>
              <a:rPr lang="sv-SE" sz="1600" dirty="0">
                <a:cs typeface="Times New Roman" panose="02020603050405020304" pitchFamily="18" charset="0"/>
              </a:rPr>
              <a:t>► </a:t>
            </a:r>
            <a:r>
              <a:rPr lang="sv-SE" sz="1600" b="1" dirty="0"/>
              <a:t>Fisk </a:t>
            </a:r>
            <a:r>
              <a:rPr lang="sv-SE" sz="1600" dirty="0"/>
              <a:t>som varit föremål för brott ska, enligt fiskelagen 45 §, förklaras </a:t>
            </a:r>
            <a:br>
              <a:rPr lang="sv-SE" sz="1600" dirty="0"/>
            </a:br>
            <a:r>
              <a:rPr lang="sv-SE" sz="1600" dirty="0"/>
              <a:t>    förverkad till staten om det inte är uppenbart oskäligt. Även </a:t>
            </a:r>
            <a:r>
              <a:rPr lang="sv-SE" sz="1600" b="1" dirty="0"/>
              <a:t>ersättning för </a:t>
            </a:r>
            <a:br>
              <a:rPr lang="sv-SE" sz="1600" b="1" dirty="0"/>
            </a:br>
            <a:r>
              <a:rPr lang="sv-SE" sz="1600" b="1" dirty="0"/>
              <a:t>    kostnader</a:t>
            </a:r>
            <a:r>
              <a:rPr lang="sv-SE" sz="1600" dirty="0"/>
              <a:t> som gärningsmannen haft i samband med brottet kan förklaras </a:t>
            </a:r>
            <a:br>
              <a:rPr lang="sv-SE" sz="1600" dirty="0"/>
            </a:br>
            <a:r>
              <a:rPr lang="sv-SE" sz="1600" dirty="0"/>
              <a:t>    förverkad. Samma sak gäller för </a:t>
            </a:r>
            <a:r>
              <a:rPr lang="sv-SE" sz="1600" b="1" dirty="0"/>
              <a:t>fiskeredskap och fiskefartyg </a:t>
            </a:r>
            <a:r>
              <a:rPr lang="sv-SE" sz="1600" dirty="0"/>
              <a:t>som </a:t>
            </a:r>
            <a:br>
              <a:rPr lang="sv-SE" sz="1600" dirty="0"/>
            </a:br>
            <a:r>
              <a:rPr lang="sv-SE" sz="1600" dirty="0"/>
              <a:t>    använts eller medförts vid brott, om det inte är oskäligt och om det behövs </a:t>
            </a:r>
            <a:br>
              <a:rPr lang="sv-SE" sz="1600" dirty="0"/>
            </a:br>
            <a:r>
              <a:rPr lang="sv-SE" sz="1600" dirty="0"/>
              <a:t>    för att förebygga brott. Förverkande av värdefull egendom bör tillämpas </a:t>
            </a:r>
            <a:br>
              <a:rPr lang="sv-SE" sz="1600" dirty="0"/>
            </a:br>
            <a:r>
              <a:rPr lang="sv-SE" sz="1600" dirty="0"/>
              <a:t>    restriktivt</a:t>
            </a:r>
          </a:p>
          <a:p>
            <a:endParaRPr lang="sv-SE" sz="1600" dirty="0"/>
          </a:p>
          <a:p>
            <a:r>
              <a:rPr lang="sv-SE" sz="1600" dirty="0">
                <a:cs typeface="Times New Roman" panose="02020603050405020304" pitchFamily="18" charset="0"/>
              </a:rPr>
              <a:t>► </a:t>
            </a:r>
            <a:r>
              <a:rPr lang="sv-SE" sz="1600" dirty="0"/>
              <a:t>Istället för fisken, redskapet eller den egendom som använts, medförts </a:t>
            </a:r>
            <a:br>
              <a:rPr lang="sv-SE" sz="1600" dirty="0"/>
            </a:br>
            <a:r>
              <a:rPr lang="sv-SE" sz="1600" dirty="0"/>
              <a:t>    eller varit avsedd att användas som hjälpmedel, kan föremålens värde helt </a:t>
            </a:r>
            <a:br>
              <a:rPr lang="sv-SE" sz="1600" dirty="0"/>
            </a:br>
            <a:r>
              <a:rPr lang="sv-SE" sz="1600" dirty="0"/>
              <a:t>    eller delvis förklaras förverkat. </a:t>
            </a:r>
          </a:p>
          <a:p>
            <a:r>
              <a:rPr lang="sv-SE" sz="1600" dirty="0"/>
              <a:t> </a:t>
            </a:r>
          </a:p>
          <a:p>
            <a:r>
              <a:rPr lang="sv-SE" sz="1600" dirty="0">
                <a:cs typeface="Times New Roman" panose="02020603050405020304" pitchFamily="18" charset="0"/>
              </a:rPr>
              <a:t>► </a:t>
            </a:r>
            <a:r>
              <a:rPr lang="sv-SE" sz="1600" dirty="0"/>
              <a:t>Äganderätten till förverkade redskap och båtar </a:t>
            </a:r>
            <a:r>
              <a:rPr lang="sv-SE" sz="1600" b="1" dirty="0"/>
              <a:t>övergår till staten</a:t>
            </a:r>
            <a:r>
              <a:rPr lang="sv-SE" sz="1600" dirty="0"/>
              <a:t>. Om </a:t>
            </a:r>
            <a:br>
              <a:rPr lang="sv-SE" sz="1600" dirty="0"/>
            </a:br>
            <a:r>
              <a:rPr lang="sv-SE" sz="1600" dirty="0"/>
              <a:t>    brottet endast innebär intrång i enskild fiskerätt tillfaller förverkad fisk eller </a:t>
            </a:r>
            <a:br>
              <a:rPr lang="sv-SE" sz="1600" dirty="0"/>
            </a:br>
            <a:r>
              <a:rPr lang="sv-SE" sz="1600" dirty="0"/>
              <a:t>    dess värde </a:t>
            </a:r>
            <a:r>
              <a:rPr lang="sv-SE" sz="1600" b="1" dirty="0"/>
              <a:t>fiskerättshavaren</a:t>
            </a:r>
            <a:r>
              <a:rPr lang="sv-SE" sz="1600" dirty="0"/>
              <a:t>. </a:t>
            </a:r>
          </a:p>
        </p:txBody>
      </p:sp>
      <p:pic>
        <p:nvPicPr>
          <p:cNvPr id="12" name="Platshållare för innehåll 11">
            <a:extLst>
              <a:ext uri="{FF2B5EF4-FFF2-40B4-BE49-F238E27FC236}">
                <a16:creationId xmlns:a16="http://schemas.microsoft.com/office/drawing/2014/main" id="{F9F89013-1860-43E7-962A-B2E4E456126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111014" y="2025908"/>
            <a:ext cx="5080986" cy="4839964"/>
          </a:xfrm>
        </p:spPr>
      </p:pic>
    </p:spTree>
    <p:extLst>
      <p:ext uri="{BB962C8B-B14F-4D97-AF65-F5344CB8AC3E}">
        <p14:creationId xmlns:p14="http://schemas.microsoft.com/office/powerpoint/2010/main" val="14234031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C79941D-AE7B-4B99-AEF9-B88C7E19973E}"/>
              </a:ext>
              <a:ext uri="{C183D7F6-B498-43B3-948B-1728B52AA6E4}">
                <adec:decorative xmlns:adec="http://schemas.microsoft.com/office/drawing/2017/decorative" val="0"/>
              </a:ext>
            </a:extLst>
          </p:cNvPr>
          <p:cNvSpPr>
            <a:spLocks noGrp="1"/>
          </p:cNvSpPr>
          <p:nvPr>
            <p:ph type="title"/>
          </p:nvPr>
        </p:nvSpPr>
        <p:spPr>
          <a:xfrm>
            <a:off x="695569" y="523630"/>
            <a:ext cx="8467285" cy="843531"/>
          </a:xfrm>
        </p:spPr>
        <p:txBody>
          <a:bodyPr>
            <a:normAutofit/>
          </a:bodyPr>
          <a:lstStyle/>
          <a:p>
            <a:r>
              <a:rPr lang="sv-SE" dirty="0"/>
              <a:t>Rätt att ansöka om föreläggande</a:t>
            </a:r>
          </a:p>
        </p:txBody>
      </p:sp>
      <p:sp>
        <p:nvSpPr>
          <p:cNvPr id="6" name="textruta 5">
            <a:extLst>
              <a:ext uri="{FF2B5EF4-FFF2-40B4-BE49-F238E27FC236}">
                <a16:creationId xmlns:a16="http://schemas.microsoft.com/office/drawing/2014/main" id="{ACCF8B07-8656-4AC0-AACC-711912906128}"/>
              </a:ext>
            </a:extLst>
          </p:cNvPr>
          <p:cNvSpPr txBox="1"/>
          <p:nvPr/>
        </p:nvSpPr>
        <p:spPr>
          <a:xfrm>
            <a:off x="0" y="2610683"/>
            <a:ext cx="6096001" cy="4247317"/>
          </a:xfrm>
          <a:prstGeom prst="rect">
            <a:avLst/>
          </a:prstGeom>
          <a:solidFill>
            <a:schemeClr val="bg2"/>
          </a:solidFill>
        </p:spPr>
        <p:txBody>
          <a:bodyPr wrap="square" rtlCol="0">
            <a:spAutoFit/>
          </a:bodyPr>
          <a:lstStyle/>
          <a:p>
            <a:endParaRPr lang="sv-SE" sz="1800" dirty="0">
              <a:cs typeface="Times New Roman" panose="02020603050405020304" pitchFamily="18" charset="0"/>
            </a:endParaRPr>
          </a:p>
          <a:p>
            <a:r>
              <a:rPr lang="sv-SE" sz="1800" dirty="0">
                <a:cs typeface="Times New Roman" panose="02020603050405020304" pitchFamily="18" charset="0"/>
              </a:rPr>
              <a:t>► </a:t>
            </a:r>
            <a:r>
              <a:rPr lang="sv-SE" dirty="0"/>
              <a:t>En person som, trots påpekande och anmälan, inte </a:t>
            </a:r>
            <a:br>
              <a:rPr lang="sv-SE" dirty="0"/>
            </a:br>
            <a:r>
              <a:rPr lang="sv-SE" dirty="0"/>
              <a:t>    rättar sig efter lag och föreskrifter kan få föreläggande </a:t>
            </a:r>
            <a:br>
              <a:rPr lang="sv-SE" dirty="0"/>
            </a:br>
            <a:r>
              <a:rPr lang="sv-SE" dirty="0"/>
              <a:t>    och förbud med vite. Havs- och vattenmyndigheten eller </a:t>
            </a:r>
            <a:br>
              <a:rPr lang="sv-SE" dirty="0"/>
            </a:br>
            <a:r>
              <a:rPr lang="sv-SE" dirty="0"/>
              <a:t>    länsstyrelsen får fatta beslut om att meddela ett sådant </a:t>
            </a:r>
            <a:br>
              <a:rPr lang="sv-SE" dirty="0"/>
            </a:br>
            <a:r>
              <a:rPr lang="sv-SE" dirty="0"/>
              <a:t>    föreläggande med ”rättelse på hans bekostnad”. </a:t>
            </a:r>
          </a:p>
          <a:p>
            <a:endParaRPr lang="sv-SE" dirty="0"/>
          </a:p>
          <a:p>
            <a:r>
              <a:rPr lang="sv-SE" sz="1800" dirty="0">
                <a:cs typeface="Times New Roman" panose="02020603050405020304" pitchFamily="18" charset="0"/>
              </a:rPr>
              <a:t>► </a:t>
            </a:r>
            <a:r>
              <a:rPr lang="sv-SE" dirty="0"/>
              <a:t>I brådskande fall kan ett beslut om förbud och vite </a:t>
            </a:r>
            <a:br>
              <a:rPr lang="sv-SE" dirty="0"/>
            </a:br>
            <a:r>
              <a:rPr lang="sv-SE" dirty="0"/>
              <a:t>    meddelas utan föregående föreläggande.</a:t>
            </a:r>
          </a:p>
          <a:p>
            <a:pPr algn="ctr"/>
            <a:endParaRPr lang="sv-SE" dirty="0"/>
          </a:p>
          <a:p>
            <a:r>
              <a:rPr lang="sv-SE" sz="1800" dirty="0">
                <a:cs typeface="Times New Roman" panose="02020603050405020304" pitchFamily="18" charset="0"/>
              </a:rPr>
              <a:t>► </a:t>
            </a:r>
            <a:r>
              <a:rPr lang="sv-SE" dirty="0"/>
              <a:t>En fiskerättsägare kan </a:t>
            </a:r>
            <a:r>
              <a:rPr lang="sv-SE" b="1" dirty="0"/>
              <a:t>ansöka om föreläggande</a:t>
            </a:r>
            <a:r>
              <a:rPr lang="sv-SE" dirty="0"/>
              <a:t> eller </a:t>
            </a:r>
            <a:br>
              <a:rPr lang="sv-SE" dirty="0"/>
            </a:br>
            <a:r>
              <a:rPr lang="sv-SE" dirty="0"/>
              <a:t>    förbud om det inte på annat sätt går att åstadkomma </a:t>
            </a:r>
            <a:br>
              <a:rPr lang="sv-SE" dirty="0"/>
            </a:br>
            <a:r>
              <a:rPr lang="sv-SE" dirty="0"/>
              <a:t>    rättelse, ex. få stopp på upprepade överträdelser av </a:t>
            </a:r>
            <a:br>
              <a:rPr lang="sv-SE" dirty="0"/>
            </a:br>
            <a:r>
              <a:rPr lang="sv-SE" dirty="0"/>
              <a:t>    fiskerilagstiftningen.</a:t>
            </a:r>
          </a:p>
          <a:p>
            <a:endParaRPr lang="sv-SE" dirty="0"/>
          </a:p>
        </p:txBody>
      </p:sp>
      <p:pic>
        <p:nvPicPr>
          <p:cNvPr id="8" name="Platshållare för innehåll 7">
            <a:extLst>
              <a:ext uri="{FF2B5EF4-FFF2-40B4-BE49-F238E27FC236}">
                <a16:creationId xmlns:a16="http://schemas.microsoft.com/office/drawing/2014/main" id="{24812C8C-DE31-48E1-8316-79402BF1DF4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0" y="2610683"/>
            <a:ext cx="6096000" cy="4251325"/>
          </a:xfrm>
        </p:spPr>
      </p:pic>
    </p:spTree>
    <p:extLst>
      <p:ext uri="{BB962C8B-B14F-4D97-AF65-F5344CB8AC3E}">
        <p14:creationId xmlns:p14="http://schemas.microsoft.com/office/powerpoint/2010/main" val="19407826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C79941D-AE7B-4B99-AEF9-B88C7E19973E}"/>
              </a:ext>
              <a:ext uri="{C183D7F6-B498-43B3-948B-1728B52AA6E4}">
                <adec:decorative xmlns:adec="http://schemas.microsoft.com/office/drawing/2017/decorative" val="0"/>
              </a:ext>
            </a:extLst>
          </p:cNvPr>
          <p:cNvSpPr>
            <a:spLocks noGrp="1"/>
          </p:cNvSpPr>
          <p:nvPr>
            <p:ph type="title"/>
          </p:nvPr>
        </p:nvSpPr>
        <p:spPr>
          <a:xfrm>
            <a:off x="695569" y="523630"/>
            <a:ext cx="8467285" cy="843531"/>
          </a:xfrm>
        </p:spPr>
        <p:txBody>
          <a:bodyPr>
            <a:normAutofit/>
          </a:bodyPr>
          <a:lstStyle/>
          <a:p>
            <a:r>
              <a:rPr lang="sv-SE" dirty="0"/>
              <a:t>Frihetsberövande</a:t>
            </a:r>
          </a:p>
        </p:txBody>
      </p:sp>
      <p:sp>
        <p:nvSpPr>
          <p:cNvPr id="6" name="textruta 5">
            <a:extLst>
              <a:ext uri="{FF2B5EF4-FFF2-40B4-BE49-F238E27FC236}">
                <a16:creationId xmlns:a16="http://schemas.microsoft.com/office/drawing/2014/main" id="{ACCF8B07-8656-4AC0-AACC-711912906128}"/>
              </a:ext>
            </a:extLst>
          </p:cNvPr>
          <p:cNvSpPr txBox="1"/>
          <p:nvPr/>
        </p:nvSpPr>
        <p:spPr>
          <a:xfrm>
            <a:off x="0" y="2826127"/>
            <a:ext cx="8506702" cy="4031873"/>
          </a:xfrm>
          <a:prstGeom prst="rect">
            <a:avLst/>
          </a:prstGeom>
          <a:solidFill>
            <a:schemeClr val="bg2"/>
          </a:solidFill>
        </p:spPr>
        <p:txBody>
          <a:bodyPr wrap="square" rtlCol="0">
            <a:spAutoFit/>
          </a:bodyPr>
          <a:lstStyle/>
          <a:p>
            <a:pPr algn="ctr"/>
            <a:r>
              <a:rPr lang="sv-SE" sz="2000" b="1" dirty="0"/>
              <a:t>Varje medborgares rätt</a:t>
            </a:r>
          </a:p>
          <a:p>
            <a:endParaRPr lang="sv-SE" dirty="0"/>
          </a:p>
          <a:p>
            <a:r>
              <a:rPr lang="sv-SE" dirty="0">
                <a:cs typeface="Times New Roman" panose="02020603050405020304" pitchFamily="18" charset="0"/>
              </a:rPr>
              <a:t>► </a:t>
            </a:r>
            <a:r>
              <a:rPr lang="sv-SE" dirty="0"/>
              <a:t>Varje medborgare har rätt att gripa en efterlyst person - </a:t>
            </a:r>
            <a:r>
              <a:rPr lang="sv-SE" b="1" dirty="0" err="1"/>
              <a:t>envarsgripande</a:t>
            </a:r>
            <a:r>
              <a:rPr lang="sv-SE" b="1" dirty="0"/>
              <a:t>.</a:t>
            </a:r>
            <a:r>
              <a:rPr lang="sv-SE" dirty="0"/>
              <a:t> </a:t>
            </a:r>
          </a:p>
          <a:p>
            <a:endParaRPr lang="sv-SE" dirty="0"/>
          </a:p>
          <a:p>
            <a:r>
              <a:rPr lang="sv-SE" dirty="0">
                <a:cs typeface="Times New Roman" panose="02020603050405020304" pitchFamily="18" charset="0"/>
              </a:rPr>
              <a:t>► </a:t>
            </a:r>
            <a:r>
              <a:rPr lang="sv-SE" dirty="0"/>
              <a:t>Varje medborgare har också rätt att gripa en person som begår brott där </a:t>
            </a:r>
            <a:br>
              <a:rPr lang="sv-SE" dirty="0"/>
            </a:br>
            <a:r>
              <a:rPr lang="sv-SE" dirty="0"/>
              <a:t>     påföljden kan bli fängelse, och där vederbörande anträffas på </a:t>
            </a:r>
            <a:r>
              <a:rPr lang="sv-SE" b="1" dirty="0"/>
              <a:t>bar gärning </a:t>
            </a:r>
            <a:br>
              <a:rPr lang="sv-SE" b="1" dirty="0"/>
            </a:br>
            <a:r>
              <a:rPr lang="sv-SE" b="1" dirty="0"/>
              <a:t>     eller på flyende fot</a:t>
            </a:r>
            <a:r>
              <a:rPr lang="sv-SE" dirty="0"/>
              <a:t>. </a:t>
            </a:r>
          </a:p>
          <a:p>
            <a:endParaRPr lang="sv-SE" dirty="0"/>
          </a:p>
          <a:p>
            <a:r>
              <a:rPr lang="sv-SE" dirty="0">
                <a:cs typeface="Times New Roman" panose="02020603050405020304" pitchFamily="18" charset="0"/>
              </a:rPr>
              <a:t>► </a:t>
            </a:r>
            <a:r>
              <a:rPr lang="sv-SE" dirty="0"/>
              <a:t>Den gripna personen ska informeras om på vilken grund gripandet har skett i </a:t>
            </a:r>
            <a:br>
              <a:rPr lang="sv-SE" dirty="0"/>
            </a:br>
            <a:r>
              <a:rPr lang="sv-SE" dirty="0"/>
              <a:t>    syfte att få personen att frivilligt stanna kvar. Om personen samtycker till att </a:t>
            </a:r>
            <a:br>
              <a:rPr lang="sv-SE" dirty="0"/>
            </a:br>
            <a:r>
              <a:rPr lang="sv-SE" dirty="0"/>
              <a:t>    stanna kvar får därmed inget våld användas. </a:t>
            </a:r>
            <a:r>
              <a:rPr lang="sv-SE" dirty="0" err="1"/>
              <a:t>Envarsgripande</a:t>
            </a:r>
            <a:r>
              <a:rPr lang="sv-SE" dirty="0"/>
              <a:t> ger med andra </a:t>
            </a:r>
            <a:br>
              <a:rPr lang="sv-SE" dirty="0"/>
            </a:br>
            <a:r>
              <a:rPr lang="sv-SE" dirty="0"/>
              <a:t>    ord </a:t>
            </a:r>
            <a:r>
              <a:rPr lang="sv-SE" b="1" dirty="0"/>
              <a:t>endast rätt till nödvändigt våld för att den gripne ska kunna </a:t>
            </a:r>
            <a:br>
              <a:rPr lang="sv-SE" b="1" dirty="0"/>
            </a:br>
            <a:r>
              <a:rPr lang="sv-SE" b="1" dirty="0"/>
              <a:t>    överlämnas till polis</a:t>
            </a:r>
            <a:r>
              <a:rPr lang="sv-SE" dirty="0"/>
              <a:t>.</a:t>
            </a:r>
          </a:p>
          <a:p>
            <a:r>
              <a:rPr lang="sv-SE" sz="1000" dirty="0"/>
              <a:t>  </a:t>
            </a:r>
          </a:p>
          <a:p>
            <a:r>
              <a:rPr lang="sv-SE" sz="1000" dirty="0"/>
              <a:t> </a:t>
            </a:r>
            <a:endParaRPr lang="sv-SE" dirty="0"/>
          </a:p>
        </p:txBody>
      </p:sp>
      <p:pic>
        <p:nvPicPr>
          <p:cNvPr id="8" name="Platshållare för innehåll 7">
            <a:extLst>
              <a:ext uri="{FF2B5EF4-FFF2-40B4-BE49-F238E27FC236}">
                <a16:creationId xmlns:a16="http://schemas.microsoft.com/office/drawing/2014/main" id="{11EDA3AC-8898-4CB0-A0DD-7FABCCC9253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6200000">
            <a:off x="8333413" y="2999413"/>
            <a:ext cx="4031875" cy="3685297"/>
          </a:xfrm>
        </p:spPr>
      </p:pic>
    </p:spTree>
    <p:extLst>
      <p:ext uri="{BB962C8B-B14F-4D97-AF65-F5344CB8AC3E}">
        <p14:creationId xmlns:p14="http://schemas.microsoft.com/office/powerpoint/2010/main" val="26699346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C79941D-AE7B-4B99-AEF9-B88C7E19973E}"/>
              </a:ext>
              <a:ext uri="{C183D7F6-B498-43B3-948B-1728B52AA6E4}">
                <adec:decorative xmlns:adec="http://schemas.microsoft.com/office/drawing/2017/decorative" val="0"/>
              </a:ext>
            </a:extLst>
          </p:cNvPr>
          <p:cNvSpPr>
            <a:spLocks noGrp="1"/>
          </p:cNvSpPr>
          <p:nvPr>
            <p:ph type="title"/>
          </p:nvPr>
        </p:nvSpPr>
        <p:spPr>
          <a:xfrm>
            <a:off x="695569" y="523630"/>
            <a:ext cx="8467285" cy="843531"/>
          </a:xfrm>
        </p:spPr>
        <p:txBody>
          <a:bodyPr>
            <a:normAutofit/>
          </a:bodyPr>
          <a:lstStyle/>
          <a:p>
            <a:r>
              <a:rPr lang="sv-SE" dirty="0"/>
              <a:t>Frihetsberövande</a:t>
            </a:r>
          </a:p>
        </p:txBody>
      </p:sp>
      <p:sp>
        <p:nvSpPr>
          <p:cNvPr id="6" name="textruta 5">
            <a:extLst>
              <a:ext uri="{FF2B5EF4-FFF2-40B4-BE49-F238E27FC236}">
                <a16:creationId xmlns:a16="http://schemas.microsoft.com/office/drawing/2014/main" id="{ACCF8B07-8656-4AC0-AACC-711912906128}"/>
              </a:ext>
            </a:extLst>
          </p:cNvPr>
          <p:cNvSpPr txBox="1"/>
          <p:nvPr/>
        </p:nvSpPr>
        <p:spPr>
          <a:xfrm>
            <a:off x="-1" y="2056686"/>
            <a:ext cx="6096001" cy="4801314"/>
          </a:xfrm>
          <a:prstGeom prst="rect">
            <a:avLst/>
          </a:prstGeom>
          <a:solidFill>
            <a:schemeClr val="bg2"/>
          </a:solidFill>
        </p:spPr>
        <p:txBody>
          <a:bodyPr wrap="square" rtlCol="0">
            <a:spAutoFit/>
          </a:bodyPr>
          <a:lstStyle/>
          <a:p>
            <a:pPr algn="ctr"/>
            <a:endParaRPr lang="sv-SE" sz="2000" b="1" dirty="0"/>
          </a:p>
          <a:p>
            <a:pPr algn="ctr"/>
            <a:r>
              <a:rPr lang="sv-SE" sz="2000" b="1" dirty="0"/>
              <a:t>Fisketillsynspersons och fiskerättsägares rätt</a:t>
            </a:r>
          </a:p>
          <a:p>
            <a:endParaRPr lang="sv-SE" dirty="0"/>
          </a:p>
          <a:p>
            <a:r>
              <a:rPr lang="sv-SE" dirty="0">
                <a:cs typeface="Times New Roman" panose="02020603050405020304" pitchFamily="18" charset="0"/>
              </a:rPr>
              <a:t>► </a:t>
            </a:r>
            <a:r>
              <a:rPr lang="sv-SE" dirty="0"/>
              <a:t>En fisketillsynsperson eller en fiskerättsägare har </a:t>
            </a:r>
            <a:br>
              <a:rPr lang="sv-SE" dirty="0"/>
            </a:br>
            <a:r>
              <a:rPr lang="sv-SE" dirty="0"/>
              <a:t>    givetvis samma rätt som varje medborgare att gripa en </a:t>
            </a:r>
            <a:br>
              <a:rPr lang="sv-SE" dirty="0"/>
            </a:br>
            <a:r>
              <a:rPr lang="sv-SE" dirty="0"/>
              <a:t>    misstänkt brottsling. </a:t>
            </a:r>
          </a:p>
          <a:p>
            <a:endParaRPr lang="sv-SE" dirty="0"/>
          </a:p>
          <a:p>
            <a:r>
              <a:rPr lang="sv-SE" dirty="0">
                <a:cs typeface="Times New Roman" panose="02020603050405020304" pitchFamily="18" charset="0"/>
              </a:rPr>
              <a:t>► </a:t>
            </a:r>
            <a:r>
              <a:rPr lang="sv-SE" dirty="0"/>
              <a:t>För att kunna bedöma om det finns skäl för gripande </a:t>
            </a:r>
            <a:br>
              <a:rPr lang="sv-SE" dirty="0"/>
            </a:br>
            <a:r>
              <a:rPr lang="sv-SE" dirty="0"/>
              <a:t>    måste fisketillsynspersonen då först och främst känna </a:t>
            </a:r>
            <a:br>
              <a:rPr lang="sv-SE" dirty="0"/>
            </a:br>
            <a:r>
              <a:rPr lang="sv-SE" dirty="0"/>
              <a:t>    till vilka brott som kan </a:t>
            </a:r>
            <a:r>
              <a:rPr lang="sv-SE" b="1" dirty="0"/>
              <a:t>leda till fängelse</a:t>
            </a:r>
            <a:r>
              <a:rPr lang="sv-SE" dirty="0"/>
              <a:t>. </a:t>
            </a:r>
          </a:p>
          <a:p>
            <a:endParaRPr lang="sv-SE" dirty="0"/>
          </a:p>
          <a:p>
            <a:r>
              <a:rPr lang="sv-SE" dirty="0">
                <a:cs typeface="Times New Roman" panose="02020603050405020304" pitchFamily="18" charset="0"/>
              </a:rPr>
              <a:t>► </a:t>
            </a:r>
            <a:r>
              <a:rPr lang="sv-SE" dirty="0"/>
              <a:t>Fängelse kan till exempel ingå i påföljden för olovligt </a:t>
            </a:r>
            <a:br>
              <a:rPr lang="sv-SE" dirty="0"/>
            </a:br>
            <a:r>
              <a:rPr lang="sv-SE" dirty="0"/>
              <a:t>    fiske eller fiske utan myndighets tillstånd. Även fiske </a:t>
            </a:r>
            <a:br>
              <a:rPr lang="sv-SE" dirty="0"/>
            </a:br>
            <a:r>
              <a:rPr lang="sv-SE" dirty="0"/>
              <a:t>    med otillåtna metoder och otillåtna redskap, eller inom </a:t>
            </a:r>
            <a:br>
              <a:rPr lang="sv-SE" dirty="0"/>
            </a:br>
            <a:r>
              <a:rPr lang="sv-SE" dirty="0"/>
              <a:t>    fredningsområde, kan ge fängelse (fiskelagen 37 och </a:t>
            </a:r>
            <a:br>
              <a:rPr lang="sv-SE" dirty="0"/>
            </a:br>
            <a:r>
              <a:rPr lang="sv-SE" dirty="0"/>
              <a:t>    40 §§).</a:t>
            </a:r>
          </a:p>
          <a:p>
            <a:endParaRPr lang="sv-SE" sz="1400" dirty="0"/>
          </a:p>
        </p:txBody>
      </p:sp>
      <p:pic>
        <p:nvPicPr>
          <p:cNvPr id="12" name="Platshållare för innehåll 11">
            <a:extLst>
              <a:ext uri="{FF2B5EF4-FFF2-40B4-BE49-F238E27FC236}">
                <a16:creationId xmlns:a16="http://schemas.microsoft.com/office/drawing/2014/main" id="{C9F00A9E-F476-4E9F-9F2E-1AB49C8612A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0" y="2056686"/>
            <a:ext cx="6096000" cy="4801314"/>
          </a:xfrm>
        </p:spPr>
      </p:pic>
    </p:spTree>
    <p:extLst>
      <p:ext uri="{BB962C8B-B14F-4D97-AF65-F5344CB8AC3E}">
        <p14:creationId xmlns:p14="http://schemas.microsoft.com/office/powerpoint/2010/main" val="19294996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C79941D-AE7B-4B99-AEF9-B88C7E19973E}"/>
              </a:ext>
              <a:ext uri="{C183D7F6-B498-43B3-948B-1728B52AA6E4}">
                <adec:decorative xmlns:adec="http://schemas.microsoft.com/office/drawing/2017/decorative" val="0"/>
              </a:ext>
            </a:extLst>
          </p:cNvPr>
          <p:cNvSpPr>
            <a:spLocks noGrp="1"/>
          </p:cNvSpPr>
          <p:nvPr>
            <p:ph type="title"/>
          </p:nvPr>
        </p:nvSpPr>
        <p:spPr>
          <a:xfrm>
            <a:off x="695569" y="523630"/>
            <a:ext cx="8467285" cy="843531"/>
          </a:xfrm>
        </p:spPr>
        <p:txBody>
          <a:bodyPr>
            <a:normAutofit/>
          </a:bodyPr>
          <a:lstStyle/>
          <a:p>
            <a:r>
              <a:rPr lang="sv-SE" dirty="0"/>
              <a:t>Frihetsberövande</a:t>
            </a:r>
          </a:p>
        </p:txBody>
      </p:sp>
      <p:sp>
        <p:nvSpPr>
          <p:cNvPr id="6" name="textruta 5">
            <a:extLst>
              <a:ext uri="{FF2B5EF4-FFF2-40B4-BE49-F238E27FC236}">
                <a16:creationId xmlns:a16="http://schemas.microsoft.com/office/drawing/2014/main" id="{ACCF8B07-8656-4AC0-AACC-711912906128}"/>
              </a:ext>
            </a:extLst>
          </p:cNvPr>
          <p:cNvSpPr txBox="1"/>
          <p:nvPr/>
        </p:nvSpPr>
        <p:spPr>
          <a:xfrm>
            <a:off x="0" y="1964353"/>
            <a:ext cx="6096001" cy="4893647"/>
          </a:xfrm>
          <a:prstGeom prst="rect">
            <a:avLst/>
          </a:prstGeom>
          <a:solidFill>
            <a:schemeClr val="bg1"/>
          </a:solidFill>
        </p:spPr>
        <p:txBody>
          <a:bodyPr wrap="square" rtlCol="0">
            <a:spAutoFit/>
          </a:bodyPr>
          <a:lstStyle/>
          <a:p>
            <a:pPr algn="ctr"/>
            <a:r>
              <a:rPr lang="sv-SE" b="1" dirty="0"/>
              <a:t>Bar gärning och flyende fot</a:t>
            </a:r>
          </a:p>
          <a:p>
            <a:endParaRPr lang="sv-SE" dirty="0"/>
          </a:p>
          <a:p>
            <a:endParaRPr lang="sv-SE" dirty="0"/>
          </a:p>
          <a:p>
            <a:r>
              <a:rPr lang="sv-SE" sz="1600" dirty="0">
                <a:cs typeface="Times New Roman" panose="02020603050405020304" pitchFamily="18" charset="0"/>
              </a:rPr>
              <a:t>► </a:t>
            </a:r>
            <a:r>
              <a:rPr lang="sv-SE" sz="1600" dirty="0"/>
              <a:t>Att anträffa en person på </a:t>
            </a:r>
            <a:r>
              <a:rPr lang="sv-SE" sz="1600" b="1" dirty="0"/>
              <a:t>bar gärning</a:t>
            </a:r>
            <a:r>
              <a:rPr lang="sv-SE" sz="1600" dirty="0"/>
              <a:t> innebär att personen blir </a:t>
            </a:r>
            <a:br>
              <a:rPr lang="sv-SE" sz="1600" dirty="0"/>
            </a:br>
            <a:r>
              <a:rPr lang="sv-SE" sz="1600" dirty="0"/>
              <a:t>    påkommen i färd med att fiska eller förbereda fiske. </a:t>
            </a:r>
          </a:p>
          <a:p>
            <a:r>
              <a:rPr lang="sv-SE" sz="1600" dirty="0"/>
              <a:t> </a:t>
            </a:r>
          </a:p>
          <a:p>
            <a:r>
              <a:rPr lang="sv-SE" sz="1600" dirty="0">
                <a:cs typeface="Times New Roman" panose="02020603050405020304" pitchFamily="18" charset="0"/>
              </a:rPr>
              <a:t>► </a:t>
            </a:r>
            <a:r>
              <a:rPr lang="sv-SE" sz="1600" dirty="0"/>
              <a:t>Att vara på </a:t>
            </a:r>
            <a:r>
              <a:rPr lang="sv-SE" sz="1600" b="1" dirty="0"/>
              <a:t>flyende fot</a:t>
            </a:r>
            <a:r>
              <a:rPr lang="sv-SE" sz="1600" dirty="0"/>
              <a:t> innebär att den som misstänks ha </a:t>
            </a:r>
            <a:br>
              <a:rPr lang="sv-SE" sz="1600" dirty="0"/>
            </a:br>
            <a:r>
              <a:rPr lang="sv-SE" sz="1600" dirty="0"/>
              <a:t>    begått brott försöker avlägsna sig, utan att lämna uppgifter om </a:t>
            </a:r>
            <a:br>
              <a:rPr lang="sv-SE" sz="1600" dirty="0"/>
            </a:br>
            <a:r>
              <a:rPr lang="sv-SE" sz="1600" dirty="0"/>
              <a:t>    sig själv, och då förföljs av annan person. Om förföljandet </a:t>
            </a:r>
            <a:br>
              <a:rPr lang="sv-SE" sz="1600" dirty="0"/>
            </a:br>
            <a:r>
              <a:rPr lang="sv-SE" sz="1600" dirty="0"/>
              <a:t>    upphör och något direkt förföljande inte längre pågår, och </a:t>
            </a:r>
            <a:br>
              <a:rPr lang="sv-SE" sz="1600" dirty="0"/>
            </a:br>
            <a:r>
              <a:rPr lang="sv-SE" sz="1600" dirty="0"/>
              <a:t>    personen senare anträffas, kan personen inte längre anses </a:t>
            </a:r>
            <a:br>
              <a:rPr lang="sv-SE" sz="1600" dirty="0"/>
            </a:br>
            <a:r>
              <a:rPr lang="sv-SE" sz="1600" dirty="0"/>
              <a:t>    vara på flyende fot. Fisketillsynspersonen har då inte längre </a:t>
            </a:r>
            <a:br>
              <a:rPr lang="sv-SE" sz="1600" dirty="0"/>
            </a:br>
            <a:r>
              <a:rPr lang="sv-SE" sz="1600" dirty="0"/>
              <a:t>    rätt att gripa personen.</a:t>
            </a:r>
          </a:p>
          <a:p>
            <a:endParaRPr lang="sv-SE" sz="1600" dirty="0"/>
          </a:p>
          <a:p>
            <a:r>
              <a:rPr lang="sv-SE" sz="1600" dirty="0">
                <a:cs typeface="Times New Roman" panose="02020603050405020304" pitchFamily="18" charset="0"/>
              </a:rPr>
              <a:t>► </a:t>
            </a:r>
            <a:r>
              <a:rPr lang="sv-SE" sz="1600" dirty="0"/>
              <a:t>Om den misstänkta personen är känd eller identifierad, eller </a:t>
            </a:r>
            <a:br>
              <a:rPr lang="sv-SE" sz="1600" dirty="0"/>
            </a:br>
            <a:r>
              <a:rPr lang="sv-SE" sz="1600" dirty="0"/>
              <a:t>    genom iakttagelser och anteckningar bedöms kunna </a:t>
            </a:r>
            <a:br>
              <a:rPr lang="sv-SE" sz="1600" dirty="0"/>
            </a:br>
            <a:r>
              <a:rPr lang="sv-SE" sz="1600" dirty="0"/>
              <a:t>    identifieras, är gripande i de flesta fall obefogat och onödigt. En </a:t>
            </a:r>
            <a:br>
              <a:rPr lang="sv-SE" sz="1600" dirty="0"/>
            </a:br>
            <a:r>
              <a:rPr lang="sv-SE" sz="1600" dirty="0"/>
              <a:t>    gripen person ska skyndsamt överlämnas till polis.</a:t>
            </a:r>
            <a:endParaRPr lang="sv-SE" sz="1400" dirty="0"/>
          </a:p>
          <a:p>
            <a:endParaRPr lang="sv-SE" dirty="0"/>
          </a:p>
        </p:txBody>
      </p:sp>
      <p:pic>
        <p:nvPicPr>
          <p:cNvPr id="8" name="Platshållare för innehåll 7">
            <a:extLst>
              <a:ext uri="{FF2B5EF4-FFF2-40B4-BE49-F238E27FC236}">
                <a16:creationId xmlns:a16="http://schemas.microsoft.com/office/drawing/2014/main" id="{70438AE3-E7CB-481F-A74E-2D297A4AA7D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0" y="1964353"/>
            <a:ext cx="6096000" cy="4893647"/>
          </a:xfrm>
        </p:spPr>
      </p:pic>
    </p:spTree>
    <p:extLst>
      <p:ext uri="{BB962C8B-B14F-4D97-AF65-F5344CB8AC3E}">
        <p14:creationId xmlns:p14="http://schemas.microsoft.com/office/powerpoint/2010/main" val="15682199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C79941D-AE7B-4B99-AEF9-B88C7E19973E}"/>
              </a:ext>
              <a:ext uri="{C183D7F6-B498-43B3-948B-1728B52AA6E4}">
                <adec:decorative xmlns:adec="http://schemas.microsoft.com/office/drawing/2017/decorative" val="0"/>
              </a:ext>
            </a:extLst>
          </p:cNvPr>
          <p:cNvSpPr>
            <a:spLocks noGrp="1"/>
          </p:cNvSpPr>
          <p:nvPr>
            <p:ph type="title"/>
          </p:nvPr>
        </p:nvSpPr>
        <p:spPr>
          <a:xfrm>
            <a:off x="695569" y="523630"/>
            <a:ext cx="8467285" cy="843531"/>
          </a:xfrm>
        </p:spPr>
        <p:txBody>
          <a:bodyPr>
            <a:normAutofit/>
          </a:bodyPr>
          <a:lstStyle/>
          <a:p>
            <a:r>
              <a:rPr lang="sv-SE" dirty="0"/>
              <a:t>Nödvärn</a:t>
            </a:r>
          </a:p>
        </p:txBody>
      </p:sp>
      <p:sp>
        <p:nvSpPr>
          <p:cNvPr id="6" name="textruta 5">
            <a:extLst>
              <a:ext uri="{FF2B5EF4-FFF2-40B4-BE49-F238E27FC236}">
                <a16:creationId xmlns:a16="http://schemas.microsoft.com/office/drawing/2014/main" id="{ACCF8B07-8656-4AC0-AACC-711912906128}"/>
              </a:ext>
            </a:extLst>
          </p:cNvPr>
          <p:cNvSpPr txBox="1"/>
          <p:nvPr/>
        </p:nvSpPr>
        <p:spPr>
          <a:xfrm>
            <a:off x="0" y="1748909"/>
            <a:ext cx="6096001" cy="5109091"/>
          </a:xfrm>
          <a:prstGeom prst="rect">
            <a:avLst/>
          </a:prstGeom>
          <a:solidFill>
            <a:schemeClr val="bg2"/>
          </a:solidFill>
        </p:spPr>
        <p:txBody>
          <a:bodyPr wrap="square" rtlCol="0">
            <a:spAutoFit/>
          </a:bodyPr>
          <a:lstStyle/>
          <a:p>
            <a:r>
              <a:rPr lang="sv-SE" b="1" dirty="0"/>
              <a:t>Varje medborgare har rätt att använda nödvärn för att värja sig mot ett angrepp. </a:t>
            </a:r>
          </a:p>
          <a:p>
            <a:endParaRPr lang="sv-SE" dirty="0"/>
          </a:p>
          <a:p>
            <a:r>
              <a:rPr lang="sv-SE" sz="1600" dirty="0"/>
              <a:t>Nödvärn innebär </a:t>
            </a:r>
            <a:r>
              <a:rPr lang="sv-SE" sz="1600" b="1" dirty="0"/>
              <a:t>rätt att</a:t>
            </a:r>
            <a:r>
              <a:rPr lang="sv-SE" sz="1600" dirty="0"/>
              <a:t>:</a:t>
            </a:r>
          </a:p>
          <a:p>
            <a:endParaRPr lang="sv-SE" sz="1600" dirty="0"/>
          </a:p>
          <a:p>
            <a:r>
              <a:rPr lang="sv-SE" sz="1600" dirty="0">
                <a:cs typeface="Times New Roman" panose="02020603050405020304" pitchFamily="18" charset="0"/>
              </a:rPr>
              <a:t>► </a:t>
            </a:r>
            <a:r>
              <a:rPr lang="sv-SE" sz="1600" b="1" dirty="0"/>
              <a:t>avvärja</a:t>
            </a:r>
            <a:r>
              <a:rPr lang="sv-SE" sz="1600" dirty="0"/>
              <a:t> ett påbörjat eller överhängande brottsligt angrepp på </a:t>
            </a:r>
            <a:br>
              <a:rPr lang="sv-SE" sz="1600" dirty="0"/>
            </a:br>
            <a:r>
              <a:rPr lang="sv-SE" sz="1600" dirty="0"/>
              <a:t>    person eller egendom</a:t>
            </a:r>
          </a:p>
          <a:p>
            <a:endParaRPr lang="sv-SE" sz="1400" dirty="0"/>
          </a:p>
          <a:p>
            <a:r>
              <a:rPr lang="sv-SE" sz="1600" dirty="0">
                <a:cs typeface="Times New Roman" panose="02020603050405020304" pitchFamily="18" charset="0"/>
              </a:rPr>
              <a:t>► </a:t>
            </a:r>
            <a:r>
              <a:rPr lang="sv-SE" sz="1600" b="1" dirty="0"/>
              <a:t>betvinga</a:t>
            </a:r>
            <a:r>
              <a:rPr lang="sv-SE" sz="1600" dirty="0"/>
              <a:t> den som med våld eller hot om våld eller på annat </a:t>
            </a:r>
            <a:br>
              <a:rPr lang="sv-SE" sz="1600" dirty="0"/>
            </a:br>
            <a:r>
              <a:rPr lang="sv-SE" sz="1600" dirty="0"/>
              <a:t>    sätt hindrar att egendom återtas på bar gärning</a:t>
            </a:r>
          </a:p>
          <a:p>
            <a:endParaRPr lang="sv-SE" sz="1400" dirty="0"/>
          </a:p>
          <a:p>
            <a:r>
              <a:rPr lang="sv-SE" sz="1600" dirty="0">
                <a:cs typeface="Times New Roman" panose="02020603050405020304" pitchFamily="18" charset="0"/>
              </a:rPr>
              <a:t>► </a:t>
            </a:r>
            <a:r>
              <a:rPr lang="sv-SE" sz="1600" b="1" dirty="0"/>
              <a:t>hindra</a:t>
            </a:r>
            <a:r>
              <a:rPr lang="sv-SE" sz="1600" dirty="0"/>
              <a:t> någon att olovligen intränga i rum, hus, gård eller </a:t>
            </a:r>
            <a:br>
              <a:rPr lang="sv-SE" sz="1600" dirty="0"/>
            </a:br>
            <a:r>
              <a:rPr lang="sv-SE" sz="1600" dirty="0"/>
              <a:t>    fartyg, eller därifrån avlägsna någon som inträngt olovligen </a:t>
            </a:r>
            <a:br>
              <a:rPr lang="sv-SE" sz="1600" dirty="0"/>
            </a:br>
            <a:r>
              <a:rPr lang="sv-SE" sz="1600" dirty="0"/>
              <a:t>    eller, om det är bostad, eljest vägrar att på tillsägelse lämna </a:t>
            </a:r>
            <a:br>
              <a:rPr lang="sv-SE" sz="1600" dirty="0"/>
            </a:br>
            <a:r>
              <a:rPr lang="sv-SE" sz="1600" dirty="0"/>
              <a:t>    denna.</a:t>
            </a:r>
          </a:p>
          <a:p>
            <a:r>
              <a:rPr lang="sv-SE" sz="1600" dirty="0"/>
              <a:t> </a:t>
            </a:r>
          </a:p>
          <a:p>
            <a:r>
              <a:rPr lang="sv-SE" sz="1600" dirty="0"/>
              <a:t>Nödvärn gäller såvitt inte handlingen, med hänsyn till angreppets beskaffenhet och det angripnas betydelse, är uppenbart oförsvarligt. En nödvärnshandling som uppfyller villkoren är straffri. </a:t>
            </a:r>
          </a:p>
        </p:txBody>
      </p:sp>
      <p:pic>
        <p:nvPicPr>
          <p:cNvPr id="12" name="Platshållare för innehåll 11">
            <a:extLst>
              <a:ext uri="{FF2B5EF4-FFF2-40B4-BE49-F238E27FC236}">
                <a16:creationId xmlns:a16="http://schemas.microsoft.com/office/drawing/2014/main" id="{F4F52604-0CE8-4285-B95A-BD8A56828CC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14854" y="1748909"/>
            <a:ext cx="6096000" cy="5109091"/>
          </a:xfrm>
        </p:spPr>
      </p:pic>
    </p:spTree>
    <p:extLst>
      <p:ext uri="{BB962C8B-B14F-4D97-AF65-F5344CB8AC3E}">
        <p14:creationId xmlns:p14="http://schemas.microsoft.com/office/powerpoint/2010/main" val="37790359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C79941D-AE7B-4B99-AEF9-B88C7E19973E}"/>
              </a:ext>
              <a:ext uri="{C183D7F6-B498-43B3-948B-1728B52AA6E4}">
                <adec:decorative xmlns:adec="http://schemas.microsoft.com/office/drawing/2017/decorative" val="0"/>
              </a:ext>
            </a:extLst>
          </p:cNvPr>
          <p:cNvSpPr>
            <a:spLocks noGrp="1"/>
          </p:cNvSpPr>
          <p:nvPr>
            <p:ph type="title"/>
          </p:nvPr>
        </p:nvSpPr>
        <p:spPr>
          <a:xfrm>
            <a:off x="695569" y="523630"/>
            <a:ext cx="8467285" cy="843531"/>
          </a:xfrm>
        </p:spPr>
        <p:txBody>
          <a:bodyPr>
            <a:normAutofit/>
          </a:bodyPr>
          <a:lstStyle/>
          <a:p>
            <a:r>
              <a:rPr lang="sv-SE" dirty="0"/>
              <a:t>Rätt att bruka våld</a:t>
            </a:r>
          </a:p>
        </p:txBody>
      </p:sp>
      <p:sp>
        <p:nvSpPr>
          <p:cNvPr id="6" name="textruta 5">
            <a:extLst>
              <a:ext uri="{FF2B5EF4-FFF2-40B4-BE49-F238E27FC236}">
                <a16:creationId xmlns:a16="http://schemas.microsoft.com/office/drawing/2014/main" id="{ACCF8B07-8656-4AC0-AACC-711912906128}"/>
              </a:ext>
            </a:extLst>
          </p:cNvPr>
          <p:cNvSpPr txBox="1"/>
          <p:nvPr/>
        </p:nvSpPr>
        <p:spPr>
          <a:xfrm>
            <a:off x="0" y="1827223"/>
            <a:ext cx="6096001" cy="5047536"/>
          </a:xfrm>
          <a:prstGeom prst="rect">
            <a:avLst/>
          </a:prstGeom>
          <a:solidFill>
            <a:schemeClr val="bg2"/>
          </a:solidFill>
        </p:spPr>
        <p:txBody>
          <a:bodyPr wrap="square" rtlCol="0">
            <a:spAutoFit/>
          </a:bodyPr>
          <a:lstStyle/>
          <a:p>
            <a:r>
              <a:rPr lang="sv-SE" sz="2000" dirty="0"/>
              <a:t>Våld ska endast användas i undantagsfall och under vissa förutsättningar. Fisketillsynspersonens uppträdande ska inge förtroende och </a:t>
            </a:r>
            <a:r>
              <a:rPr lang="sv-SE" sz="2000" b="1" dirty="0"/>
              <a:t>leda till att våld kan undvikas</a:t>
            </a:r>
            <a:r>
              <a:rPr lang="sv-SE" sz="2000" dirty="0"/>
              <a:t>.</a:t>
            </a:r>
          </a:p>
          <a:p>
            <a:endParaRPr lang="sv-SE" sz="1400" dirty="0"/>
          </a:p>
          <a:p>
            <a:r>
              <a:rPr lang="sv-SE" dirty="0"/>
              <a:t>Fisketillsynspersonens rätt att bruka våld regleras i polislagen 10 och 29 §§ :</a:t>
            </a:r>
          </a:p>
          <a:p>
            <a:endParaRPr lang="sv-SE" dirty="0"/>
          </a:p>
          <a:p>
            <a:r>
              <a:rPr lang="sv-SE" dirty="0">
                <a:cs typeface="Times New Roman" panose="02020603050405020304" pitchFamily="18" charset="0"/>
              </a:rPr>
              <a:t>► </a:t>
            </a:r>
            <a:r>
              <a:rPr lang="sv-SE" dirty="0"/>
              <a:t>Fisketillsynsperson får använda våld om någon ska </a:t>
            </a:r>
            <a:br>
              <a:rPr lang="sv-SE" dirty="0"/>
            </a:br>
            <a:r>
              <a:rPr lang="sv-SE" dirty="0"/>
              <a:t>    </a:t>
            </a:r>
            <a:r>
              <a:rPr lang="sv-SE" b="1" dirty="0"/>
              <a:t>berövas friheten</a:t>
            </a:r>
            <a:r>
              <a:rPr lang="sv-SE" dirty="0"/>
              <a:t> och försöker undkomma eller om </a:t>
            </a:r>
            <a:br>
              <a:rPr lang="sv-SE" dirty="0"/>
            </a:br>
            <a:r>
              <a:rPr lang="sv-SE" dirty="0"/>
              <a:t>    fisketillsynspersonen möts av motstånd vid ett sådant </a:t>
            </a:r>
            <a:br>
              <a:rPr lang="sv-SE" dirty="0"/>
            </a:br>
            <a:r>
              <a:rPr lang="sv-SE" dirty="0"/>
              <a:t>    frihetsberövande.</a:t>
            </a:r>
          </a:p>
          <a:p>
            <a:endParaRPr lang="sv-SE" dirty="0"/>
          </a:p>
          <a:p>
            <a:r>
              <a:rPr lang="sv-SE" dirty="0">
                <a:cs typeface="Times New Roman" panose="02020603050405020304" pitchFamily="18" charset="0"/>
              </a:rPr>
              <a:t>► </a:t>
            </a:r>
            <a:r>
              <a:rPr lang="sv-SE" dirty="0"/>
              <a:t>Fisketillsynsperson får även använda våld för att </a:t>
            </a:r>
            <a:br>
              <a:rPr lang="sv-SE" dirty="0"/>
            </a:br>
            <a:r>
              <a:rPr lang="sv-SE" dirty="0"/>
              <a:t>    </a:t>
            </a:r>
            <a:r>
              <a:rPr lang="sv-SE" b="1" dirty="0"/>
              <a:t>verkställa beslag</a:t>
            </a:r>
            <a:r>
              <a:rPr lang="sv-SE" dirty="0"/>
              <a:t> eller annat omhändertagande, och </a:t>
            </a:r>
            <a:br>
              <a:rPr lang="sv-SE" dirty="0"/>
            </a:br>
            <a:r>
              <a:rPr lang="sv-SE" dirty="0"/>
              <a:t>    då möts av motstånd.</a:t>
            </a:r>
          </a:p>
          <a:p>
            <a:endParaRPr lang="sv-SE" sz="1200" dirty="0"/>
          </a:p>
          <a:p>
            <a:r>
              <a:rPr lang="sv-SE" dirty="0"/>
              <a:t>Forts……</a:t>
            </a:r>
            <a:r>
              <a:rPr lang="sv-SE" sz="1400" dirty="0"/>
              <a:t>………………..</a:t>
            </a:r>
            <a:endParaRPr lang="sv-SE" dirty="0"/>
          </a:p>
        </p:txBody>
      </p:sp>
      <p:pic>
        <p:nvPicPr>
          <p:cNvPr id="8" name="Platshållare för innehåll 7">
            <a:extLst>
              <a:ext uri="{FF2B5EF4-FFF2-40B4-BE49-F238E27FC236}">
                <a16:creationId xmlns:a16="http://schemas.microsoft.com/office/drawing/2014/main" id="{B0CBE9E1-2A4E-46D6-9735-AB49998F902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0" y="1827223"/>
            <a:ext cx="6096000" cy="5047536"/>
          </a:xfrm>
        </p:spPr>
      </p:pic>
    </p:spTree>
    <p:extLst>
      <p:ext uri="{BB962C8B-B14F-4D97-AF65-F5344CB8AC3E}">
        <p14:creationId xmlns:p14="http://schemas.microsoft.com/office/powerpoint/2010/main" val="27365179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C79941D-AE7B-4B99-AEF9-B88C7E19973E}"/>
              </a:ext>
              <a:ext uri="{C183D7F6-B498-43B3-948B-1728B52AA6E4}">
                <adec:decorative xmlns:adec="http://schemas.microsoft.com/office/drawing/2017/decorative" val="0"/>
              </a:ext>
            </a:extLst>
          </p:cNvPr>
          <p:cNvSpPr>
            <a:spLocks noGrp="1"/>
          </p:cNvSpPr>
          <p:nvPr>
            <p:ph type="title"/>
          </p:nvPr>
        </p:nvSpPr>
        <p:spPr>
          <a:xfrm>
            <a:off x="695569" y="523630"/>
            <a:ext cx="8467285" cy="843531"/>
          </a:xfrm>
        </p:spPr>
        <p:txBody>
          <a:bodyPr>
            <a:normAutofit/>
          </a:bodyPr>
          <a:lstStyle/>
          <a:p>
            <a:r>
              <a:rPr lang="sv-SE" sz="3100" dirty="0"/>
              <a:t>Allmänna befogenheter enligt fiskelagen 34 §</a:t>
            </a:r>
            <a:endParaRPr lang="sv-SE" dirty="0"/>
          </a:p>
        </p:txBody>
      </p:sp>
      <p:sp>
        <p:nvSpPr>
          <p:cNvPr id="6" name="textruta 5">
            <a:extLst>
              <a:ext uri="{FF2B5EF4-FFF2-40B4-BE49-F238E27FC236}">
                <a16:creationId xmlns:a16="http://schemas.microsoft.com/office/drawing/2014/main" id="{ACCF8B07-8656-4AC0-AACC-711912906128}"/>
              </a:ext>
            </a:extLst>
          </p:cNvPr>
          <p:cNvSpPr txBox="1"/>
          <p:nvPr/>
        </p:nvSpPr>
        <p:spPr>
          <a:xfrm>
            <a:off x="0" y="2487572"/>
            <a:ext cx="7004482" cy="4370427"/>
          </a:xfrm>
          <a:prstGeom prst="rect">
            <a:avLst/>
          </a:prstGeom>
          <a:solidFill>
            <a:schemeClr val="bg2"/>
          </a:solidFill>
        </p:spPr>
        <p:txBody>
          <a:bodyPr wrap="square" rtlCol="0">
            <a:spAutoFit/>
          </a:bodyPr>
          <a:lstStyle/>
          <a:p>
            <a:r>
              <a:rPr lang="sv-SE" b="1" dirty="0"/>
              <a:t>I Fiskelagen 34 § föreskrivs allmänna befogenheter för utövare av fisketillsyn. </a:t>
            </a:r>
          </a:p>
          <a:p>
            <a:endParaRPr lang="sv-SE" dirty="0"/>
          </a:p>
          <a:p>
            <a:r>
              <a:rPr lang="sv-SE" sz="1600" dirty="0"/>
              <a:t>En fisketillsynsperson, eller annan befattningshavare som har till uppgift att övervaka fiskebestämmelsernas efterlevnad, </a:t>
            </a:r>
            <a:r>
              <a:rPr lang="sv-SE" sz="1600" b="1" dirty="0"/>
              <a:t>har rätt att</a:t>
            </a:r>
            <a:r>
              <a:rPr lang="sv-SE" sz="1600" dirty="0"/>
              <a:t>:</a:t>
            </a:r>
          </a:p>
          <a:p>
            <a:endParaRPr lang="sv-SE" sz="1600" dirty="0"/>
          </a:p>
          <a:p>
            <a:r>
              <a:rPr lang="sv-SE" sz="1600" dirty="0">
                <a:cs typeface="Times New Roman" panose="02020603050405020304" pitchFamily="18" charset="0"/>
              </a:rPr>
              <a:t>► </a:t>
            </a:r>
            <a:r>
              <a:rPr lang="sv-SE" sz="1600" dirty="0"/>
              <a:t>få tillträde till fartyg, fordon, områden, anläggningar, byggnader, lokaler </a:t>
            </a:r>
            <a:br>
              <a:rPr lang="sv-SE" sz="1600" dirty="0"/>
            </a:br>
            <a:r>
              <a:rPr lang="sv-SE" sz="1600" dirty="0"/>
              <a:t>    och andra utrymmen där fisk och utrustning för fisket förvaras eller </a:t>
            </a:r>
            <a:br>
              <a:rPr lang="sv-SE" sz="1600" dirty="0"/>
            </a:br>
            <a:r>
              <a:rPr lang="sv-SE" sz="1600" dirty="0"/>
              <a:t>    hanteras för att göra de undersökningar och ta de prover som behövs för </a:t>
            </a:r>
            <a:br>
              <a:rPr lang="sv-SE" sz="1600" dirty="0"/>
            </a:br>
            <a:r>
              <a:rPr lang="sv-SE" sz="1600" dirty="0"/>
              <a:t>    tillsynen utan att ersättning lämnas</a:t>
            </a:r>
          </a:p>
          <a:p>
            <a:endParaRPr lang="sv-SE" sz="1600" dirty="0"/>
          </a:p>
          <a:p>
            <a:r>
              <a:rPr lang="sv-SE" sz="1600" dirty="0">
                <a:cs typeface="Times New Roman" panose="02020603050405020304" pitchFamily="18" charset="0"/>
              </a:rPr>
              <a:t>► </a:t>
            </a:r>
            <a:r>
              <a:rPr lang="sv-SE" sz="1600" dirty="0"/>
              <a:t>på begäran få de upplysningar och handlingar som behövs för tillsynen</a:t>
            </a:r>
          </a:p>
          <a:p>
            <a:endParaRPr lang="sv-SE" sz="1600" dirty="0"/>
          </a:p>
          <a:p>
            <a:r>
              <a:rPr lang="sv-SE" sz="1600" dirty="0">
                <a:cs typeface="Times New Roman" panose="02020603050405020304" pitchFamily="18" charset="0"/>
              </a:rPr>
              <a:t>► </a:t>
            </a:r>
            <a:r>
              <a:rPr lang="sv-SE" sz="1600" dirty="0"/>
              <a:t>få den hjälp som behövs för tillsynen av den som är föremål för åtgärden</a:t>
            </a:r>
          </a:p>
          <a:p>
            <a:endParaRPr lang="sv-SE" sz="1600" dirty="0"/>
          </a:p>
          <a:p>
            <a:r>
              <a:rPr lang="sv-SE" sz="1600" dirty="0"/>
              <a:t>Polismyndighet ska på begäran lämna den hjälp som behövs vid tillsynen.</a:t>
            </a:r>
          </a:p>
          <a:p>
            <a:endParaRPr lang="sv-SE" sz="1600" dirty="0"/>
          </a:p>
        </p:txBody>
      </p:sp>
      <p:pic>
        <p:nvPicPr>
          <p:cNvPr id="8" name="Platshållare för innehåll 7">
            <a:extLst>
              <a:ext uri="{FF2B5EF4-FFF2-40B4-BE49-F238E27FC236}">
                <a16:creationId xmlns:a16="http://schemas.microsoft.com/office/drawing/2014/main" id="{749EA814-7B37-495E-B785-0184B472EE9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004483" y="2487572"/>
            <a:ext cx="5187517" cy="4370427"/>
          </a:xfrm>
        </p:spPr>
      </p:pic>
    </p:spTree>
    <p:extLst>
      <p:ext uri="{BB962C8B-B14F-4D97-AF65-F5344CB8AC3E}">
        <p14:creationId xmlns:p14="http://schemas.microsoft.com/office/powerpoint/2010/main" val="19650511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C79941D-AE7B-4B99-AEF9-B88C7E19973E}"/>
              </a:ext>
              <a:ext uri="{C183D7F6-B498-43B3-948B-1728B52AA6E4}">
                <adec:decorative xmlns:adec="http://schemas.microsoft.com/office/drawing/2017/decorative" val="0"/>
              </a:ext>
            </a:extLst>
          </p:cNvPr>
          <p:cNvSpPr>
            <a:spLocks noGrp="1"/>
          </p:cNvSpPr>
          <p:nvPr>
            <p:ph type="title"/>
          </p:nvPr>
        </p:nvSpPr>
        <p:spPr>
          <a:xfrm>
            <a:off x="695569" y="523630"/>
            <a:ext cx="8467285" cy="843531"/>
          </a:xfrm>
        </p:spPr>
        <p:txBody>
          <a:bodyPr>
            <a:normAutofit/>
          </a:bodyPr>
          <a:lstStyle/>
          <a:p>
            <a:r>
              <a:rPr lang="sv-SE" dirty="0"/>
              <a:t>Rätt att bruka våld, forts.</a:t>
            </a:r>
          </a:p>
        </p:txBody>
      </p:sp>
      <p:sp>
        <p:nvSpPr>
          <p:cNvPr id="6" name="textruta 5">
            <a:extLst>
              <a:ext uri="{FF2B5EF4-FFF2-40B4-BE49-F238E27FC236}">
                <a16:creationId xmlns:a16="http://schemas.microsoft.com/office/drawing/2014/main" id="{ACCF8B07-8656-4AC0-AACC-711912906128}"/>
              </a:ext>
            </a:extLst>
          </p:cNvPr>
          <p:cNvSpPr txBox="1"/>
          <p:nvPr/>
        </p:nvSpPr>
        <p:spPr>
          <a:xfrm>
            <a:off x="-1" y="2641460"/>
            <a:ext cx="6096001" cy="4247317"/>
          </a:xfrm>
          <a:prstGeom prst="rect">
            <a:avLst/>
          </a:prstGeom>
          <a:solidFill>
            <a:schemeClr val="bg2"/>
          </a:solidFill>
        </p:spPr>
        <p:txBody>
          <a:bodyPr wrap="square" rtlCol="0">
            <a:spAutoFit/>
          </a:bodyPr>
          <a:lstStyle/>
          <a:p>
            <a:r>
              <a:rPr lang="sv-SE" dirty="0">
                <a:cs typeface="Times New Roman" panose="02020603050405020304" pitchFamily="18" charset="0"/>
              </a:rPr>
              <a:t>► </a:t>
            </a:r>
            <a:r>
              <a:rPr lang="sv-SE" dirty="0"/>
              <a:t>Våld vid myndighetsutövning får endast användas om </a:t>
            </a:r>
            <a:br>
              <a:rPr lang="sv-SE" dirty="0"/>
            </a:br>
            <a:r>
              <a:rPr lang="sv-SE" dirty="0"/>
              <a:t>    andra medel är otillräckliga och det med hänsyn till </a:t>
            </a:r>
            <a:br>
              <a:rPr lang="sv-SE" dirty="0"/>
            </a:br>
            <a:r>
              <a:rPr lang="sv-SE" dirty="0"/>
              <a:t>    omständigheterna är försvarligt att använda våld för att </a:t>
            </a:r>
            <a:br>
              <a:rPr lang="sv-SE" dirty="0"/>
            </a:br>
            <a:r>
              <a:rPr lang="sv-SE" dirty="0"/>
              <a:t>    genomföra viss tjänsteåtgärd.</a:t>
            </a:r>
          </a:p>
          <a:p>
            <a:endParaRPr lang="sv-SE" dirty="0"/>
          </a:p>
          <a:p>
            <a:r>
              <a:rPr lang="sv-SE" dirty="0">
                <a:cs typeface="Times New Roman" panose="02020603050405020304" pitchFamily="18" charset="0"/>
              </a:rPr>
              <a:t>► </a:t>
            </a:r>
            <a:r>
              <a:rPr lang="sv-SE" dirty="0"/>
              <a:t>I de fall våld är oundvikligt ska det tillgripas </a:t>
            </a:r>
            <a:r>
              <a:rPr lang="sv-SE" b="1" dirty="0"/>
              <a:t>under </a:t>
            </a:r>
            <a:br>
              <a:rPr lang="sv-SE" b="1" dirty="0"/>
            </a:br>
            <a:r>
              <a:rPr lang="sv-SE" b="1" dirty="0"/>
              <a:t>    ansvar</a:t>
            </a:r>
            <a:r>
              <a:rPr lang="sv-SE" dirty="0"/>
              <a:t> och fisketillsynsperson är skyldig att se till att </a:t>
            </a:r>
            <a:br>
              <a:rPr lang="sv-SE" dirty="0"/>
            </a:br>
            <a:r>
              <a:rPr lang="sv-SE" dirty="0"/>
              <a:t>    om någon kommer till skada så ska vederbörande få </a:t>
            </a:r>
            <a:br>
              <a:rPr lang="sv-SE" dirty="0"/>
            </a:br>
            <a:r>
              <a:rPr lang="sv-SE" dirty="0"/>
              <a:t>   vård. </a:t>
            </a:r>
          </a:p>
          <a:p>
            <a:endParaRPr lang="sv-SE" dirty="0"/>
          </a:p>
          <a:p>
            <a:r>
              <a:rPr lang="sv-SE" dirty="0">
                <a:cs typeface="Times New Roman" panose="02020603050405020304" pitchFamily="18" charset="0"/>
              </a:rPr>
              <a:t>► </a:t>
            </a:r>
            <a:r>
              <a:rPr lang="sv-SE" dirty="0"/>
              <a:t>I det fall fisketillsynspersonen använt våld ska detta </a:t>
            </a:r>
            <a:br>
              <a:rPr lang="sv-SE" dirty="0"/>
            </a:br>
            <a:r>
              <a:rPr lang="sv-SE" dirty="0"/>
              <a:t>    utförligt beskrivas i fisketillsynsrapporten som lämnas i </a:t>
            </a:r>
            <a:br>
              <a:rPr lang="sv-SE" dirty="0"/>
            </a:br>
            <a:r>
              <a:rPr lang="sv-SE" dirty="0"/>
              <a:t>    samband med polisanmälan. En fisketillsynsperson </a:t>
            </a:r>
            <a:br>
              <a:rPr lang="sv-SE" dirty="0"/>
            </a:br>
            <a:r>
              <a:rPr lang="sv-SE" dirty="0"/>
              <a:t>    som använder obefogat våld kan själv bli polisanmäld </a:t>
            </a:r>
            <a:br>
              <a:rPr lang="sv-SE" dirty="0"/>
            </a:br>
            <a:r>
              <a:rPr lang="sv-SE" dirty="0"/>
              <a:t>    och dömd.</a:t>
            </a:r>
          </a:p>
        </p:txBody>
      </p:sp>
      <p:pic>
        <p:nvPicPr>
          <p:cNvPr id="8" name="Platshållare för innehåll 7">
            <a:extLst>
              <a:ext uri="{FF2B5EF4-FFF2-40B4-BE49-F238E27FC236}">
                <a16:creationId xmlns:a16="http://schemas.microsoft.com/office/drawing/2014/main" id="{A2FB3519-FC41-4238-AD40-A92E4CA2CE1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0" y="2641461"/>
            <a:ext cx="6096000" cy="4216540"/>
          </a:xfrm>
        </p:spPr>
      </p:pic>
    </p:spTree>
    <p:extLst>
      <p:ext uri="{BB962C8B-B14F-4D97-AF65-F5344CB8AC3E}">
        <p14:creationId xmlns:p14="http://schemas.microsoft.com/office/powerpoint/2010/main" val="10098685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C79941D-AE7B-4B99-AEF9-B88C7E19973E}"/>
              </a:ext>
              <a:ext uri="{C183D7F6-B498-43B3-948B-1728B52AA6E4}">
                <adec:decorative xmlns:adec="http://schemas.microsoft.com/office/drawing/2017/decorative" val="0"/>
              </a:ext>
            </a:extLst>
          </p:cNvPr>
          <p:cNvSpPr>
            <a:spLocks noGrp="1"/>
          </p:cNvSpPr>
          <p:nvPr>
            <p:ph type="title"/>
          </p:nvPr>
        </p:nvSpPr>
        <p:spPr>
          <a:xfrm>
            <a:off x="695569" y="523630"/>
            <a:ext cx="8467285" cy="843531"/>
          </a:xfrm>
        </p:spPr>
        <p:txBody>
          <a:bodyPr>
            <a:normAutofit/>
          </a:bodyPr>
          <a:lstStyle/>
          <a:p>
            <a:r>
              <a:rPr lang="sv-SE" dirty="0"/>
              <a:t>Rapportering</a:t>
            </a:r>
          </a:p>
        </p:txBody>
      </p:sp>
      <p:sp>
        <p:nvSpPr>
          <p:cNvPr id="6" name="textruta 5">
            <a:extLst>
              <a:ext uri="{FF2B5EF4-FFF2-40B4-BE49-F238E27FC236}">
                <a16:creationId xmlns:a16="http://schemas.microsoft.com/office/drawing/2014/main" id="{ACCF8B07-8656-4AC0-AACC-711912906128}"/>
              </a:ext>
            </a:extLst>
          </p:cNvPr>
          <p:cNvSpPr txBox="1"/>
          <p:nvPr/>
        </p:nvSpPr>
        <p:spPr>
          <a:xfrm>
            <a:off x="-1" y="1779687"/>
            <a:ext cx="6096001" cy="5078313"/>
          </a:xfrm>
          <a:prstGeom prst="rect">
            <a:avLst/>
          </a:prstGeom>
          <a:solidFill>
            <a:schemeClr val="bg2"/>
          </a:solidFill>
        </p:spPr>
        <p:txBody>
          <a:bodyPr wrap="square" rtlCol="0">
            <a:spAutoFit/>
          </a:bodyPr>
          <a:lstStyle/>
          <a:p>
            <a:r>
              <a:rPr lang="sv-SE" dirty="0"/>
              <a:t>Misstänkta lagöverträdelser ska skyndsamt </a:t>
            </a:r>
            <a:r>
              <a:rPr lang="sv-SE" b="1" dirty="0"/>
              <a:t>anmälas till polis</a:t>
            </a:r>
            <a:r>
              <a:rPr lang="sv-SE" dirty="0"/>
              <a:t>.</a:t>
            </a:r>
          </a:p>
          <a:p>
            <a:endParaRPr lang="sv-SE" sz="1600" dirty="0"/>
          </a:p>
          <a:p>
            <a:r>
              <a:rPr lang="sv-SE" sz="1600" dirty="0">
                <a:cs typeface="Times New Roman" panose="02020603050405020304" pitchFamily="18" charset="0"/>
              </a:rPr>
              <a:t>► </a:t>
            </a:r>
            <a:r>
              <a:rPr lang="sv-SE" sz="1600" dirty="0"/>
              <a:t>Anmälan ska följas av en </a:t>
            </a:r>
            <a:r>
              <a:rPr lang="sv-SE" sz="1600" b="1" dirty="0"/>
              <a:t>fisketillsynsrappor</a:t>
            </a:r>
            <a:r>
              <a:rPr lang="sv-SE" sz="1600" dirty="0"/>
              <a:t>t som bör </a:t>
            </a:r>
            <a:br>
              <a:rPr lang="sv-SE" sz="1600" dirty="0"/>
            </a:br>
            <a:r>
              <a:rPr lang="sv-SE" sz="1600" dirty="0"/>
              <a:t>    lämnas </a:t>
            </a:r>
            <a:r>
              <a:rPr lang="sv-SE" sz="1600" b="1" dirty="0"/>
              <a:t>inom några dagar</a:t>
            </a:r>
            <a:r>
              <a:rPr lang="sv-SE" sz="1600" dirty="0"/>
              <a:t> efter händelsen. Rapporten utgör </a:t>
            </a:r>
            <a:br>
              <a:rPr lang="sv-SE" sz="1600" dirty="0"/>
            </a:br>
            <a:r>
              <a:rPr lang="sv-SE" sz="1600" dirty="0"/>
              <a:t>    underlag för polisens förundersökning och måste alltså </a:t>
            </a:r>
            <a:br>
              <a:rPr lang="sv-SE" sz="1600" dirty="0"/>
            </a:br>
            <a:r>
              <a:rPr lang="sv-SE" sz="1600" dirty="0"/>
              <a:t>    innehålla tillräckligt med fakta och uppgifter för en meningsfull </a:t>
            </a:r>
            <a:br>
              <a:rPr lang="sv-SE" sz="1600" dirty="0"/>
            </a:br>
            <a:r>
              <a:rPr lang="sv-SE" sz="1600" dirty="0"/>
              <a:t>    utredning.</a:t>
            </a:r>
          </a:p>
          <a:p>
            <a:endParaRPr lang="sv-SE" sz="1600" dirty="0"/>
          </a:p>
          <a:p>
            <a:r>
              <a:rPr lang="sv-SE" sz="1600" dirty="0">
                <a:cs typeface="Times New Roman" panose="02020603050405020304" pitchFamily="18" charset="0"/>
              </a:rPr>
              <a:t>► </a:t>
            </a:r>
            <a:r>
              <a:rPr lang="sv-SE" sz="1600" dirty="0"/>
              <a:t>Den misstänktes </a:t>
            </a:r>
            <a:r>
              <a:rPr lang="sv-SE" sz="1600" b="1" dirty="0"/>
              <a:t>identitet</a:t>
            </a:r>
            <a:r>
              <a:rPr lang="sv-SE" sz="1600" dirty="0"/>
              <a:t> ska vara stärkt. Noggrann angivelse </a:t>
            </a:r>
            <a:br>
              <a:rPr lang="sv-SE" sz="1600" dirty="0"/>
            </a:br>
            <a:r>
              <a:rPr lang="sv-SE" sz="1600" dirty="0"/>
              <a:t>    av </a:t>
            </a:r>
            <a:r>
              <a:rPr lang="sv-SE" sz="1600" b="1" dirty="0"/>
              <a:t>tid och plats</a:t>
            </a:r>
            <a:r>
              <a:rPr lang="sv-SE" sz="1600" dirty="0"/>
              <a:t> ska finnas med, samt en </a:t>
            </a:r>
            <a:r>
              <a:rPr lang="sv-SE" sz="1600" b="1" dirty="0"/>
              <a:t>kortfattad men </a:t>
            </a:r>
            <a:br>
              <a:rPr lang="sv-SE" sz="1600" b="1" dirty="0"/>
            </a:br>
            <a:r>
              <a:rPr lang="sv-SE" sz="1600" b="1" dirty="0"/>
              <a:t>    fullödig beskrivning</a:t>
            </a:r>
            <a:r>
              <a:rPr lang="sv-SE" sz="1600" dirty="0"/>
              <a:t> av händelseförloppet och av </a:t>
            </a:r>
            <a:br>
              <a:rPr lang="sv-SE" sz="1600" dirty="0"/>
            </a:br>
            <a:r>
              <a:rPr lang="sv-SE" sz="1600" dirty="0"/>
              <a:t>    fisketillsynspersonens iakttagelser. I rapporten ska </a:t>
            </a:r>
            <a:r>
              <a:rPr lang="sv-SE" sz="1600" b="1" dirty="0"/>
              <a:t>brottets </a:t>
            </a:r>
            <a:br>
              <a:rPr lang="sv-SE" sz="1600" b="1" dirty="0"/>
            </a:br>
            <a:r>
              <a:rPr lang="sv-SE" sz="1600" b="1" dirty="0"/>
              <a:t>    beskaffenhet</a:t>
            </a:r>
            <a:r>
              <a:rPr lang="sv-SE" sz="1600" dirty="0"/>
              <a:t>, och vilket </a:t>
            </a:r>
            <a:r>
              <a:rPr lang="sv-SE" sz="1600" b="1" dirty="0"/>
              <a:t>lagrum</a:t>
            </a:r>
            <a:r>
              <a:rPr lang="sv-SE" sz="1600" dirty="0"/>
              <a:t> som överträtts, beskrivas. </a:t>
            </a:r>
            <a:br>
              <a:rPr lang="sv-SE" sz="1600" dirty="0"/>
            </a:br>
            <a:r>
              <a:rPr lang="sv-SE" sz="1600" dirty="0"/>
              <a:t>    Den misstänktes inställning till handlingen ska redovisas. </a:t>
            </a:r>
            <a:br>
              <a:rPr lang="sv-SE" sz="1600" dirty="0"/>
            </a:br>
            <a:r>
              <a:rPr lang="sv-SE" sz="1600" dirty="0"/>
              <a:t>    Polisens utredning underlättas även av om det finns </a:t>
            </a:r>
            <a:br>
              <a:rPr lang="sv-SE" sz="1600" dirty="0"/>
            </a:br>
            <a:r>
              <a:rPr lang="sv-SE" sz="1600" dirty="0"/>
              <a:t>    </a:t>
            </a:r>
            <a:r>
              <a:rPr lang="sv-SE" sz="1600" b="1" dirty="0"/>
              <a:t>fotodokumentation</a:t>
            </a:r>
            <a:r>
              <a:rPr lang="sv-SE" sz="1600" dirty="0"/>
              <a:t> och </a:t>
            </a:r>
            <a:r>
              <a:rPr lang="sv-SE" sz="1600" b="1" dirty="0"/>
              <a:t>GPS-angivelser</a:t>
            </a:r>
            <a:r>
              <a:rPr lang="sv-SE" sz="1600" dirty="0"/>
              <a:t> för platsen. </a:t>
            </a:r>
          </a:p>
          <a:p>
            <a:endParaRPr lang="sv-SE" sz="1600" dirty="0"/>
          </a:p>
          <a:p>
            <a:r>
              <a:rPr lang="sv-SE" sz="1600" dirty="0">
                <a:cs typeface="Times New Roman" panose="02020603050405020304" pitchFamily="18" charset="0"/>
              </a:rPr>
              <a:t>► </a:t>
            </a:r>
            <a:r>
              <a:rPr lang="sv-SE" sz="1600" dirty="0"/>
              <a:t>Rapporten ska även innehålla en beskrivning av eventuellt </a:t>
            </a:r>
            <a:br>
              <a:rPr lang="sv-SE" sz="1600" dirty="0"/>
            </a:br>
            <a:r>
              <a:rPr lang="sv-SE" sz="1600" dirty="0"/>
              <a:t>    beslagtagna föremål.</a:t>
            </a:r>
            <a:endParaRPr lang="sv-SE" sz="1400" dirty="0"/>
          </a:p>
        </p:txBody>
      </p:sp>
      <p:pic>
        <p:nvPicPr>
          <p:cNvPr id="12" name="Platshållare för innehåll 11">
            <a:extLst>
              <a:ext uri="{FF2B5EF4-FFF2-40B4-BE49-F238E27FC236}">
                <a16:creationId xmlns:a16="http://schemas.microsoft.com/office/drawing/2014/main" id="{CA13A551-5399-4E69-8DD3-06024FB38EB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0" y="1779687"/>
            <a:ext cx="6114854" cy="5078313"/>
          </a:xfrm>
        </p:spPr>
      </p:pic>
    </p:spTree>
    <p:extLst>
      <p:ext uri="{BB962C8B-B14F-4D97-AF65-F5344CB8AC3E}">
        <p14:creationId xmlns:p14="http://schemas.microsoft.com/office/powerpoint/2010/main" val="38671269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C79941D-AE7B-4B99-AEF9-B88C7E19973E}"/>
              </a:ext>
              <a:ext uri="{C183D7F6-B498-43B3-948B-1728B52AA6E4}">
                <adec:decorative xmlns:adec="http://schemas.microsoft.com/office/drawing/2017/decorative" val="0"/>
              </a:ext>
            </a:extLst>
          </p:cNvPr>
          <p:cNvSpPr>
            <a:spLocks noGrp="1"/>
          </p:cNvSpPr>
          <p:nvPr>
            <p:ph type="title"/>
          </p:nvPr>
        </p:nvSpPr>
        <p:spPr>
          <a:xfrm>
            <a:off x="695569" y="523630"/>
            <a:ext cx="8467285" cy="843531"/>
          </a:xfrm>
        </p:spPr>
        <p:txBody>
          <a:bodyPr>
            <a:normAutofit/>
          </a:bodyPr>
          <a:lstStyle/>
          <a:p>
            <a:r>
              <a:rPr lang="sv-SE" dirty="0"/>
              <a:t>Förstärkt straffskydd</a:t>
            </a:r>
          </a:p>
        </p:txBody>
      </p:sp>
      <p:sp>
        <p:nvSpPr>
          <p:cNvPr id="6" name="textruta 5">
            <a:extLst>
              <a:ext uri="{FF2B5EF4-FFF2-40B4-BE49-F238E27FC236}">
                <a16:creationId xmlns:a16="http://schemas.microsoft.com/office/drawing/2014/main" id="{ACCF8B07-8656-4AC0-AACC-711912906128}"/>
              </a:ext>
            </a:extLst>
          </p:cNvPr>
          <p:cNvSpPr txBox="1"/>
          <p:nvPr/>
        </p:nvSpPr>
        <p:spPr>
          <a:xfrm>
            <a:off x="-1" y="2856905"/>
            <a:ext cx="6096001" cy="4001095"/>
          </a:xfrm>
          <a:prstGeom prst="rect">
            <a:avLst/>
          </a:prstGeom>
          <a:solidFill>
            <a:schemeClr val="bg2"/>
          </a:solidFill>
        </p:spPr>
        <p:txBody>
          <a:bodyPr wrap="square" rtlCol="0">
            <a:spAutoFit/>
          </a:bodyPr>
          <a:lstStyle/>
          <a:p>
            <a:pPr algn="ctr"/>
            <a:endParaRPr lang="sv-SE" sz="2000" b="1" dirty="0"/>
          </a:p>
          <a:p>
            <a:pPr algn="ctr"/>
            <a:r>
              <a:rPr lang="sv-SE" sz="2000" b="1" dirty="0"/>
              <a:t>Våld eller hot mot tjänsteman</a:t>
            </a:r>
          </a:p>
          <a:p>
            <a:endParaRPr lang="sv-SE" dirty="0"/>
          </a:p>
          <a:p>
            <a:r>
              <a:rPr lang="sv-SE" dirty="0"/>
              <a:t>Fisketillsynspersons uppdrag är offentligrättsligt och medför därför ett förstärkt straffskydd. En förutsättning för det förstärkta straffskyddet är att fisketillsynspersonen bär eller visar sina tjänstetecken reglementsenligt eller på annat sätt </a:t>
            </a:r>
            <a:r>
              <a:rPr lang="sv-SE" b="1" dirty="0"/>
              <a:t>klargör sin tjänsteställning</a:t>
            </a:r>
            <a:r>
              <a:rPr lang="sv-SE" dirty="0"/>
              <a:t>. </a:t>
            </a:r>
          </a:p>
          <a:p>
            <a:endParaRPr lang="sv-SE" dirty="0"/>
          </a:p>
          <a:p>
            <a:r>
              <a:rPr lang="sv-SE" dirty="0">
                <a:cs typeface="Times New Roman" panose="02020603050405020304" pitchFamily="18" charset="0"/>
              </a:rPr>
              <a:t>► </a:t>
            </a:r>
            <a:r>
              <a:rPr lang="sv-SE" dirty="0"/>
              <a:t>Våld eller hot mot fisketillsynsperson bedöms därför </a:t>
            </a:r>
            <a:br>
              <a:rPr lang="sv-SE" dirty="0"/>
            </a:br>
            <a:r>
              <a:rPr lang="sv-SE" dirty="0"/>
              <a:t>    enligt en strängare straffskala än om det riktats mot en </a:t>
            </a:r>
            <a:br>
              <a:rPr lang="sv-SE" dirty="0"/>
            </a:br>
            <a:r>
              <a:rPr lang="sv-SE" dirty="0"/>
              <a:t>    civilperson. Straffet för </a:t>
            </a:r>
            <a:r>
              <a:rPr lang="sv-SE" b="1" dirty="0"/>
              <a:t>våld eller hot mot tjänsteman</a:t>
            </a:r>
            <a:r>
              <a:rPr lang="sv-SE" dirty="0"/>
              <a:t> </a:t>
            </a:r>
            <a:br>
              <a:rPr lang="sv-SE" dirty="0"/>
            </a:br>
            <a:r>
              <a:rPr lang="sv-SE" dirty="0"/>
              <a:t>    är fängelse i högst fyra år (Brottsbalken 17 kap).</a:t>
            </a:r>
          </a:p>
          <a:p>
            <a:r>
              <a:rPr lang="sv-SE" sz="1600" dirty="0"/>
              <a:t> </a:t>
            </a:r>
          </a:p>
        </p:txBody>
      </p:sp>
      <p:pic>
        <p:nvPicPr>
          <p:cNvPr id="8" name="Platshållare för innehåll 7">
            <a:extLst>
              <a:ext uri="{FF2B5EF4-FFF2-40B4-BE49-F238E27FC236}">
                <a16:creationId xmlns:a16="http://schemas.microsoft.com/office/drawing/2014/main" id="{E2EB228E-DFF4-4314-8C86-45CB5A94987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0" y="2856905"/>
            <a:ext cx="6096000" cy="4001095"/>
          </a:xfrm>
        </p:spPr>
      </p:pic>
    </p:spTree>
    <p:extLst>
      <p:ext uri="{BB962C8B-B14F-4D97-AF65-F5344CB8AC3E}">
        <p14:creationId xmlns:p14="http://schemas.microsoft.com/office/powerpoint/2010/main" val="19179522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C79941D-AE7B-4B99-AEF9-B88C7E19973E}"/>
              </a:ext>
              <a:ext uri="{C183D7F6-B498-43B3-948B-1728B52AA6E4}">
                <adec:decorative xmlns:adec="http://schemas.microsoft.com/office/drawing/2017/decorative" val="0"/>
              </a:ext>
            </a:extLst>
          </p:cNvPr>
          <p:cNvSpPr>
            <a:spLocks noGrp="1"/>
          </p:cNvSpPr>
          <p:nvPr>
            <p:ph type="title"/>
          </p:nvPr>
        </p:nvSpPr>
        <p:spPr>
          <a:xfrm>
            <a:off x="695569" y="523630"/>
            <a:ext cx="8467285" cy="843531"/>
          </a:xfrm>
        </p:spPr>
        <p:txBody>
          <a:bodyPr>
            <a:normAutofit/>
          </a:bodyPr>
          <a:lstStyle/>
          <a:p>
            <a:r>
              <a:rPr lang="sv-SE" dirty="0"/>
              <a:t>Förstärkt straffskydd</a:t>
            </a:r>
          </a:p>
        </p:txBody>
      </p:sp>
      <p:sp>
        <p:nvSpPr>
          <p:cNvPr id="6" name="textruta 5">
            <a:extLst>
              <a:ext uri="{FF2B5EF4-FFF2-40B4-BE49-F238E27FC236}">
                <a16:creationId xmlns:a16="http://schemas.microsoft.com/office/drawing/2014/main" id="{ACCF8B07-8656-4AC0-AACC-711912906128}"/>
              </a:ext>
            </a:extLst>
          </p:cNvPr>
          <p:cNvSpPr txBox="1"/>
          <p:nvPr/>
        </p:nvSpPr>
        <p:spPr>
          <a:xfrm>
            <a:off x="0" y="2056686"/>
            <a:ext cx="6096001" cy="4801314"/>
          </a:xfrm>
          <a:prstGeom prst="rect">
            <a:avLst/>
          </a:prstGeom>
          <a:solidFill>
            <a:schemeClr val="bg2"/>
          </a:solidFill>
        </p:spPr>
        <p:txBody>
          <a:bodyPr wrap="square" rtlCol="0">
            <a:spAutoFit/>
          </a:bodyPr>
          <a:lstStyle/>
          <a:p>
            <a:pPr algn="ctr"/>
            <a:endParaRPr lang="sv-SE" b="1" dirty="0"/>
          </a:p>
          <a:p>
            <a:pPr algn="ctr"/>
            <a:r>
              <a:rPr lang="sv-SE" b="1" dirty="0"/>
              <a:t>Förgripelse mot tjänsteman</a:t>
            </a:r>
          </a:p>
          <a:p>
            <a:endParaRPr lang="sv-SE" dirty="0"/>
          </a:p>
          <a:p>
            <a:r>
              <a:rPr lang="sv-SE" dirty="0">
                <a:cs typeface="Times New Roman" panose="02020603050405020304" pitchFamily="18" charset="0"/>
              </a:rPr>
              <a:t>► </a:t>
            </a:r>
            <a:r>
              <a:rPr lang="sv-SE" dirty="0"/>
              <a:t>Även vid hämnd, skadegörelse eller till exempel hot </a:t>
            </a:r>
            <a:br>
              <a:rPr lang="sv-SE" dirty="0"/>
            </a:br>
            <a:r>
              <a:rPr lang="sv-SE" dirty="0"/>
              <a:t>    eller våld mot anhörig har fisketillsynspersonen ett </a:t>
            </a:r>
            <a:br>
              <a:rPr lang="sv-SE" dirty="0"/>
            </a:br>
            <a:r>
              <a:rPr lang="sv-SE" dirty="0"/>
              <a:t>    förstärkt rättsskydd. Ett sådant brott rubriceras </a:t>
            </a:r>
            <a:br>
              <a:rPr lang="sv-SE" dirty="0"/>
            </a:br>
            <a:r>
              <a:rPr lang="sv-SE" dirty="0"/>
              <a:t>    </a:t>
            </a:r>
            <a:r>
              <a:rPr lang="sv-SE" b="1" dirty="0"/>
              <a:t>förgripelse mot tjänsteman</a:t>
            </a:r>
            <a:r>
              <a:rPr lang="sv-SE" dirty="0"/>
              <a:t> och kan ge böter eller </a:t>
            </a:r>
            <a:br>
              <a:rPr lang="sv-SE" dirty="0"/>
            </a:br>
            <a:r>
              <a:rPr lang="sv-SE" dirty="0"/>
              <a:t>    fängelse i högst sex månader. Grovt brott kan ge </a:t>
            </a:r>
            <a:br>
              <a:rPr lang="sv-SE" dirty="0"/>
            </a:br>
            <a:r>
              <a:rPr lang="sv-SE" dirty="0"/>
              <a:t>    fängelse i högst fyra år.</a:t>
            </a:r>
          </a:p>
          <a:p>
            <a:endParaRPr lang="sv-SE" dirty="0"/>
          </a:p>
          <a:p>
            <a:pPr algn="ctr"/>
            <a:r>
              <a:rPr lang="sv-SE" b="1" dirty="0"/>
              <a:t>Våldsamt motstånd</a:t>
            </a:r>
          </a:p>
          <a:p>
            <a:endParaRPr lang="sv-SE" dirty="0"/>
          </a:p>
          <a:p>
            <a:r>
              <a:rPr lang="sv-SE" dirty="0">
                <a:cs typeface="Times New Roman" panose="02020603050405020304" pitchFamily="18" charset="0"/>
              </a:rPr>
              <a:t>► </a:t>
            </a:r>
            <a:r>
              <a:rPr lang="sv-SE" dirty="0"/>
              <a:t>Brottsrubriken </a:t>
            </a:r>
            <a:r>
              <a:rPr lang="sv-SE" b="1" dirty="0"/>
              <a:t>våldsamt motstånd</a:t>
            </a:r>
            <a:r>
              <a:rPr lang="sv-SE" dirty="0"/>
              <a:t> innebär att någon </a:t>
            </a:r>
            <a:br>
              <a:rPr lang="sv-SE" dirty="0"/>
            </a:br>
            <a:r>
              <a:rPr lang="sv-SE" dirty="0"/>
              <a:t>    genom att sätta sig till motvärn försöker hindra </a:t>
            </a:r>
            <a:br>
              <a:rPr lang="sv-SE" dirty="0"/>
            </a:br>
            <a:r>
              <a:rPr lang="sv-SE" dirty="0"/>
              <a:t>    fisketillsynspersonen i myndighetsutövningen, t.ex. när </a:t>
            </a:r>
            <a:br>
              <a:rPr lang="sv-SE" dirty="0"/>
            </a:br>
            <a:r>
              <a:rPr lang="sv-SE" dirty="0"/>
              <a:t>    något föremål ska tas i beslag. Straffet för våldsamt </a:t>
            </a:r>
            <a:br>
              <a:rPr lang="sv-SE" dirty="0"/>
            </a:br>
            <a:r>
              <a:rPr lang="sv-SE" dirty="0"/>
              <a:t>    motstånd är böter eller fängelse i högst sex månader. </a:t>
            </a:r>
          </a:p>
        </p:txBody>
      </p:sp>
      <p:pic>
        <p:nvPicPr>
          <p:cNvPr id="8" name="Platshållare för innehåll 7">
            <a:extLst>
              <a:ext uri="{FF2B5EF4-FFF2-40B4-BE49-F238E27FC236}">
                <a16:creationId xmlns:a16="http://schemas.microsoft.com/office/drawing/2014/main" id="{6345D645-3763-4911-967A-886A6CADB18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0" y="2056686"/>
            <a:ext cx="6096000" cy="4801314"/>
          </a:xfrm>
        </p:spPr>
      </p:pic>
    </p:spTree>
    <p:extLst>
      <p:ext uri="{BB962C8B-B14F-4D97-AF65-F5344CB8AC3E}">
        <p14:creationId xmlns:p14="http://schemas.microsoft.com/office/powerpoint/2010/main" val="26650912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C79941D-AE7B-4B99-AEF9-B88C7E19973E}"/>
              </a:ext>
              <a:ext uri="{C183D7F6-B498-43B3-948B-1728B52AA6E4}">
                <adec:decorative xmlns:adec="http://schemas.microsoft.com/office/drawing/2017/decorative" val="0"/>
              </a:ext>
            </a:extLst>
          </p:cNvPr>
          <p:cNvSpPr>
            <a:spLocks noGrp="1"/>
          </p:cNvSpPr>
          <p:nvPr>
            <p:ph type="title"/>
          </p:nvPr>
        </p:nvSpPr>
        <p:spPr>
          <a:xfrm>
            <a:off x="695569" y="523630"/>
            <a:ext cx="8467285" cy="843531"/>
          </a:xfrm>
        </p:spPr>
        <p:txBody>
          <a:bodyPr>
            <a:normAutofit/>
          </a:bodyPr>
          <a:lstStyle/>
          <a:p>
            <a:r>
              <a:rPr lang="sv-SE" dirty="0"/>
              <a:t>Tystnadsplikt</a:t>
            </a:r>
          </a:p>
        </p:txBody>
      </p:sp>
      <p:sp>
        <p:nvSpPr>
          <p:cNvPr id="6" name="textruta 5">
            <a:extLst>
              <a:ext uri="{FF2B5EF4-FFF2-40B4-BE49-F238E27FC236}">
                <a16:creationId xmlns:a16="http://schemas.microsoft.com/office/drawing/2014/main" id="{ACCF8B07-8656-4AC0-AACC-711912906128}"/>
              </a:ext>
            </a:extLst>
          </p:cNvPr>
          <p:cNvSpPr txBox="1"/>
          <p:nvPr/>
        </p:nvSpPr>
        <p:spPr>
          <a:xfrm>
            <a:off x="-1" y="2918460"/>
            <a:ext cx="6096001" cy="3939540"/>
          </a:xfrm>
          <a:prstGeom prst="rect">
            <a:avLst/>
          </a:prstGeom>
          <a:solidFill>
            <a:schemeClr val="bg2"/>
          </a:solidFill>
        </p:spPr>
        <p:txBody>
          <a:bodyPr wrap="square" rtlCol="0">
            <a:spAutoFit/>
          </a:bodyPr>
          <a:lstStyle/>
          <a:p>
            <a:endParaRPr lang="sv-SE" dirty="0"/>
          </a:p>
          <a:p>
            <a:r>
              <a:rPr lang="sv-SE" sz="1600" dirty="0">
                <a:latin typeface="Times New Roman" panose="02020603050405020304" pitchFamily="18" charset="0"/>
                <a:cs typeface="Times New Roman" panose="02020603050405020304" pitchFamily="18" charset="0"/>
              </a:rPr>
              <a:t>► </a:t>
            </a:r>
            <a:r>
              <a:rPr lang="sv-SE" dirty="0"/>
              <a:t>Offentligrättsliga uppdrag omfattas av sekretesslagens </a:t>
            </a:r>
            <a:br>
              <a:rPr lang="sv-SE" dirty="0"/>
            </a:br>
            <a:r>
              <a:rPr lang="sv-SE" dirty="0"/>
              <a:t>    regler. </a:t>
            </a:r>
          </a:p>
          <a:p>
            <a:endParaRPr lang="sv-SE" dirty="0"/>
          </a:p>
          <a:p>
            <a:r>
              <a:rPr lang="sv-SE" sz="1800" dirty="0">
                <a:latin typeface="Times New Roman" panose="02020603050405020304" pitchFamily="18" charset="0"/>
                <a:cs typeface="Times New Roman" panose="02020603050405020304" pitchFamily="18" charset="0"/>
              </a:rPr>
              <a:t>► </a:t>
            </a:r>
            <a:r>
              <a:rPr lang="sv-SE" dirty="0"/>
              <a:t>Uppgifter som en fisketillsynsperson får vetskap om i </a:t>
            </a:r>
            <a:br>
              <a:rPr lang="sv-SE" dirty="0"/>
            </a:br>
            <a:r>
              <a:rPr lang="sv-SE" dirty="0"/>
              <a:t>    sin verksamhet kan vara belagda med sekretess och </a:t>
            </a:r>
            <a:br>
              <a:rPr lang="sv-SE" dirty="0"/>
            </a:br>
            <a:r>
              <a:rPr lang="sv-SE" dirty="0"/>
              <a:t>    får inte delges obehörig utomstående. Det kan till </a:t>
            </a:r>
            <a:br>
              <a:rPr lang="sv-SE" dirty="0"/>
            </a:br>
            <a:r>
              <a:rPr lang="sv-SE" dirty="0"/>
              <a:t>    exempel gälla om en person är misstänkt för brott.</a:t>
            </a:r>
          </a:p>
          <a:p>
            <a:endParaRPr lang="sv-SE" dirty="0"/>
          </a:p>
          <a:p>
            <a:r>
              <a:rPr lang="sv-SE" sz="1800" dirty="0">
                <a:latin typeface="Times New Roman" panose="02020603050405020304" pitchFamily="18" charset="0"/>
                <a:cs typeface="Times New Roman" panose="02020603050405020304" pitchFamily="18" charset="0"/>
              </a:rPr>
              <a:t>► </a:t>
            </a:r>
            <a:r>
              <a:rPr lang="sv-SE" dirty="0"/>
              <a:t>Åsidosättande av tystnadsplikten kan medföra </a:t>
            </a:r>
            <a:br>
              <a:rPr lang="sv-SE" dirty="0"/>
            </a:br>
            <a:r>
              <a:rPr lang="sv-SE" dirty="0"/>
              <a:t>    straffansvar. Uppdragsgivaren räknas dock i de flesta </a:t>
            </a:r>
            <a:br>
              <a:rPr lang="sv-SE" dirty="0"/>
            </a:br>
            <a:r>
              <a:rPr lang="sv-SE" dirty="0"/>
              <a:t>    fall inte som obehörig, utan har rätt att ta del av </a:t>
            </a:r>
            <a:br>
              <a:rPr lang="sv-SE" dirty="0"/>
            </a:br>
            <a:r>
              <a:rPr lang="sv-SE" dirty="0"/>
              <a:t>    uppgifterna. </a:t>
            </a:r>
          </a:p>
          <a:p>
            <a:endParaRPr lang="sv-SE" sz="1600" dirty="0"/>
          </a:p>
        </p:txBody>
      </p:sp>
      <p:pic>
        <p:nvPicPr>
          <p:cNvPr id="8" name="Platshållare för innehåll 7">
            <a:extLst>
              <a:ext uri="{FF2B5EF4-FFF2-40B4-BE49-F238E27FC236}">
                <a16:creationId xmlns:a16="http://schemas.microsoft.com/office/drawing/2014/main" id="{F672B3AB-7EF9-4F37-9238-66DF2342178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0" y="2918460"/>
            <a:ext cx="6096000" cy="3939540"/>
          </a:xfrm>
        </p:spPr>
      </p:pic>
    </p:spTree>
    <p:extLst>
      <p:ext uri="{BB962C8B-B14F-4D97-AF65-F5344CB8AC3E}">
        <p14:creationId xmlns:p14="http://schemas.microsoft.com/office/powerpoint/2010/main" val="22989154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C79941D-AE7B-4B99-AEF9-B88C7E19973E}"/>
              </a:ext>
              <a:ext uri="{C183D7F6-B498-43B3-948B-1728B52AA6E4}">
                <adec:decorative xmlns:adec="http://schemas.microsoft.com/office/drawing/2017/decorative" val="0"/>
              </a:ext>
            </a:extLst>
          </p:cNvPr>
          <p:cNvSpPr>
            <a:spLocks noGrp="1"/>
          </p:cNvSpPr>
          <p:nvPr>
            <p:ph type="title"/>
          </p:nvPr>
        </p:nvSpPr>
        <p:spPr>
          <a:xfrm>
            <a:off x="695569" y="523630"/>
            <a:ext cx="8467285" cy="843531"/>
          </a:xfrm>
        </p:spPr>
        <p:txBody>
          <a:bodyPr>
            <a:normAutofit fontScale="90000"/>
          </a:bodyPr>
          <a:lstStyle/>
          <a:p>
            <a:r>
              <a:rPr lang="sv-SE" dirty="0"/>
              <a:t>Kontrollavgiften</a:t>
            </a:r>
            <a:br>
              <a:rPr lang="sv-SE" dirty="0"/>
            </a:br>
            <a:endParaRPr lang="sv-SE" dirty="0"/>
          </a:p>
        </p:txBody>
      </p:sp>
      <p:sp>
        <p:nvSpPr>
          <p:cNvPr id="6" name="textruta 5">
            <a:extLst>
              <a:ext uri="{FF2B5EF4-FFF2-40B4-BE49-F238E27FC236}">
                <a16:creationId xmlns:a16="http://schemas.microsoft.com/office/drawing/2014/main" id="{ACCF8B07-8656-4AC0-AACC-711912906128}"/>
              </a:ext>
            </a:extLst>
          </p:cNvPr>
          <p:cNvSpPr txBox="1"/>
          <p:nvPr/>
        </p:nvSpPr>
        <p:spPr>
          <a:xfrm>
            <a:off x="0" y="1595021"/>
            <a:ext cx="6276513" cy="5262979"/>
          </a:xfrm>
          <a:prstGeom prst="rect">
            <a:avLst/>
          </a:prstGeom>
          <a:solidFill>
            <a:schemeClr val="bg2"/>
          </a:solidFill>
        </p:spPr>
        <p:txBody>
          <a:bodyPr wrap="square" rtlCol="0">
            <a:spAutoFit/>
          </a:bodyPr>
          <a:lstStyle/>
          <a:p>
            <a:r>
              <a:rPr lang="sv-SE" b="1" dirty="0">
                <a:effectLst/>
                <a:ea typeface="Times New Roman" panose="02020603050405020304" pitchFamily="18" charset="0"/>
                <a:cs typeface="Times New Roman" panose="02020603050405020304" pitchFamily="18" charset="0"/>
              </a:rPr>
              <a:t>Överträdelse av en fiskevårdsområdesförenings egna regler lyder inte under allmänt åtal och gärningen är därmed inte straffbelagd. </a:t>
            </a:r>
          </a:p>
          <a:p>
            <a:endParaRPr lang="sv-SE"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sv-SE" sz="1600" dirty="0">
                <a:cs typeface="Times New Roman" panose="02020603050405020304" pitchFamily="18" charset="0"/>
              </a:rPr>
              <a:t>► </a:t>
            </a:r>
            <a:r>
              <a:rPr lang="sv-SE" sz="1600" dirty="0">
                <a:effectLst/>
                <a:ea typeface="Times New Roman" panose="02020603050405020304" pitchFamily="18" charset="0"/>
                <a:cs typeface="Times New Roman" panose="02020603050405020304" pitchFamily="18" charset="0"/>
              </a:rPr>
              <a:t>Kontrollavgiften är en civilrättslig företeelse och alltså en </a:t>
            </a:r>
            <a:br>
              <a:rPr lang="sv-SE" sz="1600" dirty="0">
                <a:effectLst/>
                <a:ea typeface="Times New Roman" panose="02020603050405020304" pitchFamily="18" charset="0"/>
                <a:cs typeface="Times New Roman" panose="02020603050405020304" pitchFamily="18" charset="0"/>
              </a:rPr>
            </a:br>
            <a:r>
              <a:rPr lang="sv-SE" sz="1600" dirty="0">
                <a:effectLst/>
                <a:ea typeface="Times New Roman" panose="02020603050405020304" pitchFamily="18" charset="0"/>
                <a:cs typeface="Times New Roman" panose="02020603050405020304" pitchFamily="18" charset="0"/>
              </a:rPr>
              <a:t>    uppgörelse mellan två, inför lagen likvärdiga, parter.</a:t>
            </a:r>
          </a:p>
          <a:p>
            <a:endParaRPr lang="sv-SE" sz="1400" dirty="0">
              <a:effectLst/>
              <a:ea typeface="Times New Roman" panose="02020603050405020304" pitchFamily="18" charset="0"/>
              <a:cs typeface="Times New Roman" panose="02020603050405020304" pitchFamily="18" charset="0"/>
            </a:endParaRPr>
          </a:p>
          <a:p>
            <a:r>
              <a:rPr lang="sv-SE" sz="1600" dirty="0">
                <a:cs typeface="Times New Roman" panose="02020603050405020304" pitchFamily="18" charset="0"/>
              </a:rPr>
              <a:t>► </a:t>
            </a:r>
            <a:r>
              <a:rPr lang="sv-SE" sz="1600" dirty="0">
                <a:effectLst/>
                <a:ea typeface="Times New Roman" panose="02020603050405020304" pitchFamily="18" charset="0"/>
                <a:cs typeface="Times New Roman" panose="02020603050405020304" pitchFamily="18" charset="0"/>
              </a:rPr>
              <a:t>Fisk kan tas i beslag vid överträdelse av föreningens regler, men </a:t>
            </a:r>
            <a:br>
              <a:rPr lang="sv-SE" sz="1600" dirty="0">
                <a:effectLst/>
                <a:ea typeface="Times New Roman" panose="02020603050405020304" pitchFamily="18" charset="0"/>
                <a:cs typeface="Times New Roman" panose="02020603050405020304" pitchFamily="18" charset="0"/>
              </a:rPr>
            </a:br>
            <a:r>
              <a:rPr lang="sv-SE" sz="1600" dirty="0">
                <a:effectLst/>
                <a:ea typeface="Times New Roman" panose="02020603050405020304" pitchFamily="18" charset="0"/>
                <a:cs typeface="Times New Roman" panose="02020603050405020304" pitchFamily="18" charset="0"/>
              </a:rPr>
              <a:t>    däremot inte redskap eller båtar, när kontrollavgiften ska </a:t>
            </a:r>
            <a:br>
              <a:rPr lang="sv-SE" sz="1600" dirty="0">
                <a:effectLst/>
                <a:ea typeface="Times New Roman" panose="02020603050405020304" pitchFamily="18" charset="0"/>
                <a:cs typeface="Times New Roman" panose="02020603050405020304" pitchFamily="18" charset="0"/>
              </a:rPr>
            </a:br>
            <a:r>
              <a:rPr lang="sv-SE" sz="1600" dirty="0">
                <a:effectLst/>
                <a:ea typeface="Times New Roman" panose="02020603050405020304" pitchFamily="18" charset="0"/>
                <a:cs typeface="Times New Roman" panose="02020603050405020304" pitchFamily="18" charset="0"/>
              </a:rPr>
              <a:t>    tillämpas och det inte föreligger något lagbrott. </a:t>
            </a:r>
          </a:p>
          <a:p>
            <a:r>
              <a:rPr lang="sv-SE" sz="1600" dirty="0">
                <a:effectLst/>
                <a:ea typeface="Times New Roman" panose="02020603050405020304" pitchFamily="18" charset="0"/>
                <a:cs typeface="Times New Roman" panose="02020603050405020304" pitchFamily="18" charset="0"/>
              </a:rPr>
              <a:t> </a:t>
            </a:r>
          </a:p>
          <a:p>
            <a:r>
              <a:rPr lang="sv-SE" sz="1600" dirty="0">
                <a:cs typeface="Times New Roman" panose="02020603050405020304" pitchFamily="18" charset="0"/>
              </a:rPr>
              <a:t>► </a:t>
            </a:r>
            <a:r>
              <a:rPr lang="sv-SE" sz="1600" b="1" dirty="0">
                <a:effectLst/>
                <a:ea typeface="Times New Roman" panose="02020603050405020304" pitchFamily="18" charset="0"/>
                <a:cs typeface="Times New Roman" panose="02020603050405020304" pitchFamily="18" charset="0"/>
              </a:rPr>
              <a:t>Frihetsberövande får inte göras</a:t>
            </a:r>
            <a:r>
              <a:rPr lang="sv-SE" sz="1600" dirty="0">
                <a:effectLst/>
                <a:ea typeface="Times New Roman" panose="02020603050405020304" pitchFamily="18" charset="0"/>
                <a:cs typeface="Times New Roman" panose="02020603050405020304" pitchFamily="18" charset="0"/>
              </a:rPr>
              <a:t> och rätten att bruka våld är </a:t>
            </a:r>
            <a:br>
              <a:rPr lang="sv-SE" sz="1600" dirty="0">
                <a:effectLst/>
                <a:ea typeface="Times New Roman" panose="02020603050405020304" pitchFamily="18" charset="0"/>
                <a:cs typeface="Times New Roman" panose="02020603050405020304" pitchFamily="18" charset="0"/>
              </a:rPr>
            </a:br>
            <a:r>
              <a:rPr lang="sv-SE" sz="1600" dirty="0">
                <a:effectLst/>
                <a:ea typeface="Times New Roman" panose="02020603050405020304" pitchFamily="18" charset="0"/>
                <a:cs typeface="Times New Roman" panose="02020603050405020304" pitchFamily="18" charset="0"/>
              </a:rPr>
              <a:t>    begränsad. Överträdelser ska heller inte anmälas till polis eller </a:t>
            </a:r>
            <a:br>
              <a:rPr lang="sv-SE" sz="1600" dirty="0">
                <a:effectLst/>
                <a:ea typeface="Times New Roman" panose="02020603050405020304" pitchFamily="18" charset="0"/>
                <a:cs typeface="Times New Roman" panose="02020603050405020304" pitchFamily="18" charset="0"/>
              </a:rPr>
            </a:br>
            <a:r>
              <a:rPr lang="sv-SE" sz="1600" dirty="0">
                <a:effectLst/>
                <a:ea typeface="Times New Roman" panose="02020603050405020304" pitchFamily="18" charset="0"/>
                <a:cs typeface="Times New Roman" panose="02020603050405020304" pitchFamily="18" charset="0"/>
              </a:rPr>
              <a:t>    åklagare, i den mån det inte uppstår en hotfull situation.</a:t>
            </a:r>
          </a:p>
          <a:p>
            <a:endParaRPr lang="sv-SE" sz="1400" dirty="0">
              <a:effectLst/>
              <a:ea typeface="Times New Roman" panose="02020603050405020304" pitchFamily="18" charset="0"/>
              <a:cs typeface="Times New Roman" panose="02020603050405020304" pitchFamily="18" charset="0"/>
            </a:endParaRPr>
          </a:p>
          <a:p>
            <a:r>
              <a:rPr lang="sv-SE" sz="1600" dirty="0">
                <a:cs typeface="Times New Roman" panose="02020603050405020304" pitchFamily="18" charset="0"/>
              </a:rPr>
              <a:t>► </a:t>
            </a:r>
            <a:r>
              <a:rPr lang="sv-SE" sz="1600" dirty="0">
                <a:effectLst/>
                <a:ea typeface="Times New Roman" panose="02020603050405020304" pitchFamily="18" charset="0"/>
                <a:cs typeface="Times New Roman" panose="02020603050405020304" pitchFamily="18" charset="0"/>
              </a:rPr>
              <a:t>För att kunna utfärda en betalningsuppmaning om kontrollavgift </a:t>
            </a:r>
            <a:br>
              <a:rPr lang="sv-SE" sz="1600" dirty="0">
                <a:effectLst/>
                <a:ea typeface="Times New Roman" panose="02020603050405020304" pitchFamily="18" charset="0"/>
                <a:cs typeface="Times New Roman" panose="02020603050405020304" pitchFamily="18" charset="0"/>
              </a:rPr>
            </a:br>
            <a:r>
              <a:rPr lang="sv-SE" sz="1600" dirty="0">
                <a:effectLst/>
                <a:ea typeface="Times New Roman" panose="02020603050405020304" pitchFamily="18" charset="0"/>
                <a:cs typeface="Times New Roman" panose="02020603050405020304" pitchFamily="18" charset="0"/>
              </a:rPr>
              <a:t>    måste fiskekortsinnehavarens identitet vara fastställd. Det gäller </a:t>
            </a:r>
            <a:br>
              <a:rPr lang="sv-SE" sz="1600" dirty="0">
                <a:effectLst/>
                <a:ea typeface="Times New Roman" panose="02020603050405020304" pitchFamily="18" charset="0"/>
                <a:cs typeface="Times New Roman" panose="02020603050405020304" pitchFamily="18" charset="0"/>
              </a:rPr>
            </a:br>
            <a:r>
              <a:rPr lang="sv-SE" sz="1600" dirty="0">
                <a:effectLst/>
                <a:ea typeface="Times New Roman" panose="02020603050405020304" pitchFamily="18" charset="0"/>
                <a:cs typeface="Times New Roman" panose="02020603050405020304" pitchFamily="18" charset="0"/>
              </a:rPr>
              <a:t>    såväl manuellt sålda kort som kort sålda över internet. </a:t>
            </a:r>
            <a:br>
              <a:rPr lang="sv-SE" sz="1600" dirty="0">
                <a:effectLst/>
                <a:ea typeface="Times New Roman" panose="02020603050405020304" pitchFamily="18" charset="0"/>
                <a:cs typeface="Times New Roman" panose="02020603050405020304" pitchFamily="18" charset="0"/>
              </a:rPr>
            </a:br>
            <a:r>
              <a:rPr lang="sv-SE" sz="1600" dirty="0">
                <a:effectLst/>
                <a:ea typeface="Times New Roman" panose="02020603050405020304" pitchFamily="18" charset="0"/>
                <a:cs typeface="Times New Roman" panose="02020603050405020304" pitchFamily="18" charset="0"/>
              </a:rPr>
              <a:t>    Fiskevårdsområdesföreningen måste alltså ha försäljningsrutiner </a:t>
            </a:r>
            <a:br>
              <a:rPr lang="sv-SE" sz="1600" dirty="0">
                <a:effectLst/>
                <a:ea typeface="Times New Roman" panose="02020603050405020304" pitchFamily="18" charset="0"/>
                <a:cs typeface="Times New Roman" panose="02020603050405020304" pitchFamily="18" charset="0"/>
              </a:rPr>
            </a:br>
            <a:r>
              <a:rPr lang="sv-SE" sz="1600" dirty="0">
                <a:effectLst/>
                <a:ea typeface="Times New Roman" panose="02020603050405020304" pitchFamily="18" charset="0"/>
                <a:cs typeface="Times New Roman" panose="02020603050405020304" pitchFamily="18" charset="0"/>
              </a:rPr>
              <a:t>    där innehavaren av ett fiskekort kan identifieras och kopplas till </a:t>
            </a:r>
            <a:br>
              <a:rPr lang="sv-SE" sz="1600" dirty="0">
                <a:effectLst/>
                <a:ea typeface="Times New Roman" panose="02020603050405020304" pitchFamily="18" charset="0"/>
                <a:cs typeface="Times New Roman" panose="02020603050405020304" pitchFamily="18" charset="0"/>
              </a:rPr>
            </a:br>
            <a:r>
              <a:rPr lang="sv-SE" sz="1600" dirty="0">
                <a:effectLst/>
                <a:ea typeface="Times New Roman" panose="02020603050405020304" pitchFamily="18" charset="0"/>
                <a:cs typeface="Times New Roman" panose="02020603050405020304" pitchFamily="18" charset="0"/>
              </a:rPr>
              <a:t>    det specifika fiskekortet.  </a:t>
            </a:r>
            <a:endParaRPr lang="sv-SE" dirty="0"/>
          </a:p>
        </p:txBody>
      </p:sp>
      <p:graphicFrame>
        <p:nvGraphicFramePr>
          <p:cNvPr id="12" name="Platshållare för innehåll 11">
            <a:extLst>
              <a:ext uri="{FF2B5EF4-FFF2-40B4-BE49-F238E27FC236}">
                <a16:creationId xmlns:a16="http://schemas.microsoft.com/office/drawing/2014/main" id="{A595AC9B-540B-4C14-A410-534EDCB1B0E4}"/>
              </a:ext>
            </a:extLst>
          </p:cNvPr>
          <p:cNvGraphicFramePr>
            <a:graphicFrameLocks noGrp="1" noChangeAspect="1"/>
          </p:cNvGraphicFramePr>
          <p:nvPr>
            <p:ph idx="1"/>
            <p:extLst>
              <p:ext uri="{D42A27DB-BD31-4B8C-83A1-F6EECF244321}">
                <p14:modId xmlns:p14="http://schemas.microsoft.com/office/powerpoint/2010/main" val="2063476739"/>
              </p:ext>
            </p:extLst>
          </p:nvPr>
        </p:nvGraphicFramePr>
        <p:xfrm>
          <a:off x="6276513" y="2051050"/>
          <a:ext cx="5915487" cy="4000500"/>
        </p:xfrm>
        <a:graphic>
          <a:graphicData uri="http://schemas.openxmlformats.org/presentationml/2006/ole">
            <mc:AlternateContent xmlns:mc="http://schemas.openxmlformats.org/markup-compatibility/2006">
              <mc:Choice xmlns:v="urn:schemas-microsoft-com:vml" Requires="v">
                <p:oleObj name="Acrobat Document" r:id="rId2" imgW="5667139" imgH="4000416" progId="AcroExch.Document.7">
                  <p:embed/>
                </p:oleObj>
              </mc:Choice>
              <mc:Fallback>
                <p:oleObj name="Acrobat Document" r:id="rId2" imgW="5667139" imgH="4000416" progId="AcroExch.Document.7">
                  <p:embed/>
                  <p:pic>
                    <p:nvPicPr>
                      <p:cNvPr id="12" name="Platshållare för innehåll 11">
                        <a:extLst>
                          <a:ext uri="{FF2B5EF4-FFF2-40B4-BE49-F238E27FC236}">
                            <a16:creationId xmlns:a16="http://schemas.microsoft.com/office/drawing/2014/main" id="{A595AC9B-540B-4C14-A410-534EDCB1B0E4}"/>
                          </a:ext>
                        </a:extLst>
                      </p:cNvPr>
                      <p:cNvPicPr/>
                      <p:nvPr/>
                    </p:nvPicPr>
                    <p:blipFill>
                      <a:blip r:embed="rId3"/>
                      <a:stretch>
                        <a:fillRect/>
                      </a:stretch>
                    </p:blipFill>
                    <p:spPr>
                      <a:xfrm>
                        <a:off x="6276513" y="2051050"/>
                        <a:ext cx="5915487" cy="4000500"/>
                      </a:xfrm>
                      <a:prstGeom prst="rect">
                        <a:avLst/>
                      </a:prstGeom>
                    </p:spPr>
                  </p:pic>
                </p:oleObj>
              </mc:Fallback>
            </mc:AlternateContent>
          </a:graphicData>
        </a:graphic>
      </p:graphicFrame>
    </p:spTree>
    <p:extLst>
      <p:ext uri="{BB962C8B-B14F-4D97-AF65-F5344CB8AC3E}">
        <p14:creationId xmlns:p14="http://schemas.microsoft.com/office/powerpoint/2010/main" val="16890791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55600AD-E861-4E32-9084-0090AAA83A18}"/>
              </a:ext>
              <a:ext uri="{C183D7F6-B498-43B3-948B-1728B52AA6E4}">
                <adec:decorative xmlns:adec="http://schemas.microsoft.com/office/drawing/2017/decorative" val="0"/>
              </a:ext>
            </a:extLst>
          </p:cNvPr>
          <p:cNvSpPr>
            <a:spLocks noGrp="1"/>
          </p:cNvSpPr>
          <p:nvPr>
            <p:ph type="ctrTitle"/>
          </p:nvPr>
        </p:nvSpPr>
        <p:spPr/>
        <p:txBody>
          <a:bodyPr/>
          <a:lstStyle/>
          <a:p>
            <a:r>
              <a:rPr lang="sv-SE"/>
              <a:t> </a:t>
            </a:r>
            <a:endParaRPr lang="sv-SE" dirty="0"/>
          </a:p>
        </p:txBody>
      </p:sp>
      <p:sp>
        <p:nvSpPr>
          <p:cNvPr id="3" name="Underrubrik 2">
            <a:extLst>
              <a:ext uri="{FF2B5EF4-FFF2-40B4-BE49-F238E27FC236}">
                <a16:creationId xmlns:a16="http://schemas.microsoft.com/office/drawing/2014/main" id="{4C842BFE-96D5-4489-A727-0B692D130CB9}"/>
              </a:ext>
            </a:extLst>
          </p:cNvPr>
          <p:cNvSpPr>
            <a:spLocks noGrp="1"/>
          </p:cNvSpPr>
          <p:nvPr>
            <p:ph type="subTitle" idx="1"/>
          </p:nvPr>
        </p:nvSpPr>
        <p:spPr/>
        <p:txBody>
          <a:bodyPr/>
          <a:lstStyle/>
          <a:p>
            <a:endParaRPr lang="sv-SE"/>
          </a:p>
        </p:txBody>
      </p:sp>
    </p:spTree>
    <p:extLst>
      <p:ext uri="{BB962C8B-B14F-4D97-AF65-F5344CB8AC3E}">
        <p14:creationId xmlns:p14="http://schemas.microsoft.com/office/powerpoint/2010/main" val="36092908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C79941D-AE7B-4B99-AEF9-B88C7E19973E}"/>
              </a:ext>
              <a:ext uri="{C183D7F6-B498-43B3-948B-1728B52AA6E4}">
                <adec:decorative xmlns:adec="http://schemas.microsoft.com/office/drawing/2017/decorative" val="0"/>
              </a:ext>
            </a:extLst>
          </p:cNvPr>
          <p:cNvSpPr>
            <a:spLocks noGrp="1"/>
          </p:cNvSpPr>
          <p:nvPr>
            <p:ph type="title"/>
          </p:nvPr>
        </p:nvSpPr>
        <p:spPr>
          <a:xfrm>
            <a:off x="695569" y="523630"/>
            <a:ext cx="8467285" cy="843531"/>
          </a:xfrm>
        </p:spPr>
        <p:txBody>
          <a:bodyPr>
            <a:normAutofit/>
          </a:bodyPr>
          <a:lstStyle/>
          <a:p>
            <a:r>
              <a:rPr lang="sv-SE" sz="3100" dirty="0"/>
              <a:t>Befogenheter i varje enskilt fall</a:t>
            </a:r>
            <a:endParaRPr lang="sv-SE" dirty="0"/>
          </a:p>
        </p:txBody>
      </p:sp>
      <p:sp>
        <p:nvSpPr>
          <p:cNvPr id="6" name="textruta 5">
            <a:extLst>
              <a:ext uri="{FF2B5EF4-FFF2-40B4-BE49-F238E27FC236}">
                <a16:creationId xmlns:a16="http://schemas.microsoft.com/office/drawing/2014/main" id="{ACCF8B07-8656-4AC0-AACC-711912906128}"/>
              </a:ext>
            </a:extLst>
          </p:cNvPr>
          <p:cNvSpPr txBox="1"/>
          <p:nvPr/>
        </p:nvSpPr>
        <p:spPr>
          <a:xfrm>
            <a:off x="0" y="2887682"/>
            <a:ext cx="6114854" cy="3970318"/>
          </a:xfrm>
          <a:prstGeom prst="rect">
            <a:avLst/>
          </a:prstGeom>
          <a:solidFill>
            <a:schemeClr val="bg2"/>
          </a:solidFill>
        </p:spPr>
        <p:txBody>
          <a:bodyPr wrap="square" rtlCol="0">
            <a:spAutoFit/>
          </a:bodyPr>
          <a:lstStyle/>
          <a:p>
            <a:r>
              <a:rPr lang="sv-SE" dirty="0"/>
              <a:t> </a:t>
            </a:r>
          </a:p>
          <a:p>
            <a:endParaRPr lang="sv-SE" dirty="0"/>
          </a:p>
          <a:p>
            <a:r>
              <a:rPr lang="sv-SE" dirty="0"/>
              <a:t>Fisketillsynspersonens befogenheter i varje enskilt fall framgår av länsstyrelsens förordnande.</a:t>
            </a:r>
          </a:p>
          <a:p>
            <a:r>
              <a:rPr lang="sv-SE" dirty="0"/>
              <a:t> </a:t>
            </a:r>
          </a:p>
          <a:p>
            <a:endParaRPr lang="sv-SE" dirty="0"/>
          </a:p>
          <a:p>
            <a:r>
              <a:rPr lang="sv-SE" sz="1800" dirty="0">
                <a:effectLst/>
                <a:ea typeface="Times New Roman" panose="02020603050405020304" pitchFamily="18" charset="0"/>
                <a:cs typeface="Times New Roman" panose="02020603050405020304" pitchFamily="18" charset="0"/>
              </a:rPr>
              <a:t>Normalt ingår </a:t>
            </a:r>
            <a:r>
              <a:rPr lang="sv-SE" sz="1800" b="1" dirty="0">
                <a:effectLst/>
                <a:ea typeface="Times New Roman" panose="02020603050405020304" pitchFamily="18" charset="0"/>
                <a:cs typeface="Times New Roman" panose="02020603050405020304" pitchFamily="18" charset="0"/>
              </a:rPr>
              <a:t>inte</a:t>
            </a:r>
            <a:r>
              <a:rPr lang="sv-SE" sz="1800" dirty="0">
                <a:effectLst/>
                <a:ea typeface="Times New Roman" panose="02020603050405020304" pitchFamily="18" charset="0"/>
                <a:cs typeface="Times New Roman" panose="02020603050405020304" pitchFamily="18" charset="0"/>
              </a:rPr>
              <a:t> tillträde till ”anläggningar, byggnader, lokaler och andra utrymmen” i länsstyrelsens förordnande.</a:t>
            </a:r>
          </a:p>
          <a:p>
            <a:endParaRPr lang="sv-SE" dirty="0">
              <a:ea typeface="Times New Roman" panose="02020603050405020304" pitchFamily="18" charset="0"/>
              <a:cs typeface="Times New Roman" panose="02020603050405020304" pitchFamily="18" charset="0"/>
            </a:endParaRPr>
          </a:p>
          <a:p>
            <a:r>
              <a:rPr lang="sv-SE" dirty="0">
                <a:ea typeface="Times New Roman" panose="02020603050405020304" pitchFamily="18" charset="0"/>
                <a:cs typeface="Times New Roman" panose="02020603050405020304" pitchFamily="18" charset="0"/>
              </a:rPr>
              <a:t>Dessa</a:t>
            </a:r>
            <a:r>
              <a:rPr lang="sv-SE" sz="1800" dirty="0">
                <a:effectLst/>
                <a:ea typeface="Times New Roman" panose="02020603050405020304" pitchFamily="18" charset="0"/>
                <a:cs typeface="Times New Roman" panose="02020603050405020304" pitchFamily="18" charset="0"/>
              </a:rPr>
              <a:t> befogenheter är främst avsedda för anställda fiskerikontrollanter som kontrollerar yrkesfisket.</a:t>
            </a:r>
          </a:p>
          <a:p>
            <a:endParaRPr lang="sv-SE" dirty="0"/>
          </a:p>
          <a:p>
            <a:r>
              <a:rPr lang="sv-SE" dirty="0"/>
              <a:t> </a:t>
            </a:r>
          </a:p>
          <a:p>
            <a:endParaRPr lang="sv-SE" dirty="0"/>
          </a:p>
        </p:txBody>
      </p:sp>
      <p:pic>
        <p:nvPicPr>
          <p:cNvPr id="12" name="Platshållare för innehåll 11">
            <a:extLst>
              <a:ext uri="{FF2B5EF4-FFF2-40B4-BE49-F238E27FC236}">
                <a16:creationId xmlns:a16="http://schemas.microsoft.com/office/drawing/2014/main" id="{3D9C6971-35F0-44BB-AE74-77CA80039AB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14854" y="2887682"/>
            <a:ext cx="6096000" cy="3970318"/>
          </a:xfrm>
        </p:spPr>
      </p:pic>
    </p:spTree>
    <p:extLst>
      <p:ext uri="{BB962C8B-B14F-4D97-AF65-F5344CB8AC3E}">
        <p14:creationId xmlns:p14="http://schemas.microsoft.com/office/powerpoint/2010/main" val="1707751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C79941D-AE7B-4B99-AEF9-B88C7E19973E}"/>
              </a:ext>
              <a:ext uri="{C183D7F6-B498-43B3-948B-1728B52AA6E4}">
                <adec:decorative xmlns:adec="http://schemas.microsoft.com/office/drawing/2017/decorative" val="0"/>
              </a:ext>
            </a:extLst>
          </p:cNvPr>
          <p:cNvSpPr>
            <a:spLocks noGrp="1"/>
          </p:cNvSpPr>
          <p:nvPr>
            <p:ph type="title"/>
          </p:nvPr>
        </p:nvSpPr>
        <p:spPr>
          <a:xfrm>
            <a:off x="695569" y="523630"/>
            <a:ext cx="8467285" cy="843531"/>
          </a:xfrm>
        </p:spPr>
        <p:txBody>
          <a:bodyPr>
            <a:normAutofit/>
          </a:bodyPr>
          <a:lstStyle/>
          <a:p>
            <a:r>
              <a:rPr lang="sv-SE" dirty="0"/>
              <a:t>Fisketillsynspersonens och fiskarens identitet</a:t>
            </a:r>
          </a:p>
        </p:txBody>
      </p:sp>
      <p:sp>
        <p:nvSpPr>
          <p:cNvPr id="6" name="textruta 5">
            <a:extLst>
              <a:ext uri="{FF2B5EF4-FFF2-40B4-BE49-F238E27FC236}">
                <a16:creationId xmlns:a16="http://schemas.microsoft.com/office/drawing/2014/main" id="{ACCF8B07-8656-4AC0-AACC-711912906128}"/>
              </a:ext>
            </a:extLst>
          </p:cNvPr>
          <p:cNvSpPr txBox="1"/>
          <p:nvPr/>
        </p:nvSpPr>
        <p:spPr>
          <a:xfrm>
            <a:off x="-1" y="1595020"/>
            <a:ext cx="6471821" cy="5262979"/>
          </a:xfrm>
          <a:prstGeom prst="rect">
            <a:avLst/>
          </a:prstGeom>
          <a:solidFill>
            <a:schemeClr val="bg2"/>
          </a:solidFill>
        </p:spPr>
        <p:txBody>
          <a:bodyPr wrap="square" rtlCol="0">
            <a:spAutoFit/>
          </a:bodyPr>
          <a:lstStyle/>
          <a:p>
            <a:pPr algn="ctr"/>
            <a:r>
              <a:rPr lang="sv-SE" b="1" dirty="0"/>
              <a:t>Fisketillsynspersonens identitet</a:t>
            </a:r>
          </a:p>
          <a:p>
            <a:endParaRPr lang="sv-SE" sz="1200" dirty="0"/>
          </a:p>
          <a:p>
            <a:r>
              <a:rPr lang="sv-SE" dirty="0">
                <a:latin typeface="Times New Roman" panose="02020603050405020304" pitchFamily="18" charset="0"/>
                <a:cs typeface="Times New Roman" panose="02020603050405020304" pitchFamily="18" charset="0"/>
              </a:rPr>
              <a:t>► </a:t>
            </a:r>
            <a:r>
              <a:rPr lang="sv-SE" dirty="0"/>
              <a:t>Tjänstekortet, utfärdat av länsstyrelsen, ska bäras väl </a:t>
            </a:r>
            <a:br>
              <a:rPr lang="sv-SE" dirty="0"/>
            </a:br>
            <a:r>
              <a:rPr lang="sv-SE" dirty="0"/>
              <a:t>     synligt, fastsatt på bröstets vänstra sida. På tjänstekortet </a:t>
            </a:r>
            <a:br>
              <a:rPr lang="sv-SE" dirty="0"/>
            </a:br>
            <a:r>
              <a:rPr lang="sv-SE" dirty="0"/>
              <a:t>     framgår vanligtvis förordnandets omfattning. </a:t>
            </a:r>
          </a:p>
          <a:p>
            <a:endParaRPr lang="sv-SE" sz="1200" dirty="0"/>
          </a:p>
          <a:p>
            <a:r>
              <a:rPr lang="sv-SE" dirty="0">
                <a:latin typeface="Times New Roman" panose="02020603050405020304" pitchFamily="18" charset="0"/>
                <a:cs typeface="Times New Roman" panose="02020603050405020304" pitchFamily="18" charset="0"/>
              </a:rPr>
              <a:t>► </a:t>
            </a:r>
            <a:r>
              <a:rPr lang="sv-SE" dirty="0"/>
              <a:t>Fisketillsynspersonen bör även bära med sig ett foto eller </a:t>
            </a:r>
            <a:br>
              <a:rPr lang="sv-SE" dirty="0"/>
            </a:br>
            <a:r>
              <a:rPr lang="sv-SE" dirty="0"/>
              <a:t>    en kopia av förordnandets omfattning. </a:t>
            </a:r>
          </a:p>
          <a:p>
            <a:endParaRPr lang="sv-SE" sz="1200" dirty="0">
              <a:latin typeface="Times New Roman" panose="02020603050405020304" pitchFamily="18" charset="0"/>
              <a:cs typeface="Times New Roman" panose="02020603050405020304" pitchFamily="18" charset="0"/>
            </a:endParaRPr>
          </a:p>
          <a:p>
            <a:r>
              <a:rPr lang="sv-SE" dirty="0">
                <a:latin typeface="Times New Roman" panose="02020603050405020304" pitchFamily="18" charset="0"/>
                <a:cs typeface="Times New Roman" panose="02020603050405020304" pitchFamily="18" charset="0"/>
              </a:rPr>
              <a:t>► </a:t>
            </a:r>
            <a:r>
              <a:rPr lang="sv-SE" dirty="0"/>
              <a:t>Fisketillsynspersonen ska även ha med sig en giltig </a:t>
            </a:r>
            <a:br>
              <a:rPr lang="sv-SE" dirty="0"/>
            </a:br>
            <a:r>
              <a:rPr lang="sv-SE" dirty="0"/>
              <a:t>    legitimation att visa upp på begäran.  </a:t>
            </a:r>
          </a:p>
          <a:p>
            <a:endParaRPr lang="sv-SE" dirty="0"/>
          </a:p>
          <a:p>
            <a:pPr algn="ctr"/>
            <a:r>
              <a:rPr lang="sv-SE" b="1" dirty="0"/>
              <a:t>Fiskarens identitet</a:t>
            </a:r>
          </a:p>
          <a:p>
            <a:endParaRPr lang="sv-SE" sz="1200" dirty="0"/>
          </a:p>
          <a:p>
            <a:r>
              <a:rPr lang="sv-SE" dirty="0">
                <a:latin typeface="Times New Roman" panose="02020603050405020304" pitchFamily="18" charset="0"/>
                <a:cs typeface="Times New Roman" panose="02020603050405020304" pitchFamily="18" charset="0"/>
              </a:rPr>
              <a:t>►</a:t>
            </a:r>
            <a:r>
              <a:rPr lang="sv-SE" dirty="0"/>
              <a:t> Vid misstanke om brott är det viktigt att kunna fastställa </a:t>
            </a:r>
            <a:br>
              <a:rPr lang="sv-SE" dirty="0"/>
            </a:br>
            <a:r>
              <a:rPr lang="sv-SE" dirty="0"/>
              <a:t>    fiskarens identitet. Den misstänkte ska på uppmaning visa </a:t>
            </a:r>
            <a:br>
              <a:rPr lang="sv-SE" dirty="0"/>
            </a:br>
            <a:r>
              <a:rPr lang="sv-SE" dirty="0"/>
              <a:t>    </a:t>
            </a:r>
            <a:r>
              <a:rPr lang="sv-SE" b="1" dirty="0"/>
              <a:t>sin legitimation. </a:t>
            </a:r>
            <a:r>
              <a:rPr lang="sv-SE" dirty="0"/>
              <a:t>Fisketillsynspersonen bedömer då dess </a:t>
            </a:r>
            <a:br>
              <a:rPr lang="sv-SE" dirty="0"/>
            </a:br>
            <a:r>
              <a:rPr lang="sv-SE" dirty="0"/>
              <a:t>    giltighet och fotots likhet med den misstänkte. Vid vägran     </a:t>
            </a:r>
            <a:br>
              <a:rPr lang="sv-SE" dirty="0"/>
            </a:br>
            <a:r>
              <a:rPr lang="sv-SE" dirty="0"/>
              <a:t>    att visa legitimation kan fisketillsynspersonen begära hjälp </a:t>
            </a:r>
            <a:br>
              <a:rPr lang="sv-SE" dirty="0"/>
            </a:br>
            <a:r>
              <a:rPr lang="sv-SE" dirty="0"/>
              <a:t>    av polis. </a:t>
            </a:r>
          </a:p>
        </p:txBody>
      </p:sp>
      <p:pic>
        <p:nvPicPr>
          <p:cNvPr id="8" name="Platshållare för innehåll 7">
            <a:extLst>
              <a:ext uri="{FF2B5EF4-FFF2-40B4-BE49-F238E27FC236}">
                <a16:creationId xmlns:a16="http://schemas.microsoft.com/office/drawing/2014/main" id="{E844C127-CDB8-442E-9290-AB0278658DD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71820" y="1595020"/>
            <a:ext cx="5720179" cy="5262979"/>
          </a:xfrm>
        </p:spPr>
      </p:pic>
    </p:spTree>
    <p:extLst>
      <p:ext uri="{BB962C8B-B14F-4D97-AF65-F5344CB8AC3E}">
        <p14:creationId xmlns:p14="http://schemas.microsoft.com/office/powerpoint/2010/main" val="30599609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C79941D-AE7B-4B99-AEF9-B88C7E19973E}"/>
              </a:ext>
              <a:ext uri="{C183D7F6-B498-43B3-948B-1728B52AA6E4}">
                <adec:decorative xmlns:adec="http://schemas.microsoft.com/office/drawing/2017/decorative" val="0"/>
              </a:ext>
            </a:extLst>
          </p:cNvPr>
          <p:cNvSpPr>
            <a:spLocks noGrp="1"/>
          </p:cNvSpPr>
          <p:nvPr>
            <p:ph type="title"/>
          </p:nvPr>
        </p:nvSpPr>
        <p:spPr>
          <a:xfrm>
            <a:off x="695569" y="523630"/>
            <a:ext cx="8467285" cy="843531"/>
          </a:xfrm>
        </p:spPr>
        <p:txBody>
          <a:bodyPr>
            <a:normAutofit/>
          </a:bodyPr>
          <a:lstStyle/>
          <a:p>
            <a:r>
              <a:rPr lang="sv-SE" dirty="0"/>
              <a:t>Husrannsakan och kroppsvisitation</a:t>
            </a:r>
          </a:p>
        </p:txBody>
      </p:sp>
      <p:sp>
        <p:nvSpPr>
          <p:cNvPr id="6" name="textruta 5">
            <a:extLst>
              <a:ext uri="{FF2B5EF4-FFF2-40B4-BE49-F238E27FC236}">
                <a16:creationId xmlns:a16="http://schemas.microsoft.com/office/drawing/2014/main" id="{ACCF8B07-8656-4AC0-AACC-711912906128}"/>
              </a:ext>
            </a:extLst>
          </p:cNvPr>
          <p:cNvSpPr txBox="1"/>
          <p:nvPr/>
        </p:nvSpPr>
        <p:spPr>
          <a:xfrm>
            <a:off x="0" y="1791721"/>
            <a:ext cx="6096001" cy="5078313"/>
          </a:xfrm>
          <a:prstGeom prst="rect">
            <a:avLst/>
          </a:prstGeom>
          <a:solidFill>
            <a:schemeClr val="bg2"/>
          </a:solidFill>
        </p:spPr>
        <p:txBody>
          <a:bodyPr wrap="square" rtlCol="0">
            <a:spAutoFit/>
          </a:bodyPr>
          <a:lstStyle/>
          <a:p>
            <a:pPr algn="ctr"/>
            <a:r>
              <a:rPr lang="sv-SE" b="1" dirty="0"/>
              <a:t>Fisketillsynsperson</a:t>
            </a:r>
          </a:p>
          <a:p>
            <a:endParaRPr lang="sv-SE" dirty="0"/>
          </a:p>
          <a:p>
            <a:r>
              <a:rPr lang="sv-SE" dirty="0"/>
              <a:t>Generellt är rätten att genomföra husrannsakan eller kroppsvisitation starkt begränsad i grundlagen (regeringsformen 2 kap. 6 §). </a:t>
            </a:r>
          </a:p>
          <a:p>
            <a:endParaRPr lang="sv-SE" dirty="0"/>
          </a:p>
          <a:p>
            <a:r>
              <a:rPr lang="sv-SE" dirty="0"/>
              <a:t>Fisketillsynsperson som är förordnad av länsstyrelsen har därför inte oinskränkt den rätten: </a:t>
            </a:r>
          </a:p>
          <a:p>
            <a:endParaRPr lang="sv-SE" dirty="0"/>
          </a:p>
          <a:p>
            <a:r>
              <a:rPr lang="sv-SE" dirty="0">
                <a:cs typeface="Times New Roman" panose="02020603050405020304" pitchFamily="18" charset="0"/>
              </a:rPr>
              <a:t>► Fisketillsynsperson har</a:t>
            </a:r>
            <a:r>
              <a:rPr lang="sv-SE" dirty="0"/>
              <a:t> exempel inte rätt att mot </a:t>
            </a:r>
            <a:br>
              <a:rPr lang="sv-SE" dirty="0"/>
            </a:br>
            <a:r>
              <a:rPr lang="sv-SE" dirty="0"/>
              <a:t>    ägarens vilja genomsöka en </a:t>
            </a:r>
            <a:r>
              <a:rPr lang="sv-SE" b="1" dirty="0"/>
              <a:t>stängd ryggsäck</a:t>
            </a:r>
            <a:r>
              <a:rPr lang="sv-SE" dirty="0"/>
              <a:t> eller ett </a:t>
            </a:r>
            <a:br>
              <a:rPr lang="sv-SE" dirty="0"/>
            </a:br>
            <a:r>
              <a:rPr lang="sv-SE" dirty="0"/>
              <a:t>    </a:t>
            </a:r>
            <a:r>
              <a:rPr lang="sv-SE" b="1" dirty="0"/>
              <a:t>tillslutet utrymme</a:t>
            </a:r>
            <a:r>
              <a:rPr lang="sv-SE" dirty="0"/>
              <a:t> under toften i en båt, liksom </a:t>
            </a:r>
            <a:br>
              <a:rPr lang="sv-SE" dirty="0"/>
            </a:br>
            <a:r>
              <a:rPr lang="sv-SE" dirty="0"/>
              <a:t>    bagageutrymmet i en bil.</a:t>
            </a:r>
          </a:p>
          <a:p>
            <a:endParaRPr lang="sv-SE" dirty="0"/>
          </a:p>
          <a:p>
            <a:r>
              <a:rPr lang="sv-SE" dirty="0">
                <a:cs typeface="Times New Roman" panose="02020603050405020304" pitchFamily="18" charset="0"/>
              </a:rPr>
              <a:t>► </a:t>
            </a:r>
            <a:r>
              <a:rPr lang="sv-SE" dirty="0"/>
              <a:t>Om fisketillsynspersonen nekas tillträde till stängt </a:t>
            </a:r>
            <a:br>
              <a:rPr lang="sv-SE" dirty="0"/>
            </a:br>
            <a:r>
              <a:rPr lang="sv-SE" dirty="0"/>
              <a:t>    utrymme bör detta dock anmälas till polis och </a:t>
            </a:r>
            <a:br>
              <a:rPr lang="sv-SE" dirty="0"/>
            </a:br>
            <a:r>
              <a:rPr lang="sv-SE" dirty="0"/>
              <a:t>    rapporteras till uppdragsgivaren, alternativt att polis </a:t>
            </a:r>
            <a:br>
              <a:rPr lang="sv-SE" dirty="0"/>
            </a:br>
            <a:r>
              <a:rPr lang="sv-SE" dirty="0"/>
              <a:t>    tillkallas till platsen.</a:t>
            </a:r>
          </a:p>
        </p:txBody>
      </p:sp>
      <p:pic>
        <p:nvPicPr>
          <p:cNvPr id="8" name="Platshållare för innehåll 7">
            <a:extLst>
              <a:ext uri="{FF2B5EF4-FFF2-40B4-BE49-F238E27FC236}">
                <a16:creationId xmlns:a16="http://schemas.microsoft.com/office/drawing/2014/main" id="{C1624693-3854-4C21-A1C6-B765F97EDCD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0" y="1791721"/>
            <a:ext cx="6096000" cy="5078313"/>
          </a:xfrm>
        </p:spPr>
      </p:pic>
    </p:spTree>
    <p:extLst>
      <p:ext uri="{BB962C8B-B14F-4D97-AF65-F5344CB8AC3E}">
        <p14:creationId xmlns:p14="http://schemas.microsoft.com/office/powerpoint/2010/main" val="14199534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C79941D-AE7B-4B99-AEF9-B88C7E19973E}"/>
              </a:ext>
              <a:ext uri="{C183D7F6-B498-43B3-948B-1728B52AA6E4}">
                <adec:decorative xmlns:adec="http://schemas.microsoft.com/office/drawing/2017/decorative" val="0"/>
              </a:ext>
            </a:extLst>
          </p:cNvPr>
          <p:cNvSpPr>
            <a:spLocks noGrp="1"/>
          </p:cNvSpPr>
          <p:nvPr>
            <p:ph type="title"/>
          </p:nvPr>
        </p:nvSpPr>
        <p:spPr>
          <a:xfrm>
            <a:off x="695569" y="523630"/>
            <a:ext cx="8467285" cy="843531"/>
          </a:xfrm>
        </p:spPr>
        <p:txBody>
          <a:bodyPr>
            <a:normAutofit/>
          </a:bodyPr>
          <a:lstStyle/>
          <a:p>
            <a:r>
              <a:rPr lang="sv-SE" dirty="0"/>
              <a:t>Husrannsakan och kroppsvisitation</a:t>
            </a:r>
          </a:p>
        </p:txBody>
      </p:sp>
      <p:sp>
        <p:nvSpPr>
          <p:cNvPr id="6" name="textruta 5">
            <a:extLst>
              <a:ext uri="{FF2B5EF4-FFF2-40B4-BE49-F238E27FC236}">
                <a16:creationId xmlns:a16="http://schemas.microsoft.com/office/drawing/2014/main" id="{ACCF8B07-8656-4AC0-AACC-711912906128}"/>
              </a:ext>
            </a:extLst>
          </p:cNvPr>
          <p:cNvSpPr txBox="1"/>
          <p:nvPr/>
        </p:nvSpPr>
        <p:spPr>
          <a:xfrm>
            <a:off x="1" y="2732216"/>
            <a:ext cx="6096000" cy="4124206"/>
          </a:xfrm>
          <a:prstGeom prst="rect">
            <a:avLst/>
          </a:prstGeom>
          <a:solidFill>
            <a:schemeClr val="bg2"/>
          </a:solidFill>
        </p:spPr>
        <p:txBody>
          <a:bodyPr wrap="square" rtlCol="0">
            <a:spAutoFit/>
          </a:bodyPr>
          <a:lstStyle/>
          <a:p>
            <a:pPr algn="ctr"/>
            <a:r>
              <a:rPr lang="sv-SE" b="1" dirty="0"/>
              <a:t>Polis och Kustbevakning</a:t>
            </a:r>
          </a:p>
          <a:p>
            <a:r>
              <a:rPr lang="sv-SE" dirty="0"/>
              <a:t> </a:t>
            </a:r>
            <a:endParaRPr lang="sv-SE" sz="1400" dirty="0"/>
          </a:p>
          <a:p>
            <a:r>
              <a:rPr lang="sv-SE" sz="1400" dirty="0"/>
              <a:t> </a:t>
            </a:r>
          </a:p>
          <a:p>
            <a:r>
              <a:rPr lang="sv-SE" dirty="0">
                <a:cs typeface="Times New Roman" panose="02020603050405020304" pitchFamily="18" charset="0"/>
              </a:rPr>
              <a:t>► </a:t>
            </a:r>
            <a:r>
              <a:rPr lang="sv-SE" dirty="0"/>
              <a:t>Polisman eller tjänsteman vid Kustbevakningen får </a:t>
            </a:r>
            <a:br>
              <a:rPr lang="sv-SE" dirty="0"/>
            </a:br>
            <a:r>
              <a:rPr lang="sv-SE" dirty="0"/>
              <a:t>    genomföra </a:t>
            </a:r>
            <a:r>
              <a:rPr lang="sv-SE" b="1" dirty="0"/>
              <a:t>husrannsakan </a:t>
            </a:r>
            <a:r>
              <a:rPr lang="sv-SE" dirty="0"/>
              <a:t>om det finns misstanke om </a:t>
            </a:r>
            <a:br>
              <a:rPr lang="sv-SE" dirty="0"/>
            </a:br>
            <a:r>
              <a:rPr lang="sv-SE" dirty="0"/>
              <a:t>    ett brott som kan ge fängelse. Detta för att söka efter </a:t>
            </a:r>
            <a:br>
              <a:rPr lang="sv-SE" dirty="0"/>
            </a:br>
            <a:r>
              <a:rPr lang="sv-SE" dirty="0"/>
              <a:t>    föremål som kan tas i beslag eller för att undersöka </a:t>
            </a:r>
            <a:br>
              <a:rPr lang="sv-SE" dirty="0"/>
            </a:br>
            <a:r>
              <a:rPr lang="sv-SE" dirty="0"/>
              <a:t>    omständigheter som kan ha betydelse för att utreda </a:t>
            </a:r>
            <a:br>
              <a:rPr lang="sv-SE" dirty="0"/>
            </a:br>
            <a:r>
              <a:rPr lang="sv-SE" dirty="0"/>
              <a:t>    brottet. </a:t>
            </a:r>
          </a:p>
          <a:p>
            <a:endParaRPr lang="sv-SE" dirty="0"/>
          </a:p>
          <a:p>
            <a:r>
              <a:rPr lang="sv-SE" dirty="0">
                <a:cs typeface="Times New Roman" panose="02020603050405020304" pitchFamily="18" charset="0"/>
              </a:rPr>
              <a:t>►</a:t>
            </a:r>
            <a:r>
              <a:rPr lang="sv-SE" dirty="0">
                <a:latin typeface="Times New Roman" panose="02020603050405020304" pitchFamily="18" charset="0"/>
                <a:cs typeface="Times New Roman" panose="02020603050405020304" pitchFamily="18" charset="0"/>
              </a:rPr>
              <a:t> </a:t>
            </a:r>
            <a:r>
              <a:rPr lang="sv-SE" dirty="0"/>
              <a:t>Beslut om husrannsakan kan fattas av </a:t>
            </a:r>
            <a:br>
              <a:rPr lang="sv-SE" dirty="0"/>
            </a:br>
            <a:r>
              <a:rPr lang="sv-SE" dirty="0"/>
              <a:t>    förundersökningsledare, åklagare eller domstol. </a:t>
            </a:r>
            <a:br>
              <a:rPr lang="sv-SE" dirty="0"/>
            </a:br>
            <a:r>
              <a:rPr lang="sv-SE" dirty="0"/>
              <a:t>    Husrannsakan får dock genomföras utan sådant beslut </a:t>
            </a:r>
            <a:br>
              <a:rPr lang="sv-SE" dirty="0"/>
            </a:br>
            <a:r>
              <a:rPr lang="sv-SE" dirty="0"/>
              <a:t>    om det finns risk för akut fara på grund av dröjsmålet.</a:t>
            </a:r>
          </a:p>
          <a:p>
            <a:endParaRPr lang="sv-SE" sz="1400" dirty="0"/>
          </a:p>
        </p:txBody>
      </p:sp>
      <p:pic>
        <p:nvPicPr>
          <p:cNvPr id="10" name="Platshållare för innehåll 9">
            <a:extLst>
              <a:ext uri="{FF2B5EF4-FFF2-40B4-BE49-F238E27FC236}">
                <a16:creationId xmlns:a16="http://schemas.microsoft.com/office/drawing/2014/main" id="{68E86C7A-A598-49FC-8BCF-C1066D1C782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0" y="2733795"/>
            <a:ext cx="6101918" cy="4124205"/>
          </a:xfrm>
        </p:spPr>
      </p:pic>
    </p:spTree>
    <p:extLst>
      <p:ext uri="{BB962C8B-B14F-4D97-AF65-F5344CB8AC3E}">
        <p14:creationId xmlns:p14="http://schemas.microsoft.com/office/powerpoint/2010/main" val="24936385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C79941D-AE7B-4B99-AEF9-B88C7E19973E}"/>
              </a:ext>
              <a:ext uri="{C183D7F6-B498-43B3-948B-1728B52AA6E4}">
                <adec:decorative xmlns:adec="http://schemas.microsoft.com/office/drawing/2017/decorative" val="0"/>
              </a:ext>
            </a:extLst>
          </p:cNvPr>
          <p:cNvSpPr>
            <a:spLocks noGrp="1"/>
          </p:cNvSpPr>
          <p:nvPr>
            <p:ph type="title"/>
          </p:nvPr>
        </p:nvSpPr>
        <p:spPr>
          <a:xfrm>
            <a:off x="695569" y="523630"/>
            <a:ext cx="8467285" cy="843531"/>
          </a:xfrm>
        </p:spPr>
        <p:txBody>
          <a:bodyPr>
            <a:normAutofit/>
          </a:bodyPr>
          <a:lstStyle/>
          <a:p>
            <a:r>
              <a:rPr lang="sv-SE" dirty="0"/>
              <a:t>Rätt att undersöka fisk och redskap</a:t>
            </a:r>
          </a:p>
        </p:txBody>
      </p:sp>
      <p:sp>
        <p:nvSpPr>
          <p:cNvPr id="6" name="textruta 5">
            <a:extLst>
              <a:ext uri="{FF2B5EF4-FFF2-40B4-BE49-F238E27FC236}">
                <a16:creationId xmlns:a16="http://schemas.microsoft.com/office/drawing/2014/main" id="{ACCF8B07-8656-4AC0-AACC-711912906128}"/>
              </a:ext>
            </a:extLst>
          </p:cNvPr>
          <p:cNvSpPr txBox="1"/>
          <p:nvPr/>
        </p:nvSpPr>
        <p:spPr>
          <a:xfrm>
            <a:off x="0" y="2395240"/>
            <a:ext cx="6096001" cy="4462760"/>
          </a:xfrm>
          <a:prstGeom prst="rect">
            <a:avLst/>
          </a:prstGeom>
          <a:solidFill>
            <a:schemeClr val="bg2"/>
          </a:solidFill>
        </p:spPr>
        <p:txBody>
          <a:bodyPr wrap="square" rtlCol="0">
            <a:spAutoFit/>
          </a:bodyPr>
          <a:lstStyle/>
          <a:p>
            <a:r>
              <a:rPr lang="sv-SE" dirty="0"/>
              <a:t>En fisketillsynsperson har rätt att undersöka </a:t>
            </a:r>
            <a:r>
              <a:rPr lang="sv-SE" b="1" dirty="0"/>
              <a:t>fisk, redskap och sump</a:t>
            </a:r>
            <a:r>
              <a:rPr lang="sv-SE" dirty="0"/>
              <a:t>. </a:t>
            </a:r>
          </a:p>
          <a:p>
            <a:endParaRPr lang="sv-SE" dirty="0"/>
          </a:p>
          <a:p>
            <a:r>
              <a:rPr lang="sv-SE" dirty="0">
                <a:cs typeface="Times New Roman" panose="02020603050405020304" pitchFamily="18" charset="0"/>
              </a:rPr>
              <a:t>► </a:t>
            </a:r>
            <a:r>
              <a:rPr lang="sv-SE" dirty="0"/>
              <a:t>Dit räknas även </a:t>
            </a:r>
            <a:r>
              <a:rPr lang="sv-SE" b="1" dirty="0"/>
              <a:t>båt</a:t>
            </a:r>
            <a:r>
              <a:rPr lang="sv-SE" dirty="0"/>
              <a:t> som används vid fisket (dock ej </a:t>
            </a:r>
            <a:br>
              <a:rPr lang="sv-SE" dirty="0"/>
            </a:br>
            <a:r>
              <a:rPr lang="sv-SE" dirty="0"/>
              <a:t>    båtens stängda utrymmen). </a:t>
            </a:r>
          </a:p>
          <a:p>
            <a:endParaRPr lang="sv-SE" dirty="0"/>
          </a:p>
          <a:p>
            <a:r>
              <a:rPr lang="sv-SE" dirty="0">
                <a:cs typeface="Times New Roman" panose="02020603050405020304" pitchFamily="18" charset="0"/>
              </a:rPr>
              <a:t>► </a:t>
            </a:r>
            <a:r>
              <a:rPr lang="sv-SE" dirty="0"/>
              <a:t>I en sådan undersökning ingår även rätten att ta upp </a:t>
            </a:r>
            <a:br>
              <a:rPr lang="sv-SE" dirty="0"/>
            </a:br>
            <a:r>
              <a:rPr lang="sv-SE" dirty="0"/>
              <a:t>    utlagda redskap och sumpar ur vattnet. </a:t>
            </a:r>
          </a:p>
          <a:p>
            <a:endParaRPr lang="sv-SE" dirty="0"/>
          </a:p>
          <a:p>
            <a:r>
              <a:rPr lang="sv-SE" dirty="0">
                <a:cs typeface="Times New Roman" panose="02020603050405020304" pitchFamily="18" charset="0"/>
              </a:rPr>
              <a:t>► </a:t>
            </a:r>
            <a:r>
              <a:rPr lang="sv-SE" dirty="0"/>
              <a:t>Undersökning av fisk och redskap får göras opåkallat, </a:t>
            </a:r>
            <a:br>
              <a:rPr lang="sv-SE" dirty="0"/>
            </a:br>
            <a:r>
              <a:rPr lang="sv-SE" dirty="0"/>
              <a:t>    även om det inte föreligger misstanke om lagbrott eller </a:t>
            </a:r>
            <a:br>
              <a:rPr lang="sv-SE" dirty="0"/>
            </a:br>
            <a:r>
              <a:rPr lang="sv-SE" dirty="0"/>
              <a:t>    överträdelse. </a:t>
            </a:r>
          </a:p>
          <a:p>
            <a:endParaRPr lang="sv-SE" dirty="0"/>
          </a:p>
          <a:p>
            <a:r>
              <a:rPr lang="sv-SE" dirty="0">
                <a:cs typeface="Times New Roman" panose="02020603050405020304" pitchFamily="18" charset="0"/>
              </a:rPr>
              <a:t>► </a:t>
            </a:r>
            <a:r>
              <a:rPr lang="sv-SE" dirty="0"/>
              <a:t>Undersökningen får sträckas så långt att det kan </a:t>
            </a:r>
            <a:br>
              <a:rPr lang="sv-SE" dirty="0"/>
            </a:br>
            <a:r>
              <a:rPr lang="sv-SE" dirty="0"/>
              <a:t>    konstateras om en överträdelse har skett eller inte</a:t>
            </a:r>
            <a:endParaRPr lang="sv-SE" sz="1400" dirty="0"/>
          </a:p>
          <a:p>
            <a:endParaRPr lang="sv-SE" sz="1400" dirty="0"/>
          </a:p>
        </p:txBody>
      </p:sp>
      <p:pic>
        <p:nvPicPr>
          <p:cNvPr id="8" name="Platshållare för innehåll 7">
            <a:extLst>
              <a:ext uri="{FF2B5EF4-FFF2-40B4-BE49-F238E27FC236}">
                <a16:creationId xmlns:a16="http://schemas.microsoft.com/office/drawing/2014/main" id="{EF8E8A9D-638F-4B35-A67E-E6FFB7F0B3A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0" y="2395240"/>
            <a:ext cx="6096000" cy="4462760"/>
          </a:xfrm>
        </p:spPr>
      </p:pic>
    </p:spTree>
    <p:extLst>
      <p:ext uri="{BB962C8B-B14F-4D97-AF65-F5344CB8AC3E}">
        <p14:creationId xmlns:p14="http://schemas.microsoft.com/office/powerpoint/2010/main" val="34943256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C79941D-AE7B-4B99-AEF9-B88C7E19973E}"/>
              </a:ext>
              <a:ext uri="{C183D7F6-B498-43B3-948B-1728B52AA6E4}">
                <adec:decorative xmlns:adec="http://schemas.microsoft.com/office/drawing/2017/decorative" val="0"/>
              </a:ext>
            </a:extLst>
          </p:cNvPr>
          <p:cNvSpPr>
            <a:spLocks noGrp="1"/>
          </p:cNvSpPr>
          <p:nvPr>
            <p:ph type="title"/>
          </p:nvPr>
        </p:nvSpPr>
        <p:spPr>
          <a:xfrm>
            <a:off x="671828" y="310565"/>
            <a:ext cx="8467285" cy="843531"/>
          </a:xfrm>
        </p:spPr>
        <p:txBody>
          <a:bodyPr>
            <a:normAutofit/>
          </a:bodyPr>
          <a:lstStyle/>
          <a:p>
            <a:r>
              <a:rPr lang="sv-SE" dirty="0"/>
              <a:t>Rätt att ta i beslag</a:t>
            </a:r>
          </a:p>
        </p:txBody>
      </p:sp>
      <p:sp>
        <p:nvSpPr>
          <p:cNvPr id="6" name="textruta 5">
            <a:extLst>
              <a:ext uri="{FF2B5EF4-FFF2-40B4-BE49-F238E27FC236}">
                <a16:creationId xmlns:a16="http://schemas.microsoft.com/office/drawing/2014/main" id="{ACCF8B07-8656-4AC0-AACC-711912906128}"/>
              </a:ext>
            </a:extLst>
          </p:cNvPr>
          <p:cNvSpPr txBox="1"/>
          <p:nvPr/>
        </p:nvSpPr>
        <p:spPr>
          <a:xfrm>
            <a:off x="0" y="1564243"/>
            <a:ext cx="6096001" cy="5293757"/>
          </a:xfrm>
          <a:prstGeom prst="rect">
            <a:avLst/>
          </a:prstGeom>
          <a:solidFill>
            <a:schemeClr val="bg1"/>
          </a:solidFill>
        </p:spPr>
        <p:txBody>
          <a:bodyPr wrap="square" rtlCol="0">
            <a:spAutoFit/>
          </a:bodyPr>
          <a:lstStyle/>
          <a:p>
            <a:r>
              <a:rPr lang="sv-SE" b="1" dirty="0"/>
              <a:t>Fiskelagen 47 § beskriver rätten att ta föremål i beslag</a:t>
            </a:r>
          </a:p>
          <a:p>
            <a:endParaRPr lang="sv-SE" sz="1200" dirty="0"/>
          </a:p>
          <a:p>
            <a:r>
              <a:rPr lang="sv-SE" sz="1400" dirty="0"/>
              <a:t>Om någon påträffas på bar gärning får beslag göras av fisk, redskap, fiskefartyg eller andra föremål om föremålen kan antas </a:t>
            </a:r>
            <a:r>
              <a:rPr lang="sv-SE" sz="1400" b="1" dirty="0"/>
              <a:t>ha betydelse för brottets utredning eller kan antas bli förverkade</a:t>
            </a:r>
            <a:r>
              <a:rPr lang="sv-SE" sz="1400" dirty="0"/>
              <a:t>. </a:t>
            </a:r>
          </a:p>
          <a:p>
            <a:endParaRPr lang="sv-SE" sz="1400" dirty="0"/>
          </a:p>
          <a:p>
            <a:r>
              <a:rPr lang="sv-SE" sz="1400" dirty="0">
                <a:cs typeface="Times New Roman" panose="02020603050405020304" pitchFamily="18" charset="0"/>
              </a:rPr>
              <a:t>► </a:t>
            </a:r>
            <a:r>
              <a:rPr lang="sv-SE" sz="1400" dirty="0"/>
              <a:t>En fisketillsynsperson har rätt att ta föremål i beslag om befogenheten </a:t>
            </a:r>
            <a:br>
              <a:rPr lang="sv-SE" sz="1400" dirty="0"/>
            </a:br>
            <a:r>
              <a:rPr lang="sv-SE" sz="1400" dirty="0"/>
              <a:t>     ingår i förordnandet. Samma rätt tillkommer befattningshavare hos </a:t>
            </a:r>
            <a:br>
              <a:rPr lang="sv-SE" sz="1400" dirty="0"/>
            </a:br>
            <a:r>
              <a:rPr lang="sv-SE" sz="1400" dirty="0"/>
              <a:t>     myndighet som ska övervaka fisket. </a:t>
            </a:r>
          </a:p>
          <a:p>
            <a:endParaRPr lang="sv-SE" sz="1400" dirty="0"/>
          </a:p>
          <a:p>
            <a:r>
              <a:rPr lang="sv-SE" sz="1400" dirty="0">
                <a:cs typeface="Times New Roman" panose="02020603050405020304" pitchFamily="18" charset="0"/>
              </a:rPr>
              <a:t>► </a:t>
            </a:r>
            <a:r>
              <a:rPr lang="sv-SE" sz="1400" dirty="0"/>
              <a:t>Redskap som ligger ute, i strid med lagstiftningen, får anses vara </a:t>
            </a:r>
            <a:br>
              <a:rPr lang="sv-SE" sz="1400" dirty="0"/>
            </a:br>
            <a:r>
              <a:rPr lang="sv-SE" sz="1400" dirty="0"/>
              <a:t>    påkomna på bar gärning även om den som lagt ut redskapen vid tillfället </a:t>
            </a:r>
            <a:br>
              <a:rPr lang="sv-SE" sz="1400" dirty="0"/>
            </a:br>
            <a:r>
              <a:rPr lang="sv-SE" sz="1400" dirty="0"/>
              <a:t>    inte är närvarande. </a:t>
            </a:r>
          </a:p>
          <a:p>
            <a:endParaRPr lang="sv-SE" sz="1400" dirty="0"/>
          </a:p>
          <a:p>
            <a:r>
              <a:rPr lang="sv-SE" sz="1400" dirty="0">
                <a:cs typeface="Times New Roman" panose="02020603050405020304" pitchFamily="18" charset="0"/>
              </a:rPr>
              <a:t>► </a:t>
            </a:r>
            <a:r>
              <a:rPr lang="sv-SE" sz="1400" dirty="0"/>
              <a:t>Beslag får göras även vid försök eller förberedelser till brott.</a:t>
            </a:r>
          </a:p>
          <a:p>
            <a:endParaRPr lang="sv-SE" sz="1400" dirty="0"/>
          </a:p>
          <a:p>
            <a:r>
              <a:rPr lang="sv-SE" sz="1400" dirty="0">
                <a:cs typeface="Times New Roman" panose="02020603050405020304" pitchFamily="18" charset="0"/>
              </a:rPr>
              <a:t>► </a:t>
            </a:r>
            <a:r>
              <a:rPr lang="sv-SE" sz="1400" dirty="0"/>
              <a:t>Värdet av beslagtagna föremål ska </a:t>
            </a:r>
            <a:r>
              <a:rPr lang="sv-SE" sz="1400" b="1" dirty="0"/>
              <a:t>stå i proportion</a:t>
            </a:r>
            <a:r>
              <a:rPr lang="sv-SE" sz="1400" dirty="0"/>
              <a:t> till brottets </a:t>
            </a:r>
            <a:br>
              <a:rPr lang="sv-SE" sz="1400" dirty="0"/>
            </a:br>
            <a:r>
              <a:rPr lang="sv-SE" sz="1400" dirty="0"/>
              <a:t>    beskaffenhet. Det är alltså orimligt att beslagta dyra föremål vid enklare </a:t>
            </a:r>
            <a:br>
              <a:rPr lang="sv-SE" sz="1400" dirty="0"/>
            </a:br>
            <a:r>
              <a:rPr lang="sv-SE" sz="1400" dirty="0"/>
              <a:t>    brott.</a:t>
            </a:r>
          </a:p>
          <a:p>
            <a:endParaRPr lang="sv-SE" sz="1400" dirty="0"/>
          </a:p>
          <a:p>
            <a:r>
              <a:rPr lang="sv-SE" sz="1400" dirty="0">
                <a:cs typeface="Times New Roman" panose="02020603050405020304" pitchFamily="18" charset="0"/>
              </a:rPr>
              <a:t>► </a:t>
            </a:r>
            <a:r>
              <a:rPr lang="sv-SE" sz="1400" dirty="0"/>
              <a:t>Ett beslag är i sig </a:t>
            </a:r>
            <a:r>
              <a:rPr lang="sv-SE" sz="1400" b="1" dirty="0"/>
              <a:t>inte ett straff</a:t>
            </a:r>
            <a:r>
              <a:rPr lang="sv-SE" sz="1400" dirty="0"/>
              <a:t> för ett eventuellt begånget brott. Om </a:t>
            </a:r>
            <a:br>
              <a:rPr lang="sv-SE" sz="1400" dirty="0"/>
            </a:br>
            <a:r>
              <a:rPr lang="sv-SE" sz="1400" dirty="0"/>
              <a:t>    polis eller åklagare finner att beslaget saknar betydelse för brottets </a:t>
            </a:r>
            <a:br>
              <a:rPr lang="sv-SE" sz="1400" dirty="0"/>
            </a:br>
            <a:r>
              <a:rPr lang="sv-SE" sz="1400" dirty="0"/>
              <a:t>    utredning kan de fatta beslut om att föremålen omedelbart ska </a:t>
            </a:r>
            <a:br>
              <a:rPr lang="sv-SE" sz="1400" dirty="0"/>
            </a:br>
            <a:r>
              <a:rPr lang="sv-SE" sz="1400" dirty="0"/>
              <a:t>    återlämnas.</a:t>
            </a:r>
          </a:p>
        </p:txBody>
      </p:sp>
      <p:pic>
        <p:nvPicPr>
          <p:cNvPr id="4" name="Platshållare för innehåll 3">
            <a:extLst>
              <a:ext uri="{FF2B5EF4-FFF2-40B4-BE49-F238E27FC236}">
                <a16:creationId xmlns:a16="http://schemas.microsoft.com/office/drawing/2014/main" id="{D84C1B64-C5E7-4889-9D88-18FA2192BB0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86226" y="1564243"/>
            <a:ext cx="6105774" cy="5293757"/>
          </a:xfrm>
        </p:spPr>
      </p:pic>
    </p:spTree>
    <p:extLst>
      <p:ext uri="{BB962C8B-B14F-4D97-AF65-F5344CB8AC3E}">
        <p14:creationId xmlns:p14="http://schemas.microsoft.com/office/powerpoint/2010/main" val="12452611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716EF15-34EF-4C02-B519-B9F3FE92D9EB}"/>
              </a:ext>
            </a:extLst>
          </p:cNvPr>
          <p:cNvSpPr>
            <a:spLocks noGrp="1"/>
          </p:cNvSpPr>
          <p:nvPr>
            <p:ph type="title"/>
          </p:nvPr>
        </p:nvSpPr>
        <p:spPr/>
        <p:txBody>
          <a:bodyPr/>
          <a:lstStyle/>
          <a:p>
            <a:r>
              <a:rPr lang="sv-SE" b="0" dirty="0">
                <a:solidFill>
                  <a:srgbClr val="000000"/>
                </a:solidFill>
                <a:latin typeface="ArialMT"/>
                <a:ea typeface="Calibri" panose="020F0502020204030204" pitchFamily="34" charset="0"/>
              </a:rPr>
              <a:t>Angående beslagsrätten 2021-10-20</a:t>
            </a:r>
            <a:br>
              <a:rPr lang="sv-SE" dirty="0">
                <a:latin typeface="Calibri" panose="020F0502020204030204" pitchFamily="34" charset="0"/>
                <a:ea typeface="Calibri" panose="020F0502020204030204" pitchFamily="34" charset="0"/>
              </a:rPr>
            </a:br>
            <a:endParaRPr lang="sv-SE" dirty="0"/>
          </a:p>
        </p:txBody>
      </p:sp>
      <p:sp>
        <p:nvSpPr>
          <p:cNvPr id="3" name="Platshållare för innehåll 2">
            <a:extLst>
              <a:ext uri="{FF2B5EF4-FFF2-40B4-BE49-F238E27FC236}">
                <a16:creationId xmlns:a16="http://schemas.microsoft.com/office/drawing/2014/main" id="{2B490C85-1C0C-4086-9A25-0055C8F688F0}"/>
              </a:ext>
            </a:extLst>
          </p:cNvPr>
          <p:cNvSpPr>
            <a:spLocks noGrp="1"/>
          </p:cNvSpPr>
          <p:nvPr>
            <p:ph idx="1"/>
          </p:nvPr>
        </p:nvSpPr>
        <p:spPr/>
        <p:txBody>
          <a:bodyPr>
            <a:normAutofit/>
          </a:bodyPr>
          <a:lstStyle/>
          <a:p>
            <a:r>
              <a:rPr lang="sv-SE" sz="1800" b="0" i="0" dirty="0">
                <a:solidFill>
                  <a:srgbClr val="000000"/>
                </a:solidFill>
                <a:effectLst/>
                <a:latin typeface="ArialMT"/>
                <a:ea typeface="Calibri" panose="020F0502020204030204" pitchFamily="34" charset="0"/>
              </a:rPr>
              <a:t>Det har uppkommit en fråga mellan olika myndigheter om hur beslagsrätten i 47 § fiskelagen ska tolkas när inte en gärningsman finns närvarande vid det olagliga redskapet och berör beslag som görs av tjänstemän på myndigheter, förordnade fisketillsynspersoner och enskilda</a:t>
            </a:r>
            <a:r>
              <a:rPr lang="sv-SE" sz="1800" dirty="0">
                <a:solidFill>
                  <a:srgbClr val="000000"/>
                </a:solidFill>
                <a:effectLst/>
                <a:latin typeface="ArialMT"/>
                <a:ea typeface="Calibri" panose="020F0502020204030204" pitchFamily="34" charset="0"/>
              </a:rPr>
              <a:t> </a:t>
            </a:r>
            <a:r>
              <a:rPr lang="sv-SE" sz="1800" b="0" i="0" dirty="0">
                <a:solidFill>
                  <a:srgbClr val="000000"/>
                </a:solidFill>
                <a:effectLst/>
                <a:latin typeface="ArialMT"/>
                <a:ea typeface="Calibri" panose="020F0502020204030204" pitchFamily="34" charset="0"/>
              </a:rPr>
              <a:t>fiskerättsägare eller de som har uppdrag från fiskerättsägare. Havs- och vattenmyndigheten har gjort en hemställan till regeringen om förtydligande av lagtexten. </a:t>
            </a:r>
            <a:endParaRPr lang="sv-SE" sz="1800" dirty="0">
              <a:effectLst/>
              <a:latin typeface="Calibri" panose="020F0502020204030204" pitchFamily="34" charset="0"/>
              <a:ea typeface="Calibri" panose="020F0502020204030204" pitchFamily="34" charset="0"/>
            </a:endParaRPr>
          </a:p>
          <a:p>
            <a:r>
              <a:rPr lang="sv-SE" sz="1800" b="0" i="0" dirty="0">
                <a:solidFill>
                  <a:srgbClr val="000000"/>
                </a:solidFill>
                <a:effectLst/>
                <a:latin typeface="ArialMT"/>
                <a:ea typeface="Calibri" panose="020F0502020204030204" pitchFamily="34" charset="0"/>
              </a:rPr>
              <a:t> I avvaktan på ett förtydligande rekommenderar Havs- och vattenmyndigheten att alltid kontakta polis eller Kustbevakningen i de fall beslag ska göras av omärkta eller annars olagliga redskap utan att gärningsmannen är på plats. Anledningen är att dessa myndigheter alltid har möjlighet att fatta beslut om beslag oavsett om gärningsmannen är på plats eller inte. Om inte polisen eller Kustbevakningen väljer att själva komma ut för att förhindra det pågående brottet kan de be den tjänstemannen som kontaktade dem att assistera dem med beslagtagande. Båda alternativen kräver beslut av en förundersökningsledare (polis, åklagare eller kustbevakare).</a:t>
            </a:r>
            <a:endParaRPr lang="sv-SE" sz="1800" dirty="0">
              <a:effectLst/>
              <a:latin typeface="Calibri" panose="020F0502020204030204" pitchFamily="34" charset="0"/>
              <a:ea typeface="Calibri" panose="020F0502020204030204" pitchFamily="34" charset="0"/>
            </a:endParaRPr>
          </a:p>
          <a:p>
            <a:r>
              <a:rPr lang="sv-SE" sz="1800" b="0" i="0" dirty="0">
                <a:solidFill>
                  <a:srgbClr val="000000"/>
                </a:solidFill>
                <a:effectLst/>
                <a:latin typeface="ArialMT"/>
                <a:ea typeface="Calibri" panose="020F0502020204030204" pitchFamily="34" charset="0"/>
              </a:rPr>
              <a:t>Havs och vattenmyndigheten</a:t>
            </a:r>
            <a:endParaRPr lang="sv-SE" sz="1800" dirty="0">
              <a:effectLst/>
              <a:latin typeface="Calibri" panose="020F0502020204030204" pitchFamily="34" charset="0"/>
              <a:ea typeface="Calibri" panose="020F0502020204030204" pitchFamily="34" charset="0"/>
            </a:endParaRPr>
          </a:p>
          <a:p>
            <a:endParaRPr lang="sv-SE" dirty="0"/>
          </a:p>
        </p:txBody>
      </p:sp>
    </p:spTree>
    <p:extLst>
      <p:ext uri="{BB962C8B-B14F-4D97-AF65-F5344CB8AC3E}">
        <p14:creationId xmlns:p14="http://schemas.microsoft.com/office/powerpoint/2010/main" val="3193159335"/>
      </p:ext>
    </p:extLst>
  </p:cSld>
  <p:clrMapOvr>
    <a:masterClrMapping/>
  </p:clrMapOvr>
</p:sld>
</file>

<file path=ppt/theme/theme1.xml><?xml version="1.0" encoding="utf-8"?>
<a:theme xmlns:a="http://schemas.openxmlformats.org/drawingml/2006/main" name="Office-tema">
  <a:themeElements>
    <a:clrScheme name="HoV okt 2019">
      <a:dk1>
        <a:srgbClr val="000000"/>
      </a:dk1>
      <a:lt1>
        <a:srgbClr val="FFFFFF"/>
      </a:lt1>
      <a:dk2>
        <a:srgbClr val="002C4B"/>
      </a:dk2>
      <a:lt2>
        <a:srgbClr val="DFE6E6"/>
      </a:lt2>
      <a:accent1>
        <a:srgbClr val="00688F"/>
      </a:accent1>
      <a:accent2>
        <a:srgbClr val="005B50"/>
      </a:accent2>
      <a:accent3>
        <a:srgbClr val="F15922"/>
      </a:accent3>
      <a:accent4>
        <a:srgbClr val="C8AF40"/>
      </a:accent4>
      <a:accent5>
        <a:srgbClr val="EBE5DD"/>
      </a:accent5>
      <a:accent6>
        <a:srgbClr val="00443A"/>
      </a:accent6>
      <a:hlink>
        <a:srgbClr val="00688F"/>
      </a:hlink>
      <a:folHlink>
        <a:srgbClr val="002C4B"/>
      </a:folHlink>
    </a:clrScheme>
    <a:fontScheme name="H&amp;V ppt nov 2019">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aV_SV_pptmall_vers191108" id="{CC521D6D-350F-471C-81BC-055B2B346AAA}" vid="{2FDA5B4C-DB8B-402E-AA34-1DB7C0F948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07DD29A75204204A88A06778B42E8411" ma:contentTypeVersion="3" ma:contentTypeDescription="Skapa ett nytt dokument." ma:contentTypeScope="" ma:versionID="4d734742546d78392aa79d587c470b86">
  <xsd:schema xmlns:xsd="http://www.w3.org/2001/XMLSchema" xmlns:xs="http://www.w3.org/2001/XMLSchema" xmlns:p="http://schemas.microsoft.com/office/2006/metadata/properties" targetNamespace="http://schemas.microsoft.com/office/2006/metadata/properties" ma:root="true" ma:fieldsID="9aebc4a63b0931f9849689628c73874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ma:readOnly="true"/>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DC5BF52-131A-401C-9231-082A15D95620}"/>
</file>

<file path=customXml/itemProps2.xml><?xml version="1.0" encoding="utf-8"?>
<ds:datastoreItem xmlns:ds="http://schemas.openxmlformats.org/officeDocument/2006/customXml" ds:itemID="{854A2FA8-19FA-403A-BC3B-33CBFEAF9C88}"/>
</file>

<file path=customXml/itemProps3.xml><?xml version="1.0" encoding="utf-8"?>
<ds:datastoreItem xmlns:ds="http://schemas.openxmlformats.org/officeDocument/2006/customXml" ds:itemID="{FA7F0317-B7DE-4EF9-96E0-F1E262364192}"/>
</file>

<file path=docProps/app.xml><?xml version="1.0" encoding="utf-8"?>
<Properties xmlns="http://schemas.openxmlformats.org/officeDocument/2006/extended-properties" xmlns:vt="http://schemas.openxmlformats.org/officeDocument/2006/docPropsVTypes">
  <Template>HaV_SV_malltom</Template>
  <TotalTime>347</TotalTime>
  <Words>3009</Words>
  <Application>Microsoft Office PowerPoint</Application>
  <PresentationFormat>Bredbild</PresentationFormat>
  <Paragraphs>225</Paragraphs>
  <Slides>26</Slides>
  <Notes>0</Notes>
  <HiddenSlides>0</HiddenSlides>
  <MMClips>0</MMClips>
  <ScaleCrop>false</ScaleCrop>
  <HeadingPairs>
    <vt:vector size="8" baseType="variant">
      <vt:variant>
        <vt:lpstr>Använt teckensnitt</vt:lpstr>
      </vt:variant>
      <vt:variant>
        <vt:i4>5</vt:i4>
      </vt:variant>
      <vt:variant>
        <vt:lpstr>Tema</vt:lpstr>
      </vt:variant>
      <vt:variant>
        <vt:i4>1</vt:i4>
      </vt:variant>
      <vt:variant>
        <vt:lpstr>Serverprogram för OLE-inbäddning</vt:lpstr>
      </vt:variant>
      <vt:variant>
        <vt:i4>1</vt:i4>
      </vt:variant>
      <vt:variant>
        <vt:lpstr>Bildrubriker</vt:lpstr>
      </vt:variant>
      <vt:variant>
        <vt:i4>26</vt:i4>
      </vt:variant>
    </vt:vector>
  </HeadingPairs>
  <TitlesOfParts>
    <vt:vector size="33" baseType="lpstr">
      <vt:lpstr>.AppleSystemUIFont</vt:lpstr>
      <vt:lpstr>Arial</vt:lpstr>
      <vt:lpstr>ArialMT</vt:lpstr>
      <vt:lpstr>Calibri</vt:lpstr>
      <vt:lpstr>Times New Roman</vt:lpstr>
      <vt:lpstr>Office-tema</vt:lpstr>
      <vt:lpstr>Acrobat Document</vt:lpstr>
      <vt:lpstr>Grundutbildning i fisketillsyn</vt:lpstr>
      <vt:lpstr>Allmänna befogenheter enligt fiskelagen 34 §</vt:lpstr>
      <vt:lpstr>Befogenheter i varje enskilt fall</vt:lpstr>
      <vt:lpstr>Fisketillsynspersonens och fiskarens identitet</vt:lpstr>
      <vt:lpstr>Husrannsakan och kroppsvisitation</vt:lpstr>
      <vt:lpstr>Husrannsakan och kroppsvisitation</vt:lpstr>
      <vt:lpstr>Rätt att undersöka fisk och redskap</vt:lpstr>
      <vt:lpstr>Rätt att ta i beslag</vt:lpstr>
      <vt:lpstr>Angående beslagsrätten 2021-10-20 </vt:lpstr>
      <vt:lpstr>Rätt att ta i beslag</vt:lpstr>
      <vt:lpstr>Anmälan om beslag</vt:lpstr>
      <vt:lpstr>Särskilt om beslag av fisk</vt:lpstr>
      <vt:lpstr>Förverkande</vt:lpstr>
      <vt:lpstr>Rätt att ansöka om föreläggande</vt:lpstr>
      <vt:lpstr>Frihetsberövande</vt:lpstr>
      <vt:lpstr>Frihetsberövande</vt:lpstr>
      <vt:lpstr>Frihetsberövande</vt:lpstr>
      <vt:lpstr>Nödvärn</vt:lpstr>
      <vt:lpstr>Rätt att bruka våld</vt:lpstr>
      <vt:lpstr>Rätt att bruka våld, forts.</vt:lpstr>
      <vt:lpstr>Rapportering</vt:lpstr>
      <vt:lpstr>Förstärkt straffskydd</vt:lpstr>
      <vt:lpstr>Förstärkt straffskydd</vt:lpstr>
      <vt:lpstr>Tystnadsplikt</vt:lpstr>
      <vt:lpstr>Kontrollavgiften </vt:lpstr>
      <vt:lpst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Per-Olof V Andersson</dc:creator>
  <cp:lastModifiedBy>Söderlind Kerstin</cp:lastModifiedBy>
  <cp:revision>48</cp:revision>
  <dcterms:created xsi:type="dcterms:W3CDTF">2020-04-21T07:26:19Z</dcterms:created>
  <dcterms:modified xsi:type="dcterms:W3CDTF">2022-04-28T07:42:59Z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0x01010007DD29A75204204A88A06778B42E8411</vt:lpwstr>
  </property>
</Properties>
</file>