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61"/>
  </p:notesMasterIdLst>
  <p:sldIdLst>
    <p:sldId id="256" r:id="rId5"/>
    <p:sldId id="268" r:id="rId6"/>
    <p:sldId id="325" r:id="rId7"/>
    <p:sldId id="326" r:id="rId8"/>
    <p:sldId id="327" r:id="rId9"/>
    <p:sldId id="328" r:id="rId10"/>
    <p:sldId id="329" r:id="rId11"/>
    <p:sldId id="330" r:id="rId12"/>
    <p:sldId id="332" r:id="rId13"/>
    <p:sldId id="331" r:id="rId14"/>
    <p:sldId id="333" r:id="rId15"/>
    <p:sldId id="334" r:id="rId16"/>
    <p:sldId id="335" r:id="rId17"/>
    <p:sldId id="269" r:id="rId18"/>
    <p:sldId id="336" r:id="rId19"/>
    <p:sldId id="337" r:id="rId20"/>
    <p:sldId id="338" r:id="rId21"/>
    <p:sldId id="339" r:id="rId22"/>
    <p:sldId id="270" r:id="rId23"/>
    <p:sldId id="340" r:id="rId24"/>
    <p:sldId id="346" r:id="rId25"/>
    <p:sldId id="347" r:id="rId26"/>
    <p:sldId id="350" r:id="rId27"/>
    <p:sldId id="348" r:id="rId28"/>
    <p:sldId id="351" r:id="rId29"/>
    <p:sldId id="349" r:id="rId30"/>
    <p:sldId id="352" r:id="rId31"/>
    <p:sldId id="271" r:id="rId32"/>
    <p:sldId id="341" r:id="rId33"/>
    <p:sldId id="345" r:id="rId34"/>
    <p:sldId id="358" r:id="rId35"/>
    <p:sldId id="353" r:id="rId36"/>
    <p:sldId id="359" r:id="rId37"/>
    <p:sldId id="360" r:id="rId38"/>
    <p:sldId id="354" r:id="rId39"/>
    <p:sldId id="361" r:id="rId40"/>
    <p:sldId id="355" r:id="rId41"/>
    <p:sldId id="362" r:id="rId42"/>
    <p:sldId id="356" r:id="rId43"/>
    <p:sldId id="272" r:id="rId44"/>
    <p:sldId id="342" r:id="rId45"/>
    <p:sldId id="363" r:id="rId46"/>
    <p:sldId id="365" r:id="rId47"/>
    <p:sldId id="366" r:id="rId48"/>
    <p:sldId id="273" r:id="rId49"/>
    <p:sldId id="343" r:id="rId50"/>
    <p:sldId id="367" r:id="rId51"/>
    <p:sldId id="368" r:id="rId52"/>
    <p:sldId id="369" r:id="rId53"/>
    <p:sldId id="357" r:id="rId54"/>
    <p:sldId id="274" r:id="rId55"/>
    <p:sldId id="370" r:id="rId56"/>
    <p:sldId id="344" r:id="rId57"/>
    <p:sldId id="371" r:id="rId58"/>
    <p:sldId id="372" r:id="rId59"/>
    <p:sldId id="266" r:id="rId6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6" autoAdjust="0"/>
    <p:restoredTop sz="94641" autoAdjust="0"/>
  </p:normalViewPr>
  <p:slideViewPr>
    <p:cSldViewPr snapToGrid="0" showGuides="1">
      <p:cViewPr varScale="1">
        <p:scale>
          <a:sx n="165" d="100"/>
          <a:sy n="165" d="100"/>
        </p:scale>
        <p:origin x="2286" y="14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56" d="100"/>
        <a:sy n="5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38F20A-47C5-46BC-B03B-34621BA7A2A9}" type="datetimeFigureOut">
              <a:rPr lang="sv-SE" smtClean="0"/>
              <a:t>2026-10-07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D39177-5F45-49EF-9588-B7C00682878E}" type="slidenum">
              <a:rPr lang="sv-SE" smtClean="0"/>
              <a:t>‹#›</a:t>
            </a:fld>
            <a:endParaRPr lang="sv-SE"/>
          </a:p>
        </p:txBody>
      </p:sp>
    </p:spTree>
    <p:extLst>
      <p:ext uri="{BB962C8B-B14F-4D97-AF65-F5344CB8AC3E}">
        <p14:creationId xmlns:p14="http://schemas.microsoft.com/office/powerpoint/2010/main" val="195815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nd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2C1BC-8B0B-4844-BCEC-F75757E3E154}"/>
              </a:ext>
            </a:extLst>
          </p:cNvPr>
          <p:cNvSpPr>
            <a:spLocks noGrp="1"/>
          </p:cNvSpPr>
          <p:nvPr>
            <p:ph type="ctrTitle"/>
          </p:nvPr>
        </p:nvSpPr>
        <p:spPr>
          <a:xfrm>
            <a:off x="1095375" y="715103"/>
            <a:ext cx="6474299" cy="2387600"/>
          </a:xfrm>
        </p:spPr>
        <p:txBody>
          <a:bodyPr anchor="b">
            <a:normAutofit/>
          </a:bodyPr>
          <a:lstStyle>
            <a:lvl1pPr algn="l">
              <a:defRPr sz="4000">
                <a:solidFill>
                  <a:schemeClr val="bg1"/>
                </a:solidFill>
              </a:defRPr>
            </a:lvl1pPr>
          </a:lstStyle>
          <a:p>
            <a:r>
              <a:rPr lang="sv-SE"/>
              <a:t>Klicka här för att ändra format</a:t>
            </a:r>
            <a:endParaRPr lang="sv-SE" dirty="0"/>
          </a:p>
        </p:txBody>
      </p:sp>
      <p:sp>
        <p:nvSpPr>
          <p:cNvPr id="3" name="Subtitle 2">
            <a:extLst>
              <a:ext uri="{FF2B5EF4-FFF2-40B4-BE49-F238E27FC236}">
                <a16:creationId xmlns:a16="http://schemas.microsoft.com/office/drawing/2014/main" id="{AC2F1D8B-E992-A747-9956-00239CCBC30E}"/>
              </a:ext>
            </a:extLst>
          </p:cNvPr>
          <p:cNvSpPr>
            <a:spLocks noGrp="1"/>
          </p:cNvSpPr>
          <p:nvPr>
            <p:ph type="subTitle" idx="1"/>
          </p:nvPr>
        </p:nvSpPr>
        <p:spPr>
          <a:xfrm>
            <a:off x="1095375" y="3262874"/>
            <a:ext cx="6474299" cy="74046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pic>
        <p:nvPicPr>
          <p:cNvPr id="8" name="Picture 3">
            <a:extLst>
              <a:ext uri="{FF2B5EF4-FFF2-40B4-BE49-F238E27FC236}">
                <a16:creationId xmlns:a16="http://schemas.microsoft.com/office/drawing/2014/main" id="{A9980742-2A69-4DCA-9779-E82126E8C2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91097" y="4310275"/>
            <a:ext cx="1162997" cy="260221"/>
          </a:xfrm>
          <a:prstGeom prst="rect">
            <a:avLst/>
          </a:prstGeom>
        </p:spPr>
      </p:pic>
      <p:sp>
        <p:nvSpPr>
          <p:cNvPr id="11" name="Platshållare för text 10">
            <a:extLst>
              <a:ext uri="{FF2B5EF4-FFF2-40B4-BE49-F238E27FC236}">
                <a16:creationId xmlns:a16="http://schemas.microsoft.com/office/drawing/2014/main" id="{C51CA1EB-D24D-45AA-AFA5-D0FA95ABC559}"/>
              </a:ext>
            </a:extLst>
          </p:cNvPr>
          <p:cNvSpPr>
            <a:spLocks noGrp="1"/>
          </p:cNvSpPr>
          <p:nvPr>
            <p:ph type="body" sz="quarter" idx="10"/>
          </p:nvPr>
        </p:nvSpPr>
        <p:spPr>
          <a:xfrm>
            <a:off x="1095375" y="4877435"/>
            <a:ext cx="6474299" cy="580849"/>
          </a:xfrm>
        </p:spPr>
        <p:txBody>
          <a:bodyPr/>
          <a:lstStyle>
            <a:lvl1pPr marL="0" indent="0">
              <a:buNone/>
              <a:defRPr sz="1500">
                <a:solidFill>
                  <a:schemeClr val="accent3"/>
                </a:solidFill>
              </a:defRPr>
            </a:lvl1pPr>
            <a:lvl2pPr marL="457200" indent="0">
              <a:buNone/>
              <a:defRPr>
                <a:solidFill>
                  <a:schemeClr val="accent3"/>
                </a:solidFill>
              </a:defRPr>
            </a:lvl2pPr>
            <a:lvl3pPr marL="914400" indent="0">
              <a:buNone/>
              <a:defRPr>
                <a:solidFill>
                  <a:schemeClr val="accent3"/>
                </a:solidFill>
              </a:defRPr>
            </a:lvl3pPr>
            <a:lvl4pPr marL="1371600" indent="0">
              <a:buNone/>
              <a:defRPr>
                <a:solidFill>
                  <a:schemeClr val="accent3"/>
                </a:solidFill>
              </a:defRPr>
            </a:lvl4pPr>
            <a:lvl5pPr marL="1828800" indent="0">
              <a:buNone/>
              <a:defRPr>
                <a:solidFill>
                  <a:schemeClr val="accent3"/>
                </a:solidFill>
              </a:defRPr>
            </a:lvl5pPr>
          </a:lstStyle>
          <a:p>
            <a:pPr lvl="0"/>
            <a:r>
              <a:rPr lang="sv-SE"/>
              <a:t>Redigera format för bakgrundstext</a:t>
            </a:r>
          </a:p>
        </p:txBody>
      </p:sp>
      <p:pic>
        <p:nvPicPr>
          <p:cNvPr id="6" name="Bildobjekt 5">
            <a:extLst>
              <a:ext uri="{FF2B5EF4-FFF2-40B4-BE49-F238E27FC236}">
                <a16:creationId xmlns:a16="http://schemas.microsoft.com/office/drawing/2014/main" id="{EDCEA1BE-4F99-44F5-8CB0-C41B98290F1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433703" y="3009577"/>
            <a:ext cx="2761876" cy="1097280"/>
          </a:xfrm>
          <a:prstGeom prst="rect">
            <a:avLst/>
          </a:prstGeom>
        </p:spPr>
      </p:pic>
    </p:spTree>
    <p:extLst>
      <p:ext uri="{BB962C8B-B14F-4D97-AF65-F5344CB8AC3E}">
        <p14:creationId xmlns:p14="http://schemas.microsoft.com/office/powerpoint/2010/main" val="391796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plash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A9980742-2A69-4DCA-9779-E82126E8C2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514501" y="4451590"/>
            <a:ext cx="1162997" cy="260221"/>
          </a:xfrm>
          <a:prstGeom prst="rect">
            <a:avLst/>
          </a:prstGeom>
        </p:spPr>
      </p:pic>
      <p:pic>
        <p:nvPicPr>
          <p:cNvPr id="6" name="Bildobjekt 5">
            <a:extLst>
              <a:ext uri="{FF2B5EF4-FFF2-40B4-BE49-F238E27FC236}">
                <a16:creationId xmlns:a16="http://schemas.microsoft.com/office/drawing/2014/main" id="{EDCEA1BE-4F99-44F5-8CB0-C41B98290F1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796145" y="2270238"/>
            <a:ext cx="4599710" cy="1827442"/>
          </a:xfrm>
          <a:prstGeom prst="rect">
            <a:avLst/>
          </a:prstGeom>
        </p:spPr>
      </p:pic>
    </p:spTree>
    <p:extLst>
      <p:ext uri="{BB962C8B-B14F-4D97-AF65-F5344CB8AC3E}">
        <p14:creationId xmlns:p14="http://schemas.microsoft.com/office/powerpoint/2010/main" val="1901466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2C1BC-8B0B-4844-BCEC-F75757E3E154}"/>
              </a:ext>
            </a:extLst>
          </p:cNvPr>
          <p:cNvSpPr>
            <a:spLocks noGrp="1"/>
          </p:cNvSpPr>
          <p:nvPr>
            <p:ph type="ctrTitle"/>
          </p:nvPr>
        </p:nvSpPr>
        <p:spPr>
          <a:xfrm>
            <a:off x="1095983" y="2221593"/>
            <a:ext cx="9896272" cy="2387600"/>
          </a:xfrm>
        </p:spPr>
        <p:txBody>
          <a:bodyPr anchor="ctr">
            <a:normAutofit/>
          </a:bodyPr>
          <a:lstStyle>
            <a:lvl1pPr algn="ctr">
              <a:defRPr sz="4000" b="1" spc="-60" baseline="0">
                <a:solidFill>
                  <a:schemeClr val="tx2"/>
                </a:solidFill>
              </a:defRPr>
            </a:lvl1pPr>
          </a:lstStyle>
          <a:p>
            <a:r>
              <a:rPr lang="sv-SE"/>
              <a:t>Klicka här för att ändra format</a:t>
            </a:r>
            <a:endParaRPr lang="sv-SE" dirty="0"/>
          </a:p>
        </p:txBody>
      </p:sp>
      <p:pic>
        <p:nvPicPr>
          <p:cNvPr id="5" name="Bildobjekt 4">
            <a:extLst>
              <a:ext uri="{FF2B5EF4-FFF2-40B4-BE49-F238E27FC236}">
                <a16:creationId xmlns:a16="http://schemas.microsoft.com/office/drawing/2014/main" id="{8630B248-D0FC-7747-9180-ABEA2A1765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1315183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119F1-287C-894C-A3E4-05B6298DB2E6}"/>
              </a:ext>
            </a:extLst>
          </p:cNvPr>
          <p:cNvSpPr>
            <a:spLocks noGrp="1"/>
          </p:cNvSpPr>
          <p:nvPr>
            <p:ph type="title"/>
          </p:nvPr>
        </p:nvSpPr>
        <p:spPr>
          <a:xfrm>
            <a:off x="695569" y="523630"/>
            <a:ext cx="8467285" cy="1117601"/>
          </a:xfrm>
        </p:spPr>
        <p:txBody>
          <a:bodyPr/>
          <a:lstStyle>
            <a:lvl1pPr>
              <a:defRPr>
                <a:solidFill>
                  <a:schemeClr val="tx2"/>
                </a:solidFill>
              </a:defRPr>
            </a:lvl1pPr>
          </a:lstStyle>
          <a:p>
            <a:r>
              <a:rPr lang="sv-SE"/>
              <a:t>Klicka här för att ändra format</a:t>
            </a:r>
            <a:endParaRPr lang="sv-SE" dirty="0"/>
          </a:p>
        </p:txBody>
      </p:sp>
      <p:sp>
        <p:nvSpPr>
          <p:cNvPr id="3" name="Content Placeholder 2">
            <a:extLst>
              <a:ext uri="{FF2B5EF4-FFF2-40B4-BE49-F238E27FC236}">
                <a16:creationId xmlns:a16="http://schemas.microsoft.com/office/drawing/2014/main" id="{D7B38224-8FF9-344E-8DC8-C5A3DEDF90B5}"/>
              </a:ext>
            </a:extLst>
          </p:cNvPr>
          <p:cNvSpPr>
            <a:spLocks noGrp="1"/>
          </p:cNvSpPr>
          <p:nvPr>
            <p:ph idx="1"/>
          </p:nvPr>
        </p:nvSpPr>
        <p:spPr>
          <a:xfrm>
            <a:off x="695569" y="1926077"/>
            <a:ext cx="10722708" cy="4250886"/>
          </a:xfrm>
        </p:spPr>
        <p:txBody>
          <a:bodyPr/>
          <a:lstStyle>
            <a:lvl1pPr>
              <a:buClr>
                <a:schemeClr val="accent3"/>
              </a:buClr>
              <a:defRPr sz="1800"/>
            </a:lvl1pPr>
            <a:lvl2pPr>
              <a:buClr>
                <a:schemeClr val="accent3"/>
              </a:buClr>
              <a:defRPr sz="1800"/>
            </a:lvl2pPr>
            <a:lvl3pPr>
              <a:buClr>
                <a:schemeClr val="accent3"/>
              </a:buClr>
              <a:defRPr sz="1800"/>
            </a:lvl3pPr>
            <a:lvl4pPr>
              <a:buClr>
                <a:schemeClr val="accent3"/>
              </a:buClr>
              <a:defRPr sz="1800"/>
            </a:lvl4pPr>
            <a:lvl5pPr>
              <a:buClr>
                <a:schemeClr val="accent3"/>
              </a:buClr>
              <a:defRPr sz="18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5" name="Bildobjekt 4">
            <a:extLst>
              <a:ext uri="{FF2B5EF4-FFF2-40B4-BE49-F238E27FC236}">
                <a16:creationId xmlns:a16="http://schemas.microsoft.com/office/drawing/2014/main" id="{BFEC5477-2F83-499C-B43A-606B89DF3C5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3118517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Center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119F1-287C-894C-A3E4-05B6298DB2E6}"/>
              </a:ext>
            </a:extLst>
          </p:cNvPr>
          <p:cNvSpPr>
            <a:spLocks noGrp="1"/>
          </p:cNvSpPr>
          <p:nvPr>
            <p:ph type="title"/>
          </p:nvPr>
        </p:nvSpPr>
        <p:spPr>
          <a:xfrm>
            <a:off x="695569" y="523630"/>
            <a:ext cx="8448431" cy="1117601"/>
          </a:xfrm>
        </p:spPr>
        <p:txBody>
          <a:bodyPr/>
          <a:lstStyle>
            <a:lvl1pPr algn="ctr">
              <a:defRPr>
                <a:solidFill>
                  <a:schemeClr val="tx2"/>
                </a:solidFill>
              </a:defRPr>
            </a:lvl1pPr>
          </a:lstStyle>
          <a:p>
            <a:r>
              <a:rPr lang="sv-SE"/>
              <a:t>Klicka här för att ändra format</a:t>
            </a:r>
            <a:endParaRPr lang="sv-SE" dirty="0"/>
          </a:p>
        </p:txBody>
      </p:sp>
      <p:sp>
        <p:nvSpPr>
          <p:cNvPr id="3" name="Content Placeholder 2">
            <a:extLst>
              <a:ext uri="{FF2B5EF4-FFF2-40B4-BE49-F238E27FC236}">
                <a16:creationId xmlns:a16="http://schemas.microsoft.com/office/drawing/2014/main" id="{D7B38224-8FF9-344E-8DC8-C5A3DEDF90B5}"/>
              </a:ext>
            </a:extLst>
          </p:cNvPr>
          <p:cNvSpPr>
            <a:spLocks noGrp="1"/>
          </p:cNvSpPr>
          <p:nvPr>
            <p:ph idx="1"/>
          </p:nvPr>
        </p:nvSpPr>
        <p:spPr>
          <a:xfrm>
            <a:off x="695569" y="1926077"/>
            <a:ext cx="10722708" cy="4250886"/>
          </a:xfrm>
        </p:spPr>
        <p:txBody>
          <a:bodyPr/>
          <a:lstStyle>
            <a:lvl1pPr>
              <a:buClr>
                <a:schemeClr val="accent3"/>
              </a:buClr>
              <a:defRPr sz="1800"/>
            </a:lvl1pPr>
            <a:lvl2pPr>
              <a:buClr>
                <a:schemeClr val="accent3"/>
              </a:buClr>
              <a:defRPr sz="1800"/>
            </a:lvl2pPr>
            <a:lvl3pPr>
              <a:buClr>
                <a:schemeClr val="accent3"/>
              </a:buClr>
              <a:defRPr sz="1800"/>
            </a:lvl3pPr>
            <a:lvl4pPr>
              <a:buClr>
                <a:schemeClr val="accent3"/>
              </a:buClr>
              <a:defRPr sz="1800"/>
            </a:lvl4pPr>
            <a:lvl5pPr>
              <a:buClr>
                <a:schemeClr val="accent3"/>
              </a:buClr>
              <a:defRPr sz="18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6" name="Bildobjekt 4">
            <a:extLst>
              <a:ext uri="{FF2B5EF4-FFF2-40B4-BE49-F238E27FC236}">
                <a16:creationId xmlns:a16="http://schemas.microsoft.com/office/drawing/2014/main" id="{2FCF0EC9-FF7D-2647-9F9D-20DF00391D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2014737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enter and Diagr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119F1-287C-894C-A3E4-05B6298DB2E6}"/>
              </a:ext>
            </a:extLst>
          </p:cNvPr>
          <p:cNvSpPr>
            <a:spLocks noGrp="1"/>
          </p:cNvSpPr>
          <p:nvPr>
            <p:ph type="title"/>
          </p:nvPr>
        </p:nvSpPr>
        <p:spPr>
          <a:xfrm>
            <a:off x="695569" y="523630"/>
            <a:ext cx="8467285" cy="1117601"/>
          </a:xfrm>
        </p:spPr>
        <p:txBody>
          <a:bodyPr/>
          <a:lstStyle>
            <a:lvl1pPr algn="ctr">
              <a:defRPr>
                <a:solidFill>
                  <a:schemeClr val="tx2"/>
                </a:solidFill>
              </a:defRPr>
            </a:lvl1pPr>
          </a:lstStyle>
          <a:p>
            <a:r>
              <a:rPr lang="sv-SE"/>
              <a:t>Klicka här för att ändra format</a:t>
            </a:r>
            <a:endParaRPr lang="sv-SE" dirty="0"/>
          </a:p>
        </p:txBody>
      </p:sp>
      <p:sp>
        <p:nvSpPr>
          <p:cNvPr id="3" name="Content Placeholder 2">
            <a:extLst>
              <a:ext uri="{FF2B5EF4-FFF2-40B4-BE49-F238E27FC236}">
                <a16:creationId xmlns:a16="http://schemas.microsoft.com/office/drawing/2014/main" id="{D7B38224-8FF9-344E-8DC8-C5A3DEDF90B5}"/>
              </a:ext>
            </a:extLst>
          </p:cNvPr>
          <p:cNvSpPr>
            <a:spLocks noGrp="1"/>
          </p:cNvSpPr>
          <p:nvPr>
            <p:ph idx="1"/>
          </p:nvPr>
        </p:nvSpPr>
        <p:spPr>
          <a:xfrm>
            <a:off x="695569" y="1926077"/>
            <a:ext cx="10722708" cy="4250886"/>
          </a:xfrm>
        </p:spPr>
        <p:txBody>
          <a:bodyPr/>
          <a:lstStyle>
            <a:lvl1pPr>
              <a:buClr>
                <a:schemeClr val="accent3"/>
              </a:buClr>
              <a:defRPr sz="1800"/>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5" name="Bildobjekt 4">
            <a:extLst>
              <a:ext uri="{FF2B5EF4-FFF2-40B4-BE49-F238E27FC236}">
                <a16:creationId xmlns:a16="http://schemas.microsoft.com/office/drawing/2014/main" id="{E880AEE9-5CC4-1443-8FD9-89F6B2C2E6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2834090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80323-2B0E-7441-8E89-F82C0C216620}"/>
              </a:ext>
            </a:extLst>
          </p:cNvPr>
          <p:cNvSpPr>
            <a:spLocks noGrp="1"/>
          </p:cNvSpPr>
          <p:nvPr>
            <p:ph type="title"/>
          </p:nvPr>
        </p:nvSpPr>
        <p:spPr>
          <a:xfrm>
            <a:off x="695569" y="523630"/>
            <a:ext cx="8467285" cy="1117601"/>
          </a:xfrm>
        </p:spPr>
        <p:txBody>
          <a:bodyPr/>
          <a:lstStyle>
            <a:lvl1pPr>
              <a:defRPr>
                <a:solidFill>
                  <a:schemeClr val="tx2"/>
                </a:solidFill>
              </a:defRPr>
            </a:lvl1pPr>
          </a:lstStyle>
          <a:p>
            <a:r>
              <a:rPr lang="sv-SE"/>
              <a:t>Klicka här för att ändra format</a:t>
            </a:r>
            <a:endParaRPr lang="sv-SE" dirty="0"/>
          </a:p>
        </p:txBody>
      </p:sp>
      <p:sp>
        <p:nvSpPr>
          <p:cNvPr id="3" name="Content Placeholder 2">
            <a:extLst>
              <a:ext uri="{FF2B5EF4-FFF2-40B4-BE49-F238E27FC236}">
                <a16:creationId xmlns:a16="http://schemas.microsoft.com/office/drawing/2014/main" id="{3C29DB5D-3616-2C42-987D-1A0AB800C391}"/>
              </a:ext>
            </a:extLst>
          </p:cNvPr>
          <p:cNvSpPr>
            <a:spLocks noGrp="1"/>
          </p:cNvSpPr>
          <p:nvPr>
            <p:ph sz="half" idx="1"/>
          </p:nvPr>
        </p:nvSpPr>
        <p:spPr>
          <a:xfrm>
            <a:off x="695569" y="1935805"/>
            <a:ext cx="5181600" cy="4241158"/>
          </a:xfrm>
        </p:spPr>
        <p:txBody>
          <a:bodyPr>
            <a:normAutofit/>
          </a:bodyPr>
          <a:lstStyle>
            <a:lvl1pPr>
              <a:buClr>
                <a:schemeClr val="accent3"/>
              </a:buClr>
              <a:defRPr sz="1800"/>
            </a:lvl1pPr>
            <a:lvl2pPr>
              <a:buClr>
                <a:schemeClr val="accent3"/>
              </a:buClr>
              <a:defRPr sz="1800"/>
            </a:lvl2pPr>
            <a:lvl3pPr>
              <a:buClr>
                <a:schemeClr val="accent3"/>
              </a:buClr>
              <a:defRPr sz="1800"/>
            </a:lvl3pPr>
            <a:lvl4pPr>
              <a:buClr>
                <a:schemeClr val="accent3"/>
              </a:buClr>
              <a:defRPr sz="1800"/>
            </a:lvl4pPr>
            <a:lvl5pPr>
              <a:buClr>
                <a:schemeClr val="accent3"/>
              </a:buClr>
              <a:defRPr sz="18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Content Placeholder 3">
            <a:extLst>
              <a:ext uri="{FF2B5EF4-FFF2-40B4-BE49-F238E27FC236}">
                <a16:creationId xmlns:a16="http://schemas.microsoft.com/office/drawing/2014/main" id="{0194134D-FEAF-324C-AC6C-7EF5AFB0B781}"/>
              </a:ext>
            </a:extLst>
          </p:cNvPr>
          <p:cNvSpPr>
            <a:spLocks noGrp="1"/>
          </p:cNvSpPr>
          <p:nvPr>
            <p:ph sz="half" idx="2"/>
          </p:nvPr>
        </p:nvSpPr>
        <p:spPr>
          <a:xfrm>
            <a:off x="6236677" y="1935805"/>
            <a:ext cx="5181600" cy="4241158"/>
          </a:xfrm>
        </p:spPr>
        <p:txBody>
          <a:bodyPr>
            <a:normAutofit/>
          </a:bodyPr>
          <a:lstStyle>
            <a:lvl1pPr>
              <a:buClr>
                <a:schemeClr val="accent3"/>
              </a:buClr>
              <a:defRPr sz="1800"/>
            </a:lvl1pPr>
            <a:lvl2pPr>
              <a:buClr>
                <a:schemeClr val="accent3"/>
              </a:buClr>
              <a:defRPr sz="1800"/>
            </a:lvl2pPr>
            <a:lvl3pPr>
              <a:buClr>
                <a:schemeClr val="accent3"/>
              </a:buClr>
              <a:defRPr sz="1800"/>
            </a:lvl3pPr>
            <a:lvl4pPr>
              <a:buClr>
                <a:schemeClr val="accent3"/>
              </a:buClr>
              <a:defRPr sz="1800"/>
            </a:lvl4pPr>
            <a:lvl5pPr>
              <a:buClr>
                <a:schemeClr val="accent3"/>
              </a:buClr>
              <a:defRPr sz="18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6" name="Bildobjekt 4">
            <a:extLst>
              <a:ext uri="{FF2B5EF4-FFF2-40B4-BE49-F238E27FC236}">
                <a16:creationId xmlns:a16="http://schemas.microsoft.com/office/drawing/2014/main" id="{1DF61B14-E74A-7648-AB67-A87449CBC0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3845127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right, Text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80323-2B0E-7441-8E89-F82C0C216620}"/>
              </a:ext>
            </a:extLst>
          </p:cNvPr>
          <p:cNvSpPr>
            <a:spLocks noGrp="1"/>
          </p:cNvSpPr>
          <p:nvPr>
            <p:ph type="title"/>
          </p:nvPr>
        </p:nvSpPr>
        <p:spPr>
          <a:xfrm>
            <a:off x="695569" y="523630"/>
            <a:ext cx="4897835" cy="1117601"/>
          </a:xfrm>
        </p:spPr>
        <p:txBody>
          <a:bodyPr/>
          <a:lstStyle>
            <a:lvl1pPr>
              <a:defRPr>
                <a:solidFill>
                  <a:schemeClr val="tx2"/>
                </a:solidFill>
              </a:defRPr>
            </a:lvl1pPr>
          </a:lstStyle>
          <a:p>
            <a:r>
              <a:rPr lang="sv-SE"/>
              <a:t>Klicka här för att ändra format</a:t>
            </a:r>
            <a:endParaRPr lang="sv-SE" dirty="0"/>
          </a:p>
        </p:txBody>
      </p:sp>
      <p:sp>
        <p:nvSpPr>
          <p:cNvPr id="3" name="Content Placeholder 2">
            <a:extLst>
              <a:ext uri="{FF2B5EF4-FFF2-40B4-BE49-F238E27FC236}">
                <a16:creationId xmlns:a16="http://schemas.microsoft.com/office/drawing/2014/main" id="{3C29DB5D-3616-2C42-987D-1A0AB800C391}"/>
              </a:ext>
            </a:extLst>
          </p:cNvPr>
          <p:cNvSpPr>
            <a:spLocks noGrp="1"/>
          </p:cNvSpPr>
          <p:nvPr>
            <p:ph sz="half" idx="1"/>
          </p:nvPr>
        </p:nvSpPr>
        <p:spPr>
          <a:xfrm>
            <a:off x="695569" y="1935805"/>
            <a:ext cx="4897835" cy="4241158"/>
          </a:xfrm>
        </p:spPr>
        <p:txBody>
          <a:bodyPr>
            <a:normAutofit/>
          </a:bodyPr>
          <a:lstStyle>
            <a:lvl1pPr>
              <a:defRPr sz="1800"/>
            </a:lvl1pPr>
            <a:lvl2pPr>
              <a:defRPr sz="1800"/>
            </a:lvl2pPr>
            <a:lvl3pPr>
              <a:defRPr sz="1800"/>
            </a:lvl3pPr>
            <a:lvl4pPr>
              <a:defRPr sz="1800"/>
            </a:lvl4pPr>
            <a:lvl5pPr>
              <a:defRPr sz="18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bild 5">
            <a:extLst>
              <a:ext uri="{FF2B5EF4-FFF2-40B4-BE49-F238E27FC236}">
                <a16:creationId xmlns:a16="http://schemas.microsoft.com/office/drawing/2014/main" id="{AAD9BD2C-030C-471E-9182-CEF57883FF55}"/>
              </a:ext>
            </a:extLst>
          </p:cNvPr>
          <p:cNvSpPr>
            <a:spLocks noGrp="1"/>
          </p:cNvSpPr>
          <p:nvPr>
            <p:ph type="pic" sz="quarter" idx="10"/>
          </p:nvPr>
        </p:nvSpPr>
        <p:spPr>
          <a:xfrm>
            <a:off x="6040438" y="0"/>
            <a:ext cx="6151562" cy="6858000"/>
          </a:xfrm>
        </p:spPr>
        <p:txBody>
          <a:bodyPr/>
          <a:lstStyle>
            <a:lvl1pPr marL="0" indent="0">
              <a:buNone/>
              <a:defRPr/>
            </a:lvl1pPr>
          </a:lstStyle>
          <a:p>
            <a:r>
              <a:rPr lang="sv-SE"/>
              <a:t>Klicka på ikonen för att lägga till en bild</a:t>
            </a:r>
            <a:endParaRPr lang="sv-SE" dirty="0"/>
          </a:p>
        </p:txBody>
      </p:sp>
      <p:pic>
        <p:nvPicPr>
          <p:cNvPr id="8" name="Bildobjekt 4">
            <a:extLst>
              <a:ext uri="{FF2B5EF4-FFF2-40B4-BE49-F238E27FC236}">
                <a16:creationId xmlns:a16="http://schemas.microsoft.com/office/drawing/2014/main" id="{6D472DD8-3E22-0547-A2A2-869F1E692F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1346011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left, Tex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80323-2B0E-7441-8E89-F82C0C216620}"/>
              </a:ext>
            </a:extLst>
          </p:cNvPr>
          <p:cNvSpPr>
            <a:spLocks noGrp="1"/>
          </p:cNvSpPr>
          <p:nvPr>
            <p:ph type="title"/>
          </p:nvPr>
        </p:nvSpPr>
        <p:spPr>
          <a:xfrm>
            <a:off x="6606508" y="1202363"/>
            <a:ext cx="4897835" cy="1117601"/>
          </a:xfrm>
        </p:spPr>
        <p:txBody>
          <a:bodyPr/>
          <a:lstStyle/>
          <a:p>
            <a:r>
              <a:rPr lang="sv-SE"/>
              <a:t>Klicka här för att ändra format</a:t>
            </a:r>
          </a:p>
        </p:txBody>
      </p:sp>
      <p:sp>
        <p:nvSpPr>
          <p:cNvPr id="3" name="Content Placeholder 2">
            <a:extLst>
              <a:ext uri="{FF2B5EF4-FFF2-40B4-BE49-F238E27FC236}">
                <a16:creationId xmlns:a16="http://schemas.microsoft.com/office/drawing/2014/main" id="{3C29DB5D-3616-2C42-987D-1A0AB800C391}"/>
              </a:ext>
            </a:extLst>
          </p:cNvPr>
          <p:cNvSpPr>
            <a:spLocks noGrp="1"/>
          </p:cNvSpPr>
          <p:nvPr>
            <p:ph sz="half" idx="1"/>
          </p:nvPr>
        </p:nvSpPr>
        <p:spPr>
          <a:xfrm>
            <a:off x="6606508" y="2614538"/>
            <a:ext cx="4897835" cy="4241158"/>
          </a:xfrm>
        </p:spPr>
        <p:txBody>
          <a:bodyPr>
            <a:normAutofit/>
          </a:bodyPr>
          <a:lstStyle>
            <a:lvl1pPr>
              <a:defRPr sz="1800"/>
            </a:lvl1pPr>
            <a:lvl2pPr>
              <a:defRPr sz="1800"/>
            </a:lvl2pPr>
            <a:lvl3pPr>
              <a:defRPr sz="1800"/>
            </a:lvl3pPr>
            <a:lvl4pPr>
              <a:defRPr sz="1800"/>
            </a:lvl4pPr>
            <a:lvl5pPr>
              <a:defRPr sz="18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bild 5">
            <a:extLst>
              <a:ext uri="{FF2B5EF4-FFF2-40B4-BE49-F238E27FC236}">
                <a16:creationId xmlns:a16="http://schemas.microsoft.com/office/drawing/2014/main" id="{449AB79E-BD45-4125-A0B9-E3F208C6EB91}"/>
              </a:ext>
            </a:extLst>
          </p:cNvPr>
          <p:cNvSpPr>
            <a:spLocks noGrp="1"/>
          </p:cNvSpPr>
          <p:nvPr>
            <p:ph type="pic" sz="quarter" idx="10"/>
          </p:nvPr>
        </p:nvSpPr>
        <p:spPr>
          <a:xfrm>
            <a:off x="0" y="0"/>
            <a:ext cx="6151563" cy="6858000"/>
          </a:xfrm>
        </p:spPr>
        <p:txBody>
          <a:bodyPr/>
          <a:lstStyle>
            <a:lvl1pPr marL="0" indent="0">
              <a:buNone/>
              <a:defRPr/>
            </a:lvl1pPr>
          </a:lstStyle>
          <a:p>
            <a:r>
              <a:rPr lang="sv-SE"/>
              <a:t>Klicka på ikonen för att lägga till en bild</a:t>
            </a:r>
            <a:endParaRPr lang="sv-SE" dirty="0"/>
          </a:p>
        </p:txBody>
      </p:sp>
      <p:pic>
        <p:nvPicPr>
          <p:cNvPr id="7" name="Bildobjekt 4">
            <a:extLst>
              <a:ext uri="{FF2B5EF4-FFF2-40B4-BE49-F238E27FC236}">
                <a16:creationId xmlns:a16="http://schemas.microsoft.com/office/drawing/2014/main" id="{2427BA0A-4867-8748-8D35-56CEE23B10B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3292636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and blue board">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9D0B9FB2-7011-4EFA-AD7A-481A8B85EAA2}"/>
              </a:ext>
            </a:extLst>
          </p:cNvPr>
          <p:cNvSpPr>
            <a:spLocks noGrp="1"/>
          </p:cNvSpPr>
          <p:nvPr>
            <p:ph type="pic" sz="quarter" idx="10"/>
          </p:nvPr>
        </p:nvSpPr>
        <p:spPr>
          <a:xfrm>
            <a:off x="0" y="0"/>
            <a:ext cx="12192000" cy="5799879"/>
          </a:xfrm>
        </p:spPr>
        <p:txBody>
          <a:bodyPr/>
          <a:lstStyle>
            <a:lvl1pPr marL="0" indent="0">
              <a:buNone/>
              <a:defRPr/>
            </a:lvl1pPr>
          </a:lstStyle>
          <a:p>
            <a:r>
              <a:rPr lang="sv-SE"/>
              <a:t>Klicka på ikonen för att lägga till en bild</a:t>
            </a:r>
            <a:endParaRPr lang="sv-SE" dirty="0"/>
          </a:p>
        </p:txBody>
      </p:sp>
      <p:sp>
        <p:nvSpPr>
          <p:cNvPr id="6" name="Rektangel 5">
            <a:extLst>
              <a:ext uri="{FF2B5EF4-FFF2-40B4-BE49-F238E27FC236}">
                <a16:creationId xmlns:a16="http://schemas.microsoft.com/office/drawing/2014/main" id="{A76E7517-8F60-4B94-9880-9CAA3330BFD1}"/>
              </a:ext>
            </a:extLst>
          </p:cNvPr>
          <p:cNvSpPr/>
          <p:nvPr userDrawn="1"/>
        </p:nvSpPr>
        <p:spPr>
          <a:xfrm>
            <a:off x="0" y="5799879"/>
            <a:ext cx="12192000" cy="10581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5AEF3FFD-41EF-433D-9AD6-88A9C60EAEF0}"/>
              </a:ext>
            </a:extLst>
          </p:cNvPr>
          <p:cNvSpPr>
            <a:spLocks noGrp="1"/>
          </p:cNvSpPr>
          <p:nvPr>
            <p:ph type="title"/>
          </p:nvPr>
        </p:nvSpPr>
        <p:spPr>
          <a:xfrm>
            <a:off x="695569" y="5799879"/>
            <a:ext cx="10722708" cy="1043272"/>
          </a:xfrm>
        </p:spPr>
        <p:txBody>
          <a:bodyPr anchor="ctr">
            <a:normAutofit/>
          </a:bodyPr>
          <a:lstStyle>
            <a:lvl1pPr algn="ctr">
              <a:defRPr sz="1800">
                <a:solidFill>
                  <a:schemeClr val="bg1"/>
                </a:solidFill>
              </a:defRPr>
            </a:lvl1pPr>
          </a:lstStyle>
          <a:p>
            <a:r>
              <a:rPr lang="sv-SE"/>
              <a:t>Klicka här för att ändra format</a:t>
            </a:r>
          </a:p>
        </p:txBody>
      </p:sp>
    </p:spTree>
    <p:extLst>
      <p:ext uri="{BB962C8B-B14F-4D97-AF65-F5344CB8AC3E}">
        <p14:creationId xmlns:p14="http://schemas.microsoft.com/office/powerpoint/2010/main" val="351092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2C1BC-8B0B-4844-BCEC-F75757E3E154}"/>
              </a:ext>
            </a:extLst>
          </p:cNvPr>
          <p:cNvSpPr>
            <a:spLocks noGrp="1"/>
          </p:cNvSpPr>
          <p:nvPr>
            <p:ph type="ctrTitle"/>
          </p:nvPr>
        </p:nvSpPr>
        <p:spPr>
          <a:xfrm>
            <a:off x="1523999" y="1141823"/>
            <a:ext cx="9144000" cy="2387600"/>
          </a:xfrm>
        </p:spPr>
        <p:txBody>
          <a:bodyPr anchor="b">
            <a:normAutofit/>
          </a:bodyPr>
          <a:lstStyle>
            <a:lvl1pPr algn="ctr">
              <a:defRPr sz="4000">
                <a:solidFill>
                  <a:schemeClr val="bg1"/>
                </a:solidFill>
              </a:defRPr>
            </a:lvl1pPr>
          </a:lstStyle>
          <a:p>
            <a:r>
              <a:rPr lang="sv-SE"/>
              <a:t>Klicka här för att ändra format</a:t>
            </a:r>
            <a:endParaRPr lang="sv-SE" dirty="0"/>
          </a:p>
        </p:txBody>
      </p:sp>
      <p:sp>
        <p:nvSpPr>
          <p:cNvPr id="3" name="Subtitle 2">
            <a:extLst>
              <a:ext uri="{FF2B5EF4-FFF2-40B4-BE49-F238E27FC236}">
                <a16:creationId xmlns:a16="http://schemas.microsoft.com/office/drawing/2014/main" id="{AC2F1D8B-E992-A747-9956-00239CCBC30E}"/>
              </a:ext>
            </a:extLst>
          </p:cNvPr>
          <p:cNvSpPr>
            <a:spLocks noGrp="1"/>
          </p:cNvSpPr>
          <p:nvPr>
            <p:ph type="subTitle" idx="1"/>
          </p:nvPr>
        </p:nvSpPr>
        <p:spPr>
          <a:xfrm>
            <a:off x="1523999" y="6046714"/>
            <a:ext cx="9144000" cy="580849"/>
          </a:xfrm>
        </p:spPr>
        <p:txBody>
          <a:bodyPr>
            <a:normAutofit/>
          </a:bodyPr>
          <a:lstStyle>
            <a:lvl1pPr marL="0" indent="0" algn="ctr">
              <a:buNone/>
              <a:defRPr sz="12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5" name="Rectangle 9">
            <a:extLst>
              <a:ext uri="{FF2B5EF4-FFF2-40B4-BE49-F238E27FC236}">
                <a16:creationId xmlns:a16="http://schemas.microsoft.com/office/drawing/2014/main" id="{B9FAEEF2-5631-4F2E-A3F6-9DAE314D2936}"/>
              </a:ext>
            </a:extLst>
          </p:cNvPr>
          <p:cNvSpPr/>
          <p:nvPr userDrawn="1"/>
        </p:nvSpPr>
        <p:spPr>
          <a:xfrm>
            <a:off x="0" y="3896439"/>
            <a:ext cx="12191999" cy="16707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165E77A0-BDA2-4A9F-B1ED-F7877A393E1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64457" y="4279138"/>
            <a:ext cx="2263086" cy="899113"/>
          </a:xfrm>
          <a:prstGeom prst="rect">
            <a:avLst/>
          </a:prstGeom>
        </p:spPr>
      </p:pic>
    </p:spTree>
    <p:extLst>
      <p:ext uri="{BB962C8B-B14F-4D97-AF65-F5344CB8AC3E}">
        <p14:creationId xmlns:p14="http://schemas.microsoft.com/office/powerpoint/2010/main" val="1913754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2608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2F8F8"/>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9D4322-2AB1-424D-9ECE-719694657BAD}"/>
              </a:ext>
            </a:extLst>
          </p:cNvPr>
          <p:cNvSpPr>
            <a:spLocks noGrp="1"/>
          </p:cNvSpPr>
          <p:nvPr>
            <p:ph type="title"/>
          </p:nvPr>
        </p:nvSpPr>
        <p:spPr>
          <a:xfrm>
            <a:off x="695569" y="523630"/>
            <a:ext cx="10722708" cy="1117601"/>
          </a:xfrm>
          <a:prstGeom prst="rect">
            <a:avLst/>
          </a:prstGeom>
        </p:spPr>
        <p:txBody>
          <a:bodyPr vert="horz" lIns="91440" tIns="45720" rIns="91440" bIns="45720" rtlCol="0" anchor="b">
            <a:normAutofit/>
          </a:bodyPr>
          <a:lstStyle/>
          <a:p>
            <a:r>
              <a:rPr lang="sv-SE" dirty="0"/>
              <a:t>Klicka här för att ändra format</a:t>
            </a:r>
          </a:p>
        </p:txBody>
      </p:sp>
      <p:sp>
        <p:nvSpPr>
          <p:cNvPr id="3" name="Text Placeholder 2">
            <a:extLst>
              <a:ext uri="{FF2B5EF4-FFF2-40B4-BE49-F238E27FC236}">
                <a16:creationId xmlns:a16="http://schemas.microsoft.com/office/drawing/2014/main" id="{83014557-8A5E-4643-AA1D-D5A3867980E8}"/>
              </a:ext>
            </a:extLst>
          </p:cNvPr>
          <p:cNvSpPr>
            <a:spLocks noGrp="1"/>
          </p:cNvSpPr>
          <p:nvPr>
            <p:ph type="body" idx="1"/>
          </p:nvPr>
        </p:nvSpPr>
        <p:spPr>
          <a:xfrm>
            <a:off x="695569" y="1844431"/>
            <a:ext cx="10722708" cy="433253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966564353"/>
      </p:ext>
    </p:extLst>
  </p:cSld>
  <p:clrMap bg1="lt1" tx1="dk1" bg2="lt2" tx2="dk2" accent1="accent1" accent2="accent2" accent3="accent3" accent4="accent4" accent5="accent5" accent6="accent6" hlink="hlink" folHlink="folHlink"/>
  <p:sldLayoutIdLst>
    <p:sldLayoutId id="2147483667" r:id="rId1"/>
    <p:sldLayoutId id="2147483678" r:id="rId2"/>
    <p:sldLayoutId id="2147483668" r:id="rId3"/>
    <p:sldLayoutId id="2147483669" r:id="rId4"/>
    <p:sldLayoutId id="2147483674" r:id="rId5"/>
    <p:sldLayoutId id="2147483677" r:id="rId6"/>
    <p:sldLayoutId id="2147483670" r:id="rId7"/>
    <p:sldLayoutId id="2147483671" r:id="rId8"/>
    <p:sldLayoutId id="2147483673" r:id="rId9"/>
    <p:sldLayoutId id="2147483676" r:id="rId10"/>
    <p:sldLayoutId id="2147483675" r:id="rId11"/>
    <p:sldLayoutId id="2147483672" r:id="rId12"/>
  </p:sldLayoutIdLst>
  <p:txStyles>
    <p:titleStyle>
      <a:lvl1pPr algn="l" defTabSz="914400" rtl="0" eaLnBrk="1" latinLnBrk="0" hangingPunct="1">
        <a:lnSpc>
          <a:spcPct val="90000"/>
        </a:lnSpc>
        <a:spcBef>
          <a:spcPct val="0"/>
        </a:spcBef>
        <a:buNone/>
        <a:defRPr sz="2800" b="1" kern="0" spc="-40" baseline="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2000"/>
        </a:spcBef>
        <a:buClr>
          <a:schemeClr val="accent3"/>
        </a:buClr>
        <a:buFont typeface=".AppleSystemUIFont"/>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jp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3.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9.jp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7E01A10-7A4A-498A-8E77-2A820DB908F3}"/>
              </a:ext>
              <a:ext uri="{C183D7F6-B498-43B3-948B-1728B52AA6E4}">
                <adec:decorative xmlns:adec="http://schemas.microsoft.com/office/drawing/2017/decorative" val="0"/>
              </a:ext>
            </a:extLst>
          </p:cNvPr>
          <p:cNvSpPr>
            <a:spLocks noGrp="1"/>
          </p:cNvSpPr>
          <p:nvPr>
            <p:ph type="ctrTitle"/>
          </p:nvPr>
        </p:nvSpPr>
        <p:spPr/>
        <p:txBody>
          <a:bodyPr>
            <a:normAutofit/>
          </a:bodyPr>
          <a:lstStyle/>
          <a:p>
            <a:r>
              <a:rPr lang="sv-SE" sz="3600" dirty="0"/>
              <a:t>Grundutbildning i fisketillsyn</a:t>
            </a:r>
          </a:p>
        </p:txBody>
      </p:sp>
      <p:sp>
        <p:nvSpPr>
          <p:cNvPr id="3" name="Underrubrik 2">
            <a:extLst>
              <a:ext uri="{FF2B5EF4-FFF2-40B4-BE49-F238E27FC236}">
                <a16:creationId xmlns:a16="http://schemas.microsoft.com/office/drawing/2014/main" id="{5C45551D-280A-4724-94C5-781068D67045}"/>
              </a:ext>
            </a:extLst>
          </p:cNvPr>
          <p:cNvSpPr>
            <a:spLocks noGrp="1"/>
          </p:cNvSpPr>
          <p:nvPr>
            <p:ph type="subTitle" idx="1"/>
          </p:nvPr>
        </p:nvSpPr>
        <p:spPr/>
        <p:txBody>
          <a:bodyPr/>
          <a:lstStyle/>
          <a:p>
            <a:r>
              <a:rPr lang="sv-SE" dirty="0"/>
              <a:t>Att vårda fiskevatten</a:t>
            </a:r>
          </a:p>
        </p:txBody>
      </p:sp>
      <p:sp>
        <p:nvSpPr>
          <p:cNvPr id="4" name="Platshållare för text 3">
            <a:extLst>
              <a:ext uri="{FF2B5EF4-FFF2-40B4-BE49-F238E27FC236}">
                <a16:creationId xmlns:a16="http://schemas.microsoft.com/office/drawing/2014/main" id="{11104795-F4BE-4ABF-ACDF-B2988CA387FB}"/>
              </a:ext>
            </a:extLst>
          </p:cNvPr>
          <p:cNvSpPr>
            <a:spLocks noGrp="1"/>
          </p:cNvSpPr>
          <p:nvPr>
            <p:ph type="body" sz="quarter" idx="10"/>
          </p:nvPr>
        </p:nvSpPr>
        <p:spPr/>
        <p:txBody>
          <a:bodyPr/>
          <a:lstStyle/>
          <a:p>
            <a:r>
              <a:rPr lang="sv-SE"/>
              <a:t>Ämnesområde 3 </a:t>
            </a:r>
            <a:r>
              <a:rPr lang="sv-SE" dirty="0"/>
              <a:t>enligt utbildningsplan HVMFS 2018:1</a:t>
            </a:r>
          </a:p>
        </p:txBody>
      </p:sp>
      <p:pic>
        <p:nvPicPr>
          <p:cNvPr id="5" name="Bildobjekt 4">
            <a:extLst>
              <a:ext uri="{FF2B5EF4-FFF2-40B4-BE49-F238E27FC236}">
                <a16:creationId xmlns:a16="http://schemas.microsoft.com/office/drawing/2014/main" id="{4DEAF111-A53D-4772-AD00-17205A19F30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61542" y="4700102"/>
            <a:ext cx="2566359" cy="1133152"/>
          </a:xfrm>
          <a:prstGeom prst="rect">
            <a:avLst/>
          </a:prstGeom>
        </p:spPr>
      </p:pic>
      <p:sp>
        <p:nvSpPr>
          <p:cNvPr id="6" name="textruta 5">
            <a:extLst>
              <a:ext uri="{FF2B5EF4-FFF2-40B4-BE49-F238E27FC236}">
                <a16:creationId xmlns:a16="http://schemas.microsoft.com/office/drawing/2014/main" id="{C3A7DDF1-667F-436C-AFCE-3240A2B7A3CB}"/>
              </a:ext>
            </a:extLst>
          </p:cNvPr>
          <p:cNvSpPr txBox="1"/>
          <p:nvPr/>
        </p:nvSpPr>
        <p:spPr>
          <a:xfrm>
            <a:off x="8295265" y="6036067"/>
            <a:ext cx="3325042" cy="307777"/>
          </a:xfrm>
          <a:prstGeom prst="rect">
            <a:avLst/>
          </a:prstGeom>
          <a:noFill/>
        </p:spPr>
        <p:txBody>
          <a:bodyPr wrap="square" rtlCol="0">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1400" dirty="0">
                <a:solidFill>
                  <a:schemeClr val="bg1"/>
                </a:solidFill>
              </a:rPr>
              <a:t>Produktion: Thomas Lennartsson, 2020</a:t>
            </a:r>
          </a:p>
        </p:txBody>
      </p:sp>
    </p:spTree>
    <p:extLst>
      <p:ext uri="{BB962C8B-B14F-4D97-AF65-F5344CB8AC3E}">
        <p14:creationId xmlns:p14="http://schemas.microsoft.com/office/powerpoint/2010/main" val="544630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B6B4352-6C7F-4854-BAC7-E965EA775BE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Rubrik 1">
            <a:extLst>
              <a:ext uri="{FF2B5EF4-FFF2-40B4-BE49-F238E27FC236}">
                <a16:creationId xmlns:a16="http://schemas.microsoft.com/office/drawing/2014/main" id="{F96EE752-F058-4D92-9F12-05344840FE5E}"/>
              </a:ext>
              <a:ext uri="{C183D7F6-B498-43B3-948B-1728B52AA6E4}">
                <adec:decorative xmlns:adec="http://schemas.microsoft.com/office/drawing/2017/decorative" val="0"/>
              </a:ext>
            </a:extLst>
          </p:cNvPr>
          <p:cNvSpPr txBox="1">
            <a:spLocks/>
          </p:cNvSpPr>
          <p:nvPr/>
        </p:nvSpPr>
        <p:spPr>
          <a:xfrm>
            <a:off x="635824" y="2942164"/>
            <a:ext cx="9896272" cy="23876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b="1" kern="0" spc="-60" baseline="0">
                <a:solidFill>
                  <a:schemeClr val="tx2"/>
                </a:solidFill>
                <a:latin typeface="Arial" panose="020B0604020202020204" pitchFamily="34" charset="0"/>
                <a:ea typeface="+mj-ea"/>
                <a:cs typeface="Arial" panose="020B0604020202020204" pitchFamily="34" charset="0"/>
              </a:defRPr>
            </a:lvl1pPr>
          </a:lstStyle>
          <a:p>
            <a:r>
              <a:rPr lang="sv-SE" dirty="0">
                <a:solidFill>
                  <a:schemeClr val="bg1"/>
                </a:solidFill>
              </a:rPr>
              <a:t>Del 1 </a:t>
            </a:r>
            <a:br>
              <a:rPr lang="sv-SE" dirty="0">
                <a:solidFill>
                  <a:schemeClr val="bg1"/>
                </a:solidFill>
              </a:rPr>
            </a:br>
            <a:endParaRPr lang="sv-SE" dirty="0">
              <a:solidFill>
                <a:schemeClr val="bg1"/>
              </a:solidFill>
            </a:endParaRPr>
          </a:p>
          <a:p>
            <a:r>
              <a:rPr lang="sv-SE" dirty="0">
                <a:solidFill>
                  <a:schemeClr val="bg1"/>
                </a:solidFill>
              </a:rPr>
              <a:t>Därför ska fiskevatten vårdas</a:t>
            </a:r>
          </a:p>
        </p:txBody>
      </p:sp>
      <p:pic>
        <p:nvPicPr>
          <p:cNvPr id="6" name="Picture 2" descr="C:\Users\Användaren\Documents\Projekt\Projetansökningar HaV\Texter Fvof bilande\hav-logotyp-gra-neg-138x55px.png">
            <a:extLst>
              <a:ext uri="{FF2B5EF4-FFF2-40B4-BE49-F238E27FC236}">
                <a16:creationId xmlns:a16="http://schemas.microsoft.com/office/drawing/2014/main" id="{7CA8E700-CFA8-47B6-B23C-83025821A4C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938101" y="423463"/>
            <a:ext cx="1752381" cy="69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1302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Fiskförvaltning</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149019"/>
            <a:ext cx="6096001" cy="4708981"/>
          </a:xfrm>
          <a:prstGeom prst="rect">
            <a:avLst/>
          </a:prstGeom>
          <a:solidFill>
            <a:schemeClr val="bg2"/>
          </a:solidFill>
        </p:spPr>
        <p:txBody>
          <a:bodyPr wrap="square" rtlCol="0">
            <a:spAutoFit/>
          </a:bodyPr>
          <a:lstStyle/>
          <a:p>
            <a:pPr algn="ctr"/>
            <a:r>
              <a:rPr lang="sv-SE" b="1" dirty="0"/>
              <a:t>Mål och medel</a:t>
            </a:r>
          </a:p>
          <a:p>
            <a:endParaRPr lang="sv-SE" dirty="0"/>
          </a:p>
          <a:p>
            <a:pPr algn="just"/>
            <a:r>
              <a:rPr lang="sv-SE" sz="1800" dirty="0">
                <a:effectLst/>
                <a:ea typeface="Times New Roman" panose="02020603050405020304" pitchFamily="18" charset="0"/>
                <a:cs typeface="Times New Roman" panose="02020603050405020304" pitchFamily="18" charset="0"/>
              </a:rPr>
              <a:t>Fiskevård och fiskförvaltning syftar till att upprätthålla livskraftiga fiskbestånd och ett bra fiske. Förvaltningen ska ha </a:t>
            </a:r>
            <a:r>
              <a:rPr lang="sv-SE" sz="1800" b="1" dirty="0">
                <a:effectLst/>
                <a:ea typeface="Times New Roman" panose="02020603050405020304" pitchFamily="18" charset="0"/>
                <a:cs typeface="Times New Roman" panose="02020603050405020304" pitchFamily="18" charset="0"/>
              </a:rPr>
              <a:t>ekologiska, sociala och ekonomiska mål</a:t>
            </a:r>
            <a:r>
              <a:rPr lang="sv-SE" sz="1800" dirty="0">
                <a:effectLst/>
                <a:ea typeface="Times New Roman" panose="02020603050405020304" pitchFamily="18" charset="0"/>
                <a:cs typeface="Times New Roman" panose="02020603050405020304" pitchFamily="18" charset="0"/>
              </a:rPr>
              <a:t>. </a:t>
            </a:r>
          </a:p>
          <a:p>
            <a:pPr algn="just"/>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God kunskap om fiskbeståndens storlek, sammansättning och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utvecklingstrender är grundläggande. </a:t>
            </a:r>
            <a:r>
              <a:rPr lang="sv-SE" sz="1600" b="1" dirty="0">
                <a:effectLst/>
                <a:ea typeface="Times New Roman" panose="02020603050405020304" pitchFamily="18" charset="0"/>
                <a:cs typeface="Times New Roman" panose="02020603050405020304" pitchFamily="18" charset="0"/>
              </a:rPr>
              <a:t>Provfisken och </a:t>
            </a:r>
            <a:br>
              <a:rPr lang="sv-SE" sz="1600" b="1" dirty="0">
                <a:effectLst/>
                <a:ea typeface="Times New Roman" panose="02020603050405020304" pitchFamily="18" charset="0"/>
                <a:cs typeface="Times New Roman" panose="02020603050405020304" pitchFamily="18" charset="0"/>
              </a:rPr>
            </a:br>
            <a:r>
              <a:rPr lang="sv-SE" sz="1600" b="1" dirty="0">
                <a:effectLst/>
                <a:ea typeface="Times New Roman" panose="02020603050405020304" pitchFamily="18" charset="0"/>
                <a:cs typeface="Times New Roman" panose="02020603050405020304" pitchFamily="18" charset="0"/>
              </a:rPr>
              <a:t>    beståndsövervakning</a:t>
            </a:r>
            <a:r>
              <a:rPr lang="sv-SE" sz="1600" dirty="0">
                <a:effectLst/>
                <a:ea typeface="Times New Roman" panose="02020603050405020304" pitchFamily="18" charset="0"/>
                <a:cs typeface="Times New Roman" panose="02020603050405020304" pitchFamily="18" charset="0"/>
              </a:rPr>
              <a:t> ger kunskap om beståndens status och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trender.</a:t>
            </a:r>
          </a:p>
          <a:p>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Staten, dess myndigheter och den statliga forskningen (främst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Sveriges lantbruksuniversitet, </a:t>
            </a:r>
            <a:r>
              <a:rPr lang="sv-SE" sz="1600" b="1" dirty="0">
                <a:effectLst/>
                <a:ea typeface="Times New Roman" panose="02020603050405020304" pitchFamily="18" charset="0"/>
                <a:cs typeface="Times New Roman" panose="02020603050405020304" pitchFamily="18" charset="0"/>
              </a:rPr>
              <a:t>SLU Aqua</a:t>
            </a:r>
            <a:r>
              <a:rPr lang="sv-SE" sz="1600" dirty="0">
                <a:effectLst/>
                <a:ea typeface="Times New Roman" panose="02020603050405020304" pitchFamily="18" charset="0"/>
                <a:cs typeface="Times New Roman" panose="02020603050405020304" pitchFamily="18" charset="0"/>
              </a:rPr>
              <a:t>) kan bidra med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kunskap och underlag för en uthållig fiskevård och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fiskförvaltning både i enskilda och allmänna vatten. </a:t>
            </a:r>
          </a:p>
          <a:p>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SLU ger fortlöpande underlag för biologisk rådgivning och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förvaltning till Havs- och vattenmyndigheten.</a:t>
            </a:r>
            <a:endParaRPr lang="sv-SE" sz="1600" dirty="0"/>
          </a:p>
        </p:txBody>
      </p:sp>
      <p:pic>
        <p:nvPicPr>
          <p:cNvPr id="7" name="Platshållare för innehåll 6">
            <a:extLst>
              <a:ext uri="{FF2B5EF4-FFF2-40B4-BE49-F238E27FC236}">
                <a16:creationId xmlns:a16="http://schemas.microsoft.com/office/drawing/2014/main" id="{76C45069-ADB8-47F1-8438-31A7C0284643}"/>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149018"/>
            <a:ext cx="6096000" cy="4708981"/>
          </a:xfrm>
        </p:spPr>
      </p:pic>
    </p:spTree>
    <p:extLst>
      <p:ext uri="{BB962C8B-B14F-4D97-AF65-F5344CB8AC3E}">
        <p14:creationId xmlns:p14="http://schemas.microsoft.com/office/powerpoint/2010/main" val="3031520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Ekosystembaserad fiskförvaltning</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395240"/>
            <a:ext cx="7108405" cy="4462760"/>
          </a:xfrm>
          <a:prstGeom prst="rect">
            <a:avLst/>
          </a:prstGeom>
          <a:solidFill>
            <a:schemeClr val="bg2"/>
          </a:solidFill>
        </p:spPr>
        <p:txBody>
          <a:bodyPr wrap="square" rtlCol="0">
            <a:spAutoFit/>
          </a:bodyPr>
          <a:lstStyle/>
          <a:p>
            <a:pPr algn="ctr"/>
            <a:r>
              <a:rPr lang="sv-SE" sz="1800" b="1" dirty="0">
                <a:effectLst/>
                <a:ea typeface="Times New Roman" panose="02020603050405020304" pitchFamily="18" charset="0"/>
                <a:cs typeface="Times New Roman" panose="02020603050405020304" pitchFamily="18" charset="0"/>
              </a:rPr>
              <a:t>Ekosystembaserad fiskförvaltning</a:t>
            </a:r>
            <a:endParaRPr lang="sv-SE" b="1" dirty="0"/>
          </a:p>
          <a:p>
            <a:endParaRPr lang="sv-SE" sz="1600" dirty="0"/>
          </a:p>
          <a:p>
            <a:pPr algn="just"/>
            <a:r>
              <a:rPr lang="sv-SE" dirty="0">
                <a:ea typeface="Times New Roman" panose="02020603050405020304" pitchFamily="18" charset="0"/>
                <a:cs typeface="Times New Roman" panose="02020603050405020304" pitchFamily="18" charset="0"/>
              </a:rPr>
              <a:t>I</a:t>
            </a:r>
            <a:r>
              <a:rPr lang="sv-SE" dirty="0">
                <a:effectLst/>
                <a:ea typeface="Times New Roman" panose="02020603050405020304" pitchFamily="18" charset="0"/>
                <a:cs typeface="Times New Roman" panose="02020603050405020304" pitchFamily="18" charset="0"/>
              </a:rPr>
              <a:t>nnebörden är att förvaltningen tar hänsyn till hela ekosystemet istället för förvaltning av en art i taget. </a:t>
            </a:r>
          </a:p>
          <a:p>
            <a:pPr algn="just"/>
            <a:endParaRPr lang="sv-SE" dirty="0">
              <a:ea typeface="Times New Roman" panose="02020603050405020304" pitchFamily="18" charset="0"/>
              <a:cs typeface="Times New Roman" panose="02020603050405020304" pitchFamily="18" charset="0"/>
            </a:endParaRPr>
          </a:p>
          <a:p>
            <a:r>
              <a:rPr lang="sv-SE" dirty="0">
                <a:effectLst/>
                <a:ea typeface="Times New Roman" panose="02020603050405020304" pitchFamily="18" charset="0"/>
                <a:cs typeface="Times" panose="02020603050405020304" pitchFamily="18" charset="0"/>
              </a:rPr>
              <a:t>► </a:t>
            </a:r>
            <a:r>
              <a:rPr lang="sv-SE" dirty="0">
                <a:effectLst/>
                <a:ea typeface="Times New Roman" panose="02020603050405020304" pitchFamily="18" charset="0"/>
                <a:cs typeface="Times New Roman" panose="02020603050405020304" pitchFamily="18" charset="0"/>
              </a:rPr>
              <a:t>Förvaltningen omfattar alltså bland annat plankton, strandväxter,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fiskens lekmiljöer och påverkan av rovdjur såsom säl och skarv.  </a:t>
            </a:r>
          </a:p>
          <a:p>
            <a:endParaRPr lang="sv-SE" dirty="0">
              <a:ea typeface="Times New Roman" panose="02020603050405020304" pitchFamily="18" charset="0"/>
              <a:cs typeface="Times New Roman" panose="02020603050405020304" pitchFamily="18" charset="0"/>
            </a:endParaRPr>
          </a:p>
          <a:p>
            <a:r>
              <a:rPr lang="sv-SE" dirty="0">
                <a:effectLst/>
                <a:ea typeface="Times New Roman" panose="02020603050405020304" pitchFamily="18" charset="0"/>
                <a:cs typeface="Times" panose="02020603050405020304" pitchFamily="18" charset="0"/>
              </a:rPr>
              <a:t>► </a:t>
            </a:r>
            <a:r>
              <a:rPr lang="sv-SE" dirty="0">
                <a:effectLst/>
                <a:ea typeface="Times New Roman" panose="02020603050405020304" pitchFamily="18" charset="0"/>
                <a:cs typeface="Times New Roman" panose="02020603050405020304" pitchFamily="18" charset="0"/>
              </a:rPr>
              <a:t>Intressenter som yrkesfiskare, fiskevattenägare, fritidsfiskare och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miljöorganisationer ska involveras i förvaltningen. </a:t>
            </a:r>
            <a:endParaRPr lang="sv-SE" b="1" dirty="0">
              <a:ea typeface="Times New Roman" panose="02020603050405020304" pitchFamily="18" charset="0"/>
              <a:cs typeface="Times New Roman" panose="02020603050405020304" pitchFamily="18" charset="0"/>
            </a:endParaRPr>
          </a:p>
          <a:p>
            <a:pPr algn="ctr"/>
            <a:endParaRPr lang="sv-SE" b="1" dirty="0">
              <a:ea typeface="Times New Roman" panose="02020603050405020304" pitchFamily="18" charset="0"/>
              <a:cs typeface="Times New Roman" panose="02020603050405020304" pitchFamily="18" charset="0"/>
            </a:endParaRPr>
          </a:p>
          <a:p>
            <a:pPr algn="ctr"/>
            <a:r>
              <a:rPr lang="sv-SE" b="1" dirty="0">
                <a:ea typeface="Times New Roman" panose="02020603050405020304" pitchFamily="18" charset="0"/>
                <a:cs typeface="Times New Roman" panose="02020603050405020304" pitchFamily="18" charset="0"/>
              </a:rPr>
              <a:t>Adaptiv</a:t>
            </a:r>
            <a:r>
              <a:rPr lang="sv-SE" b="1" dirty="0">
                <a:effectLst/>
                <a:ea typeface="Times New Roman" panose="02020603050405020304" pitchFamily="18" charset="0"/>
                <a:cs typeface="Times New Roman" panose="02020603050405020304" pitchFamily="18" charset="0"/>
              </a:rPr>
              <a:t> fiskförvaltning</a:t>
            </a:r>
            <a:endParaRPr lang="sv-SE" dirty="0">
              <a:effectLst/>
              <a:ea typeface="Times New Roman" panose="02020603050405020304" pitchFamily="18" charset="0"/>
              <a:cs typeface="Times New Roman" panose="02020603050405020304" pitchFamily="18" charset="0"/>
            </a:endParaRPr>
          </a:p>
          <a:p>
            <a:endParaRPr lang="sv-SE" sz="1600" dirty="0">
              <a:ea typeface="Times New Roman" panose="02020603050405020304" pitchFamily="18" charset="0"/>
              <a:cs typeface="Times New Roman" panose="02020603050405020304" pitchFamily="18" charset="0"/>
            </a:endParaRPr>
          </a:p>
          <a:p>
            <a:r>
              <a:rPr lang="sv-SE" dirty="0">
                <a:ea typeface="Times New Roman" panose="02020603050405020304" pitchFamily="18" charset="0"/>
                <a:cs typeface="Times" panose="02020603050405020304" pitchFamily="18" charset="0"/>
              </a:rPr>
              <a:t>I</a:t>
            </a:r>
            <a:r>
              <a:rPr lang="sv-SE" dirty="0">
                <a:effectLst/>
                <a:ea typeface="Times New Roman" panose="02020603050405020304" pitchFamily="18" charset="0"/>
              </a:rPr>
              <a:t>nnebörden är att förvaltningen fortlöpande utvärderar om man är på rätt väg att nå målen. Åtgärder och insatser kan justeras kontinuerligt, genom att ex. införa begränsningar av fisket.</a:t>
            </a:r>
          </a:p>
        </p:txBody>
      </p:sp>
      <p:pic>
        <p:nvPicPr>
          <p:cNvPr id="8" name="Platshållare för innehåll 7">
            <a:extLst>
              <a:ext uri="{FF2B5EF4-FFF2-40B4-BE49-F238E27FC236}">
                <a16:creationId xmlns:a16="http://schemas.microsoft.com/office/drawing/2014/main" id="{59C87061-3BE5-4805-B530-ACE0A5333C1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108405" y="2395239"/>
            <a:ext cx="5083595" cy="4462759"/>
          </a:xfrm>
        </p:spPr>
      </p:pic>
    </p:spTree>
    <p:extLst>
      <p:ext uri="{BB962C8B-B14F-4D97-AF65-F5344CB8AC3E}">
        <p14:creationId xmlns:p14="http://schemas.microsoft.com/office/powerpoint/2010/main" val="1328714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Provfisken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2487573"/>
            <a:ext cx="6631620" cy="4370427"/>
          </a:xfrm>
          <a:prstGeom prst="rect">
            <a:avLst/>
          </a:prstGeom>
          <a:solidFill>
            <a:schemeClr val="bg2"/>
          </a:solidFill>
        </p:spPr>
        <p:txBody>
          <a:bodyPr wrap="square" rtlCol="0">
            <a:spAutoFit/>
          </a:bodyPr>
          <a:lstStyle/>
          <a:p>
            <a:pPr algn="ctr"/>
            <a:r>
              <a:rPr lang="sv-SE" b="1" dirty="0"/>
              <a:t>Sjöar, vattendrag och kust</a:t>
            </a:r>
          </a:p>
          <a:p>
            <a:endParaRPr lang="sv-SE" dirty="0"/>
          </a:p>
          <a:p>
            <a:r>
              <a:rPr lang="sv-SE" sz="1800" dirty="0">
                <a:effectLst/>
                <a:ea typeface="Times New Roman" panose="02020603050405020304" pitchFamily="18" charset="0"/>
                <a:cs typeface="Times New Roman" panose="02020603050405020304" pitchFamily="18" charset="0"/>
              </a:rPr>
              <a:t>Återkommande provfisken är </a:t>
            </a:r>
            <a:r>
              <a:rPr lang="sv-SE" sz="1800" b="1" dirty="0">
                <a:effectLst/>
                <a:ea typeface="Times New Roman" panose="02020603050405020304" pitchFamily="18" charset="0"/>
                <a:cs typeface="Times New Roman" panose="02020603050405020304" pitchFamily="18" charset="0"/>
              </a:rPr>
              <a:t>grunden till kunskap</a:t>
            </a:r>
            <a:r>
              <a:rPr lang="sv-SE" sz="1800" dirty="0">
                <a:effectLst/>
                <a:ea typeface="Times New Roman" panose="02020603050405020304" pitchFamily="18" charset="0"/>
                <a:cs typeface="Times New Roman" panose="02020603050405020304" pitchFamily="18" charset="0"/>
              </a:rPr>
              <a:t> om vattnets fiskbestånd, </a:t>
            </a:r>
            <a:r>
              <a:rPr lang="sv-SE" sz="1800" dirty="0" err="1">
                <a:effectLst/>
                <a:ea typeface="Times New Roman" panose="02020603050405020304" pitchFamily="18" charset="0"/>
                <a:cs typeface="Times New Roman" panose="02020603050405020304" pitchFamily="18" charset="0"/>
              </a:rPr>
              <a:t>fisksamhället</a:t>
            </a:r>
            <a:r>
              <a:rPr lang="sv-SE" sz="1800" dirty="0">
                <a:effectLst/>
                <a:ea typeface="Times New Roman" panose="02020603050405020304" pitchFamily="18" charset="0"/>
                <a:cs typeface="Times New Roman" panose="02020603050405020304" pitchFamily="18" charset="0"/>
              </a:rPr>
              <a:t> och hela ekosystemet.</a:t>
            </a:r>
          </a:p>
          <a:p>
            <a:endParaRPr lang="sv-SE" dirty="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I sjöar och kustvatten provfiskar man vanligtvis med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standardiserade översiktsnät. </a:t>
            </a:r>
          </a:p>
          <a:p>
            <a:endParaRPr lang="sv-SE" dirty="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I rinnande vatten är elfiske den vanligaste metoden. </a:t>
            </a:r>
          </a:p>
          <a:p>
            <a:endParaRPr lang="sv-SE" dirty="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På västkusten är ryssjor en standardiserad provfiskemetod.</a:t>
            </a:r>
          </a:p>
          <a:p>
            <a:pPr algn="just"/>
            <a:endParaRPr lang="sv-SE"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sv-SE" sz="1600" dirty="0">
                <a:effectLst/>
                <a:ea typeface="Times New Roman" panose="02020603050405020304" pitchFamily="18" charset="0"/>
                <a:cs typeface="Times New Roman" panose="02020603050405020304" pitchFamily="18" charset="0"/>
              </a:rPr>
              <a:t>I en medelstor sjö kan det vara lagom att utföra ett nätprovfiske vart femte år. I ett vattendrag med lax, öring eller harr bör man göra elfiskeundersökningar oftare för att följa upp förändringar i reproduktion och beståndstäthet.</a:t>
            </a:r>
          </a:p>
        </p:txBody>
      </p:sp>
      <p:pic>
        <p:nvPicPr>
          <p:cNvPr id="8" name="Platshållare för innehåll 7">
            <a:extLst>
              <a:ext uri="{FF2B5EF4-FFF2-40B4-BE49-F238E27FC236}">
                <a16:creationId xmlns:a16="http://schemas.microsoft.com/office/drawing/2014/main" id="{FF17107B-DF0D-4477-8828-FB46337A1B82}"/>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631620" y="2487573"/>
            <a:ext cx="5560380" cy="4370427"/>
          </a:xfrm>
        </p:spPr>
      </p:pic>
    </p:spTree>
    <p:extLst>
      <p:ext uri="{BB962C8B-B14F-4D97-AF65-F5344CB8AC3E}">
        <p14:creationId xmlns:p14="http://schemas.microsoft.com/office/powerpoint/2010/main" val="1227716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Fångstrapportering</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2918460"/>
            <a:ext cx="6096001" cy="3939540"/>
          </a:xfrm>
          <a:prstGeom prst="rect">
            <a:avLst/>
          </a:prstGeom>
          <a:solidFill>
            <a:schemeClr val="bg2"/>
          </a:solidFill>
        </p:spPr>
        <p:txBody>
          <a:bodyPr wrap="square" rtlCol="0">
            <a:spAutoFit/>
          </a:bodyPr>
          <a:lstStyle/>
          <a:p>
            <a:endParaRPr lang="sv-SE" sz="1800"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New Roman" panose="02020603050405020304" pitchFamily="18" charset="0"/>
              </a:rPr>
              <a:t>Fångstrapportering ger </a:t>
            </a:r>
            <a:r>
              <a:rPr lang="sv-SE" dirty="0">
                <a:ea typeface="Times New Roman" panose="02020603050405020304" pitchFamily="18" charset="0"/>
                <a:cs typeface="Times New Roman" panose="02020603050405020304" pitchFamily="18" charset="0"/>
              </a:rPr>
              <a:t>en bild av </a:t>
            </a:r>
            <a:r>
              <a:rPr lang="sv-SE" sz="1800" b="1" dirty="0" err="1">
                <a:effectLst/>
                <a:ea typeface="Times New Roman" panose="02020603050405020304" pitchFamily="18" charset="0"/>
                <a:cs typeface="Times New Roman" panose="02020603050405020304" pitchFamily="18" charset="0"/>
              </a:rPr>
              <a:t>fiskuttaget</a:t>
            </a:r>
            <a:r>
              <a:rPr lang="sv-SE" sz="1800" dirty="0">
                <a:effectLst/>
                <a:ea typeface="Times New Roman" panose="02020603050405020304" pitchFamily="18" charset="0"/>
                <a:cs typeface="Times New Roman" panose="02020603050405020304" pitchFamily="18" charset="0"/>
              </a:rPr>
              <a:t> och därmed underlag till förvaltningsåtgärder såsom fiskevårdande regler för att anpassa och reglera fisketrycket. Dessutom erhålls </a:t>
            </a:r>
            <a:r>
              <a:rPr lang="sv-SE" sz="1800" b="1" dirty="0">
                <a:effectLst/>
                <a:ea typeface="Times New Roman" panose="02020603050405020304" pitchFamily="18" charset="0"/>
                <a:cs typeface="Times New Roman" panose="02020603050405020304" pitchFamily="18" charset="0"/>
              </a:rPr>
              <a:t>ett kvitto</a:t>
            </a:r>
            <a:r>
              <a:rPr lang="sv-SE" sz="1800" dirty="0">
                <a:effectLst/>
                <a:ea typeface="Times New Roman" panose="02020603050405020304" pitchFamily="18" charset="0"/>
                <a:cs typeface="Times New Roman" panose="02020603050405020304" pitchFamily="18" charset="0"/>
              </a:rPr>
              <a:t> på hur framgångsrik fiskevården och fiskförvaltningen är. </a:t>
            </a:r>
          </a:p>
          <a:p>
            <a:endParaRPr lang="sv-SE" dirty="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New Roman" panose="02020603050405020304" pitchFamily="18" charset="0"/>
              </a:rPr>
              <a:t>Vid fiskekortsförsäljningen kan det tillämpas i form av frivillig rapportering eller obligatorisk rapportering.  </a:t>
            </a:r>
          </a:p>
          <a:p>
            <a:endParaRPr lang="sv-SE" dirty="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New Roman" panose="02020603050405020304" pitchFamily="18" charset="0"/>
              </a:rPr>
              <a:t>Digital fiskekortsförsäljning underlättar möjligheten till väl fungerande fångstrapportering.</a:t>
            </a:r>
          </a:p>
          <a:p>
            <a:r>
              <a:rPr lang="sv-SE" sz="1800" dirty="0">
                <a:effectLst/>
                <a:ea typeface="Times New Roman" panose="02020603050405020304" pitchFamily="18" charset="0"/>
                <a:cs typeface="Times New Roman" panose="02020603050405020304" pitchFamily="18" charset="0"/>
              </a:rPr>
              <a:t> </a:t>
            </a:r>
          </a:p>
          <a:p>
            <a:endParaRPr lang="sv-SE" sz="1600" dirty="0">
              <a:effectLst/>
              <a:ea typeface="Times New Roman" panose="02020603050405020304" pitchFamily="18" charset="0"/>
              <a:cs typeface="Times New Roman" panose="02020603050405020304" pitchFamily="18" charset="0"/>
            </a:endParaRPr>
          </a:p>
        </p:txBody>
      </p:sp>
      <p:pic>
        <p:nvPicPr>
          <p:cNvPr id="5" name="Platshållare för innehåll 4">
            <a:extLst>
              <a:ext uri="{FF2B5EF4-FFF2-40B4-BE49-F238E27FC236}">
                <a16:creationId xmlns:a16="http://schemas.microsoft.com/office/drawing/2014/main" id="{BD1676FB-1C66-42B7-B788-89B6CDC61873}"/>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918459"/>
            <a:ext cx="6096000" cy="3939541"/>
          </a:xfrm>
        </p:spPr>
      </p:pic>
    </p:spTree>
    <p:extLst>
      <p:ext uri="{BB962C8B-B14F-4D97-AF65-F5344CB8AC3E}">
        <p14:creationId xmlns:p14="http://schemas.microsoft.com/office/powerpoint/2010/main" val="3380444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Förvaltnings- och utvecklingsplan</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3195459"/>
            <a:ext cx="6791418" cy="3662541"/>
          </a:xfrm>
          <a:prstGeom prst="rect">
            <a:avLst/>
          </a:prstGeom>
          <a:solidFill>
            <a:schemeClr val="bg2"/>
          </a:solidFill>
        </p:spPr>
        <p:txBody>
          <a:bodyPr wrap="square" rtlCol="0">
            <a:spAutoFit/>
          </a:bodyPr>
          <a:lstStyle/>
          <a:p>
            <a:endParaRPr lang="sv-SE" dirty="0">
              <a:ea typeface="Times New Roman" panose="02020603050405020304" pitchFamily="18" charset="0"/>
              <a:cs typeface="Times New Roman" panose="02020603050405020304" pitchFamily="18" charset="0"/>
            </a:endParaRPr>
          </a:p>
          <a:p>
            <a:r>
              <a:rPr lang="sv-SE" sz="1800" b="1" dirty="0">
                <a:effectLst/>
                <a:ea typeface="Times New Roman" panose="02020603050405020304" pitchFamily="18" charset="0"/>
                <a:cs typeface="Times New Roman" panose="02020603050405020304" pitchFamily="18" charset="0"/>
              </a:rPr>
              <a:t>Förvaltnings- och utvecklingsplanen, eller fiskevårdsplanen, anger riktlinjer och långsiktiga mål för fiskevården och förvaltningen.</a:t>
            </a:r>
          </a:p>
          <a:p>
            <a:endParaRPr lang="sv-SE" dirty="0">
              <a:latin typeface="Times New Roman" panose="02020603050405020304" pitchFamily="18" charset="0"/>
              <a:ea typeface="Times New Roman" panose="02020603050405020304" pitchFamily="18" charset="0"/>
              <a:cs typeface="Times New Roman" panose="02020603050405020304" pitchFamily="18" charset="0"/>
            </a:endParaRPr>
          </a:p>
          <a:p>
            <a:r>
              <a:rPr lang="sv-SE" sz="1800" dirty="0">
                <a:effectLst/>
                <a:latin typeface="Times" panose="02020603050405020304" pitchFamily="18" charset="0"/>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Planen ska beskriva fiskevattnet, dess historik och ta ett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a:t>
            </a:r>
            <a:r>
              <a:rPr lang="sv-SE" sz="1800" b="1" dirty="0">
                <a:effectLst/>
                <a:ea typeface="Times New Roman" panose="02020603050405020304" pitchFamily="18" charset="0"/>
                <a:cs typeface="Times New Roman" panose="02020603050405020304" pitchFamily="18" charset="0"/>
              </a:rPr>
              <a:t>helhetsgrepp över förvaltningen</a:t>
            </a:r>
            <a:r>
              <a:rPr lang="sv-SE" sz="1800" dirty="0">
                <a:effectLst/>
                <a:ea typeface="Times New Roman" panose="02020603050405020304" pitchFamily="18" charset="0"/>
                <a:cs typeface="Times New Roman" panose="02020603050405020304" pitchFamily="18" charset="0"/>
              </a:rPr>
              <a:t> och administrationen i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fiskevårdsområdet/förvaltningsområdet.</a:t>
            </a:r>
          </a:p>
          <a:p>
            <a:endParaRPr lang="sv-SE" sz="1800"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New Roman" panose="02020603050405020304" pitchFamily="18" charset="0"/>
              </a:rPr>
              <a:t>En väl genomarbetad förvaltnings- och utvecklingsplan utgör underlag för beslut om fiskevårdsåtgärder på både kort och lång sikt.</a:t>
            </a:r>
          </a:p>
          <a:p>
            <a:endParaRPr lang="sv-SE" sz="1600" dirty="0">
              <a:effectLst/>
              <a:ea typeface="Times New Roman" panose="02020603050405020304" pitchFamily="18" charset="0"/>
              <a:cs typeface="Times New Roman" panose="02020603050405020304" pitchFamily="18" charset="0"/>
            </a:endParaRPr>
          </a:p>
        </p:txBody>
      </p:sp>
      <p:pic>
        <p:nvPicPr>
          <p:cNvPr id="5" name="Picture 4" descr="Blandat">
            <a:extLst>
              <a:ext uri="{FF2B5EF4-FFF2-40B4-BE49-F238E27FC236}">
                <a16:creationId xmlns:a16="http://schemas.microsoft.com/office/drawing/2014/main" id="{79CAFC0E-F03C-491C-9075-053311F254D2}"/>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6791417" y="3195458"/>
            <a:ext cx="5400583" cy="36625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66234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Biotopvård i strömmande vatten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733794"/>
            <a:ext cx="6096000" cy="4124206"/>
          </a:xfrm>
          <a:prstGeom prst="rect">
            <a:avLst/>
          </a:prstGeom>
          <a:solidFill>
            <a:schemeClr val="bg2"/>
          </a:solidFill>
        </p:spPr>
        <p:txBody>
          <a:bodyPr wrap="square" rtlCol="0">
            <a:spAutoFit/>
          </a:bodyPr>
          <a:lstStyle/>
          <a:p>
            <a:pPr algn="ctr"/>
            <a:r>
              <a:rPr lang="sv-SE" b="1" dirty="0">
                <a:effectLst/>
                <a:ea typeface="Times New Roman" panose="02020603050405020304" pitchFamily="18" charset="0"/>
                <a:cs typeface="Times New Roman" panose="02020603050405020304" pitchFamily="18" charset="0"/>
              </a:rPr>
              <a:t>De flesta vattendrag är påverkade på olika sätt av olika skäl</a:t>
            </a:r>
            <a:endParaRPr lang="sv-SE" b="1" dirty="0"/>
          </a:p>
          <a:p>
            <a:endParaRPr lang="sv-SE" sz="1400" dirty="0"/>
          </a:p>
          <a:p>
            <a:endParaRPr lang="sv-SE" sz="1400" dirty="0"/>
          </a:p>
          <a:p>
            <a:r>
              <a:rPr lang="sv-SE" dirty="0">
                <a:effectLst/>
                <a:ea typeface="Times New Roman" panose="02020603050405020304" pitchFamily="18" charset="0"/>
                <a:cs typeface="Times" panose="02020603050405020304" pitchFamily="18" charset="0"/>
              </a:rPr>
              <a:t>► </a:t>
            </a:r>
            <a:r>
              <a:rPr lang="sv-SE" dirty="0">
                <a:effectLst/>
                <a:ea typeface="Times New Roman" panose="02020603050405020304" pitchFamily="18" charset="0"/>
                <a:cs typeface="Times New Roman" panose="02020603050405020304" pitchFamily="18" charset="0"/>
              </a:rPr>
              <a:t>Virkesflottning och utbyggnad av vattenkraft är de två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främsta orsakerna till att man </a:t>
            </a:r>
            <a:r>
              <a:rPr lang="sv-SE" b="1" dirty="0">
                <a:effectLst/>
                <a:ea typeface="Times New Roman" panose="02020603050405020304" pitchFamily="18" charset="0"/>
                <a:cs typeface="Times New Roman" panose="02020603050405020304" pitchFamily="18" charset="0"/>
              </a:rPr>
              <a:t>rensat, dämt och byggt</a:t>
            </a:r>
            <a:r>
              <a:rPr lang="sv-SE" dirty="0">
                <a:effectLst/>
                <a:ea typeface="Times New Roman" panose="02020603050405020304" pitchFamily="18" charset="0"/>
                <a:cs typeface="Times New Roman" panose="02020603050405020304" pitchFamily="18" charset="0"/>
              </a:rPr>
              <a:t> i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vattendragen i norra Sverige. </a:t>
            </a:r>
          </a:p>
          <a:p>
            <a:endParaRPr lang="sv-SE" b="1" dirty="0">
              <a:ea typeface="Times New Roman" panose="02020603050405020304" pitchFamily="18" charset="0"/>
              <a:cs typeface="Times New Roman" panose="02020603050405020304" pitchFamily="18" charset="0"/>
            </a:endParaRPr>
          </a:p>
          <a:p>
            <a:r>
              <a:rPr lang="sv-SE" dirty="0">
                <a:effectLst/>
                <a:ea typeface="Times New Roman" panose="02020603050405020304" pitchFamily="18" charset="0"/>
                <a:cs typeface="Times" panose="02020603050405020304" pitchFamily="18" charset="0"/>
              </a:rPr>
              <a:t>► </a:t>
            </a:r>
            <a:r>
              <a:rPr lang="sv-SE" b="1" dirty="0">
                <a:effectLst/>
                <a:ea typeface="Times New Roman" panose="02020603050405020304" pitchFamily="18" charset="0"/>
                <a:cs typeface="Times New Roman" panose="02020603050405020304" pitchFamily="18" charset="0"/>
              </a:rPr>
              <a:t>Dikning av skogs- och jordbruksmarker</a:t>
            </a:r>
            <a:r>
              <a:rPr lang="sv-SE" dirty="0">
                <a:effectLst/>
                <a:ea typeface="Times New Roman" panose="02020603050405020304" pitchFamily="18" charset="0"/>
                <a:cs typeface="Times New Roman" panose="02020603050405020304" pitchFamily="18" charset="0"/>
              </a:rPr>
              <a:t> har i hög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grad påverkat sjöar och vattendrag i södra och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mellersta Sverige.</a:t>
            </a:r>
          </a:p>
          <a:p>
            <a:endParaRPr lang="sv-SE" dirty="0">
              <a:ea typeface="Times New Roman" panose="02020603050405020304" pitchFamily="18" charset="0"/>
              <a:cs typeface="Times New Roman" panose="02020603050405020304" pitchFamily="18" charset="0"/>
            </a:endParaRPr>
          </a:p>
          <a:p>
            <a:r>
              <a:rPr lang="sv-SE" dirty="0">
                <a:effectLst/>
                <a:ea typeface="Times New Roman" panose="02020603050405020304" pitchFamily="18" charset="0"/>
                <a:cs typeface="Times" panose="02020603050405020304" pitchFamily="18" charset="0"/>
              </a:rPr>
              <a:t>►</a:t>
            </a:r>
            <a:r>
              <a:rPr lang="sv-SE" dirty="0">
                <a:ea typeface="Times New Roman" panose="02020603050405020304" pitchFamily="18" charset="0"/>
                <a:cs typeface="Times New Roman" panose="02020603050405020304" pitchFamily="18" charset="0"/>
              </a:rPr>
              <a:t> I små bäckar och åar kan </a:t>
            </a:r>
            <a:r>
              <a:rPr lang="sv-SE" b="1" dirty="0">
                <a:ea typeface="Times New Roman" panose="02020603050405020304" pitchFamily="18" charset="0"/>
                <a:cs typeface="Times New Roman" panose="02020603050405020304" pitchFamily="18" charset="0"/>
              </a:rPr>
              <a:t>felaktigt konstruerade </a:t>
            </a:r>
            <a:br>
              <a:rPr lang="sv-SE" b="1" dirty="0">
                <a:ea typeface="Times New Roman" panose="02020603050405020304" pitchFamily="18" charset="0"/>
                <a:cs typeface="Times New Roman" panose="02020603050405020304" pitchFamily="18" charset="0"/>
              </a:rPr>
            </a:br>
            <a:r>
              <a:rPr lang="sv-SE" b="1" dirty="0">
                <a:ea typeface="Times New Roman" panose="02020603050405020304" pitchFamily="18" charset="0"/>
                <a:cs typeface="Times New Roman" panose="02020603050405020304" pitchFamily="18" charset="0"/>
              </a:rPr>
              <a:t>    vägtrummor</a:t>
            </a:r>
            <a:r>
              <a:rPr lang="sv-SE" dirty="0">
                <a:ea typeface="Times New Roman" panose="02020603050405020304" pitchFamily="18" charset="0"/>
                <a:cs typeface="Times New Roman" panose="02020603050405020304" pitchFamily="18" charset="0"/>
              </a:rPr>
              <a:t> utgöra vandringshinder för fisk </a:t>
            </a:r>
            <a:endParaRPr lang="sv-SE" dirty="0">
              <a:effectLst/>
              <a:ea typeface="Times New Roman" panose="02020603050405020304" pitchFamily="18" charset="0"/>
              <a:cs typeface="Times New Roman" panose="02020603050405020304" pitchFamily="18" charset="0"/>
            </a:endParaRPr>
          </a:p>
          <a:p>
            <a:r>
              <a:rPr lang="sv-SE"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sv-SE"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6" name="Platshållare för innehåll 15">
            <a:extLst>
              <a:ext uri="{FF2B5EF4-FFF2-40B4-BE49-F238E27FC236}">
                <a16:creationId xmlns:a16="http://schemas.microsoft.com/office/drawing/2014/main" id="{5284D9B5-53E2-4D39-B44F-D21EB195526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733794"/>
            <a:ext cx="6114854" cy="4124206"/>
          </a:xfrm>
        </p:spPr>
      </p:pic>
    </p:spTree>
    <p:extLst>
      <p:ext uri="{BB962C8B-B14F-4D97-AF65-F5344CB8AC3E}">
        <p14:creationId xmlns:p14="http://schemas.microsoft.com/office/powerpoint/2010/main" val="3795046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Biotopvård i strömmande vatten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856905"/>
            <a:ext cx="6096000" cy="4001095"/>
          </a:xfrm>
          <a:prstGeom prst="rect">
            <a:avLst/>
          </a:prstGeom>
          <a:solidFill>
            <a:schemeClr val="bg2"/>
          </a:solidFill>
        </p:spPr>
        <p:txBody>
          <a:bodyPr wrap="square" rtlCol="0">
            <a:spAutoFit/>
          </a:bodyPr>
          <a:lstStyle/>
          <a:p>
            <a:pPr algn="ctr"/>
            <a:r>
              <a:rPr lang="sv-SE" b="1" dirty="0">
                <a:cs typeface="Times New Roman" panose="02020603050405020304" pitchFamily="18" charset="0"/>
              </a:rPr>
              <a:t>Restaurering och fiskvägar</a:t>
            </a:r>
            <a:endParaRPr lang="sv-SE" b="1" dirty="0"/>
          </a:p>
          <a:p>
            <a:endParaRPr lang="sv-SE" sz="1400" dirty="0"/>
          </a:p>
          <a:p>
            <a:endParaRPr lang="sv-SE" sz="1400" dirty="0"/>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Återställning av flottledsrensade åar och älvar består i att man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lägger ut stenar och </a:t>
            </a:r>
            <a:r>
              <a:rPr lang="sv-SE" sz="1600" dirty="0" err="1">
                <a:effectLst/>
                <a:ea typeface="Times New Roman" panose="02020603050405020304" pitchFamily="18" charset="0"/>
                <a:cs typeface="Times New Roman" panose="02020603050405020304" pitchFamily="18" charset="0"/>
              </a:rPr>
              <a:t>lekgrus</a:t>
            </a:r>
            <a:r>
              <a:rPr lang="sv-SE" sz="1600" dirty="0">
                <a:effectLst/>
                <a:ea typeface="Times New Roman" panose="02020603050405020304" pitchFamily="18" charset="0"/>
                <a:cs typeface="Times New Roman" panose="02020603050405020304" pitchFamily="18" charset="0"/>
              </a:rPr>
              <a:t> för att skapa ståndplatser och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lekplatser och därmed ökar förutsättningarna för reproduktion.</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Vandringsvägar förbi dammar och kraftverk är en viktig åtgärd.   </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Återställning av våtmarker ger ett jämnare vattenflöde och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skapar dessutom reproduktionsområden för viktiga fiskarter. </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Bevuxna </a:t>
            </a:r>
            <a:r>
              <a:rPr lang="sv-SE" sz="1600" dirty="0" err="1">
                <a:effectLst/>
                <a:ea typeface="Times New Roman" panose="02020603050405020304" pitchFamily="18" charset="0"/>
                <a:cs typeface="Times New Roman" panose="02020603050405020304" pitchFamily="18" charset="0"/>
              </a:rPr>
              <a:t>kantzoner</a:t>
            </a:r>
            <a:r>
              <a:rPr lang="sv-SE" sz="1600" dirty="0">
                <a:effectLst/>
                <a:ea typeface="Times New Roman" panose="02020603050405020304" pitchFamily="18" charset="0"/>
                <a:cs typeface="Times New Roman" panose="02020603050405020304" pitchFamily="18" charset="0"/>
              </a:rPr>
              <a:t> och stränder skuggar och skyddar fisken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mot predatorer.</a:t>
            </a:r>
          </a:p>
          <a:p>
            <a:r>
              <a:rPr lang="sv-SE" sz="1600" dirty="0">
                <a:effectLst/>
                <a:ea typeface="Times New Roman" panose="02020603050405020304" pitchFamily="18" charset="0"/>
                <a:cs typeface="Times New Roman" panose="02020603050405020304" pitchFamily="18" charset="0"/>
              </a:rPr>
              <a:t> </a:t>
            </a:r>
          </a:p>
          <a:p>
            <a:r>
              <a:rPr lang="sv-SE" sz="1600" dirty="0">
                <a:effectLst/>
                <a:ea typeface="Times New Roman" panose="02020603050405020304" pitchFamily="18" charset="0"/>
                <a:cs typeface="Times New Roman" panose="02020603050405020304" pitchFamily="18" charset="0"/>
              </a:rPr>
              <a:t> </a:t>
            </a:r>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Korrigering av vägtrummor är en viktig fiskevårdsåtgärd. </a:t>
            </a:r>
          </a:p>
        </p:txBody>
      </p:sp>
      <p:pic>
        <p:nvPicPr>
          <p:cNvPr id="7" name="Platshållare för innehåll 6">
            <a:extLst>
              <a:ext uri="{FF2B5EF4-FFF2-40B4-BE49-F238E27FC236}">
                <a16:creationId xmlns:a16="http://schemas.microsoft.com/office/drawing/2014/main" id="{080728DA-CE1A-412C-A197-9F4FACFE672F}"/>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852897"/>
            <a:ext cx="6096000" cy="4005103"/>
          </a:xfrm>
        </p:spPr>
      </p:pic>
    </p:spTree>
    <p:extLst>
      <p:ext uri="{BB962C8B-B14F-4D97-AF65-F5344CB8AC3E}">
        <p14:creationId xmlns:p14="http://schemas.microsoft.com/office/powerpoint/2010/main" val="1466435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Reduktionsfiske</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364462"/>
            <a:ext cx="6096000" cy="4493538"/>
          </a:xfrm>
          <a:prstGeom prst="rect">
            <a:avLst/>
          </a:prstGeom>
          <a:solidFill>
            <a:schemeClr val="bg2"/>
          </a:solidFill>
        </p:spPr>
        <p:txBody>
          <a:bodyPr wrap="square" rtlCol="0">
            <a:spAutoFit/>
          </a:bodyPr>
          <a:lstStyle/>
          <a:p>
            <a:pPr algn="ctr"/>
            <a:r>
              <a:rPr lang="sv-SE" b="1" dirty="0">
                <a:cs typeface="Times New Roman" panose="02020603050405020304" pitchFamily="18" charset="0"/>
              </a:rPr>
              <a:t>Påverka balansen mellan rovfisk och vitfisk</a:t>
            </a:r>
            <a:endParaRPr lang="sv-SE" sz="1400" dirty="0"/>
          </a:p>
          <a:p>
            <a:r>
              <a:rPr lang="sv-SE" sz="1600" dirty="0">
                <a:effectLst/>
                <a:ea typeface="Times New Roman" panose="02020603050405020304" pitchFamily="18" charset="0"/>
                <a:cs typeface="Times New Roman" panose="02020603050405020304" pitchFamily="18" charset="0"/>
              </a:rPr>
              <a:t> </a:t>
            </a:r>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Reduktionsfiske kan påverka beståndsbalansen i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näringsrika sjöar, främst i södra Sverige. Övergödda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sjöar med kraftig algblomning kan restaureras genom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att man </a:t>
            </a:r>
            <a:r>
              <a:rPr lang="sv-SE" sz="1800" b="1" dirty="0">
                <a:effectLst/>
                <a:ea typeface="Times New Roman" panose="02020603050405020304" pitchFamily="18" charset="0"/>
                <a:cs typeface="Times New Roman" panose="02020603050405020304" pitchFamily="18" charset="0"/>
              </a:rPr>
              <a:t>minskar mängden djurplanktonätande fiskar</a:t>
            </a:r>
            <a:r>
              <a:rPr lang="sv-SE" b="1" dirty="0">
                <a:ea typeface="Times New Roman" panose="02020603050405020304" pitchFamily="18" charset="0"/>
                <a:cs typeface="Times New Roman" panose="02020603050405020304" pitchFamily="18" charset="0"/>
              </a:rPr>
              <a:t> </a:t>
            </a:r>
            <a:br>
              <a:rPr lang="sv-SE" b="1" dirty="0">
                <a:ea typeface="Times New Roman" panose="02020603050405020304" pitchFamily="18" charset="0"/>
                <a:cs typeface="Times New Roman" panose="02020603050405020304" pitchFamily="18" charset="0"/>
              </a:rPr>
            </a:br>
            <a:r>
              <a:rPr lang="sv-SE" b="1" dirty="0">
                <a:ea typeface="Times New Roman" panose="02020603050405020304" pitchFamily="18" charset="0"/>
                <a:cs typeface="Times New Roman" panose="02020603050405020304" pitchFamily="18" charset="0"/>
              </a:rPr>
              <a:t>    </a:t>
            </a:r>
            <a:r>
              <a:rPr lang="sv-SE" dirty="0">
                <a:ea typeface="Times New Roman" panose="02020603050405020304" pitchFamily="18" charset="0"/>
                <a:cs typeface="Times New Roman" panose="02020603050405020304" pitchFamily="18" charset="0"/>
              </a:rPr>
              <a:t>och i förlängningen gynna </a:t>
            </a:r>
            <a:r>
              <a:rPr lang="sv-SE" b="1" dirty="0">
                <a:ea typeface="Times New Roman" panose="02020603050405020304" pitchFamily="18" charset="0"/>
                <a:cs typeface="Times New Roman" panose="02020603050405020304" pitchFamily="18" charset="0"/>
              </a:rPr>
              <a:t>rovfiskar </a:t>
            </a:r>
            <a:r>
              <a:rPr lang="sv-SE" dirty="0">
                <a:ea typeface="Times New Roman" panose="02020603050405020304" pitchFamily="18" charset="0"/>
                <a:cs typeface="Times New Roman" panose="02020603050405020304" pitchFamily="18" charset="0"/>
              </a:rPr>
              <a:t>som gädda och </a:t>
            </a:r>
            <a:br>
              <a:rPr lang="sv-SE" dirty="0">
                <a:ea typeface="Times New Roman" panose="02020603050405020304" pitchFamily="18" charset="0"/>
                <a:cs typeface="Times New Roman" panose="02020603050405020304" pitchFamily="18" charset="0"/>
              </a:rPr>
            </a:br>
            <a:r>
              <a:rPr lang="sv-SE" dirty="0">
                <a:ea typeface="Times New Roman" panose="02020603050405020304" pitchFamily="18" charset="0"/>
                <a:cs typeface="Times New Roman" panose="02020603050405020304" pitchFamily="18" charset="0"/>
              </a:rPr>
              <a:t>    abborre</a:t>
            </a:r>
            <a:r>
              <a:rPr lang="sv-SE" b="1" dirty="0">
                <a:ea typeface="Times New Roman" panose="02020603050405020304" pitchFamily="18" charset="0"/>
                <a:cs typeface="Times New Roman" panose="02020603050405020304" pitchFamily="18" charset="0"/>
              </a:rPr>
              <a:t>.</a:t>
            </a:r>
          </a:p>
          <a:p>
            <a:endParaRPr lang="sv-SE" b="1" dirty="0">
              <a:cs typeface="Times New Roman" panose="02020603050405020304" pitchFamily="18" charset="0"/>
            </a:endParaRPr>
          </a:p>
          <a:p>
            <a:pPr algn="ctr"/>
            <a:r>
              <a:rPr lang="sv-SE" b="1" dirty="0">
                <a:cs typeface="Times New Roman" panose="02020603050405020304" pitchFamily="18" charset="0"/>
              </a:rPr>
              <a:t>Gallring av ”tusenbrödrabestånd”</a:t>
            </a:r>
            <a:endParaRPr lang="sv-SE" b="1" dirty="0"/>
          </a:p>
          <a:p>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dirty="0">
                <a:ea typeface="Times New Roman" panose="02020603050405020304" pitchFamily="18" charset="0"/>
                <a:cs typeface="Times New Roman" panose="02020603050405020304" pitchFamily="18" charset="0"/>
              </a:rPr>
              <a:t>S</a:t>
            </a:r>
            <a:r>
              <a:rPr lang="sv-SE" sz="1800" dirty="0">
                <a:effectLst/>
                <a:ea typeface="Times New Roman" panose="02020603050405020304" pitchFamily="18" charset="0"/>
                <a:cs typeface="Times New Roman" panose="02020603050405020304" pitchFamily="18" charset="0"/>
              </a:rPr>
              <a:t>tor </a:t>
            </a:r>
            <a:r>
              <a:rPr lang="sv-SE" sz="1800" b="1" dirty="0">
                <a:effectLst/>
                <a:ea typeface="Times New Roman" panose="02020603050405020304" pitchFamily="18" charset="0"/>
                <a:cs typeface="Times New Roman" panose="02020603050405020304" pitchFamily="18" charset="0"/>
              </a:rPr>
              <a:t>konkurrens </a:t>
            </a:r>
            <a:r>
              <a:rPr lang="sv-SE" sz="1800" dirty="0">
                <a:effectLst/>
                <a:ea typeface="Times New Roman" panose="02020603050405020304" pitchFamily="18" charset="0"/>
                <a:cs typeface="Times New Roman" panose="02020603050405020304" pitchFamily="18" charset="0"/>
              </a:rPr>
              <a:t>om födan </a:t>
            </a:r>
            <a:r>
              <a:rPr lang="sv-SE" sz="1800" b="1" dirty="0">
                <a:effectLst/>
                <a:ea typeface="Times New Roman" panose="02020603050405020304" pitchFamily="18" charset="0"/>
                <a:cs typeface="Times New Roman" panose="02020603050405020304" pitchFamily="18" charset="0"/>
              </a:rPr>
              <a:t>inom en art </a:t>
            </a:r>
            <a:r>
              <a:rPr lang="sv-SE" sz="1800" dirty="0">
                <a:effectLst/>
                <a:ea typeface="Times New Roman" panose="02020603050405020304" pitchFamily="18" charset="0"/>
                <a:cs typeface="Times New Roman" panose="02020603050405020304" pitchFamily="18" charset="0"/>
              </a:rPr>
              <a:t>kan ge upphov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till bestånd av ”tusenbröder”. Det innebär att artens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individer stannar i tillväxten och förblir halvstora.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Genom att gallra i beståndet kan man få fler individer att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bli fullvuxna. </a:t>
            </a:r>
          </a:p>
        </p:txBody>
      </p:sp>
      <p:pic>
        <p:nvPicPr>
          <p:cNvPr id="16" name="Platshållare för innehåll 15">
            <a:extLst>
              <a:ext uri="{FF2B5EF4-FFF2-40B4-BE49-F238E27FC236}">
                <a16:creationId xmlns:a16="http://schemas.microsoft.com/office/drawing/2014/main" id="{37500C3E-7986-44B4-BDE9-13C2238399A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364462"/>
            <a:ext cx="6096000" cy="4493538"/>
          </a:xfrm>
        </p:spPr>
      </p:pic>
    </p:spTree>
    <p:extLst>
      <p:ext uri="{BB962C8B-B14F-4D97-AF65-F5344CB8AC3E}">
        <p14:creationId xmlns:p14="http://schemas.microsoft.com/office/powerpoint/2010/main" val="1029105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Risvasar och betade strandängar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149019"/>
            <a:ext cx="6096000" cy="4708981"/>
          </a:xfrm>
          <a:prstGeom prst="rect">
            <a:avLst/>
          </a:prstGeom>
          <a:solidFill>
            <a:schemeClr val="bg2"/>
          </a:solidFill>
        </p:spPr>
        <p:txBody>
          <a:bodyPr wrap="square" rtlCol="0">
            <a:spAutoFit/>
          </a:bodyPr>
          <a:lstStyle/>
          <a:p>
            <a:pPr algn="ctr"/>
            <a:r>
              <a:rPr lang="sv-SE" b="1" dirty="0">
                <a:cs typeface="Times New Roman" panose="02020603050405020304" pitchFamily="18" charset="0"/>
              </a:rPr>
              <a:t>Risvasar</a:t>
            </a:r>
            <a:endParaRPr lang="sv-SE" b="1" dirty="0"/>
          </a:p>
          <a:p>
            <a:endParaRPr lang="sv-SE" sz="1400" dirty="0"/>
          </a:p>
          <a:p>
            <a:r>
              <a:rPr lang="sv-SE" sz="1600" dirty="0">
                <a:effectLst/>
                <a:ea typeface="Times New Roman" panose="02020603050405020304" pitchFamily="18" charset="0"/>
                <a:cs typeface="Times New Roman" panose="02020603050405020304" pitchFamily="18" charset="0"/>
              </a:rPr>
              <a:t> </a:t>
            </a:r>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En risvase är en samling grenar, buskar och små träd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som surras fast vid störar på sjöbotten. Risvasen utgör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lekplats och skydd för till exempel abborrar. Framför allt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utgör risvasarna attraktiva fiskeplatser.</a:t>
            </a:r>
            <a:endParaRPr lang="sv-SE" b="1" dirty="0">
              <a:ea typeface="Times New Roman" panose="02020603050405020304" pitchFamily="18" charset="0"/>
              <a:cs typeface="Times New Roman" panose="02020603050405020304" pitchFamily="18" charset="0"/>
            </a:endParaRPr>
          </a:p>
          <a:p>
            <a:endParaRPr lang="sv-SE" b="1" dirty="0">
              <a:cs typeface="Times New Roman" panose="02020603050405020304" pitchFamily="18" charset="0"/>
            </a:endParaRPr>
          </a:p>
          <a:p>
            <a:pPr algn="ctr"/>
            <a:r>
              <a:rPr lang="sv-SE" b="1" dirty="0">
                <a:cs typeface="Times New Roman" panose="02020603050405020304" pitchFamily="18" charset="0"/>
              </a:rPr>
              <a:t>Betade strandängar och gäddvåtmarker</a:t>
            </a:r>
            <a:endParaRPr lang="sv-SE" b="1" dirty="0"/>
          </a:p>
          <a:p>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I havsvikar och större insjöar kan översvämmade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strandängar utgöra viktiga lekplatser för till exempel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gädda. Genom att låta betesdjur gå ända ut till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vattenbrynet skapas lämpliga lekområden. I många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projekt restaurerar man eller anlägger våtmarker för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a:t>
            </a:r>
            <a:r>
              <a:rPr lang="sv-SE" sz="1800" dirty="0" err="1">
                <a:effectLst/>
                <a:ea typeface="Times New Roman" panose="02020603050405020304" pitchFamily="18" charset="0"/>
                <a:cs typeface="Times New Roman" panose="02020603050405020304" pitchFamily="18" charset="0"/>
              </a:rPr>
              <a:t>gäddlek</a:t>
            </a:r>
            <a:r>
              <a:rPr lang="sv-SE" sz="1800" dirty="0">
                <a:effectLst/>
                <a:ea typeface="Times New Roman" panose="02020603050405020304" pitchFamily="18" charset="0"/>
                <a:cs typeface="Times New Roman" panose="02020603050405020304" pitchFamily="18" charset="0"/>
              </a:rPr>
              <a:t> s.k. </a:t>
            </a:r>
            <a:r>
              <a:rPr lang="sv-SE" sz="1800" b="1" dirty="0">
                <a:effectLst/>
                <a:ea typeface="Times New Roman" panose="02020603050405020304" pitchFamily="18" charset="0"/>
                <a:cs typeface="Times New Roman" panose="02020603050405020304" pitchFamily="18" charset="0"/>
              </a:rPr>
              <a:t>gäddfabriker</a:t>
            </a:r>
            <a:r>
              <a:rPr lang="sv-SE" sz="1800" dirty="0">
                <a:effectLst/>
                <a:ea typeface="Times New Roman" panose="02020603050405020304" pitchFamily="18" charset="0"/>
                <a:cs typeface="Times New Roman" panose="02020603050405020304" pitchFamily="18" charset="0"/>
              </a:rPr>
              <a:t>.</a:t>
            </a:r>
          </a:p>
          <a:p>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7" name="Platshållare för innehåll 6">
            <a:extLst>
              <a:ext uri="{FF2B5EF4-FFF2-40B4-BE49-F238E27FC236}">
                <a16:creationId xmlns:a16="http://schemas.microsoft.com/office/drawing/2014/main" id="{17BD418E-6FFF-4F0D-AE35-7717EA2DF24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1" y="2149019"/>
            <a:ext cx="6096000" cy="4708981"/>
          </a:xfrm>
        </p:spPr>
      </p:pic>
    </p:spTree>
    <p:extLst>
      <p:ext uri="{BB962C8B-B14F-4D97-AF65-F5344CB8AC3E}">
        <p14:creationId xmlns:p14="http://schemas.microsoft.com/office/powerpoint/2010/main" val="1941077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Utsättning av fisk</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826127"/>
            <a:ext cx="6096000" cy="4031873"/>
          </a:xfrm>
          <a:prstGeom prst="rect">
            <a:avLst/>
          </a:prstGeom>
          <a:solidFill>
            <a:schemeClr val="bg2"/>
          </a:solidFill>
        </p:spPr>
        <p:txBody>
          <a:bodyPr wrap="square" rtlCol="0">
            <a:spAutoFit/>
          </a:bodyPr>
          <a:lstStyle/>
          <a:p>
            <a:r>
              <a:rPr lang="sv-SE" b="1" dirty="0">
                <a:cs typeface="Times New Roman" panose="02020603050405020304" pitchFamily="18" charset="0"/>
              </a:rPr>
              <a:t>All utsättning av fisk kräver tillstånd av länsstyrelsen</a:t>
            </a:r>
            <a:endParaRPr lang="sv-SE" b="1" dirty="0"/>
          </a:p>
          <a:p>
            <a:endParaRPr lang="sv-SE" sz="1400" dirty="0"/>
          </a:p>
          <a:p>
            <a:r>
              <a:rPr lang="sv-SE" sz="1600" dirty="0"/>
              <a:t>Utsättning av fisk kan </a:t>
            </a:r>
            <a:r>
              <a:rPr lang="sv-SE" sz="1600" b="1" dirty="0"/>
              <a:t>motiveras av </a:t>
            </a:r>
            <a:r>
              <a:rPr lang="sv-SE" sz="1600" dirty="0"/>
              <a:t>:</a:t>
            </a:r>
          </a:p>
          <a:p>
            <a:r>
              <a:rPr lang="sv-SE" sz="1600" b="1" dirty="0">
                <a:ea typeface="Times New Roman" panose="02020603050405020304" pitchFamily="18" charset="0"/>
                <a:cs typeface="Times New Roman" panose="02020603050405020304" pitchFamily="18" charset="0"/>
              </a:rPr>
              <a:t> </a:t>
            </a: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återintroduktion av en art som tidigare funnits men som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försvunnit av något skäl, till exempel försurning.</a:t>
            </a:r>
          </a:p>
          <a:p>
            <a:endParaRPr lang="sv-SE" sz="1600"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kompensationsutsättning som exploatör ålagts för att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ersätta skador i vattenmiljön.</a:t>
            </a:r>
          </a:p>
          <a:p>
            <a:endParaRPr lang="sv-SE" sz="1600"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a:t>
            </a:r>
            <a:r>
              <a:rPr lang="sv-SE" sz="1800" dirty="0">
                <a:effectLst/>
                <a:ea typeface="Times New Roman" panose="02020603050405020304" pitchFamily="18" charset="0"/>
                <a:cs typeface="Times New Roman" panose="02020603050405020304" pitchFamily="18" charset="0"/>
              </a:rPr>
              <a:t>”</a:t>
            </a:r>
            <a:r>
              <a:rPr lang="sv-SE" sz="1800" dirty="0" err="1">
                <a:effectLst/>
                <a:ea typeface="Times New Roman" panose="02020603050405020304" pitchFamily="18" charset="0"/>
                <a:cs typeface="Times New Roman" panose="02020603050405020304" pitchFamily="18" charset="0"/>
              </a:rPr>
              <a:t>put</a:t>
            </a:r>
            <a:r>
              <a:rPr lang="sv-SE" sz="1800" dirty="0">
                <a:effectLst/>
                <a:ea typeface="Times New Roman" panose="02020603050405020304" pitchFamily="18" charset="0"/>
                <a:cs typeface="Times New Roman" panose="02020603050405020304" pitchFamily="18" charset="0"/>
              </a:rPr>
              <a:t> and </a:t>
            </a:r>
            <a:r>
              <a:rPr lang="sv-SE" sz="1800" dirty="0" err="1">
                <a:effectLst/>
                <a:ea typeface="Times New Roman" panose="02020603050405020304" pitchFamily="18" charset="0"/>
                <a:cs typeface="Times New Roman" panose="02020603050405020304" pitchFamily="18" charset="0"/>
              </a:rPr>
              <a:t>take</a:t>
            </a:r>
            <a:r>
              <a:rPr lang="sv-SE" sz="1800" dirty="0">
                <a:effectLst/>
                <a:ea typeface="Times New Roman" panose="02020603050405020304" pitchFamily="18" charset="0"/>
                <a:cs typeface="Times New Roman" panose="02020603050405020304" pitchFamily="18" charset="0"/>
              </a:rPr>
              <a:t>”, det vill säga utsättning av fisk som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uteslutande avses att fångas igen.</a:t>
            </a:r>
          </a:p>
          <a:p>
            <a:endParaRPr lang="sv-SE" sz="1600"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förstärkningsutsättning av en art som inte reproducerar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sig naturligt i önskad mängd.</a:t>
            </a:r>
            <a:endParaRPr lang="sv-SE"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7" name="Platshållare för innehåll 6">
            <a:extLst>
              <a:ext uri="{FF2B5EF4-FFF2-40B4-BE49-F238E27FC236}">
                <a16:creationId xmlns:a16="http://schemas.microsoft.com/office/drawing/2014/main" id="{B23906E6-4D6F-4D47-A356-88839C4E394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5999" y="2826126"/>
            <a:ext cx="6095999" cy="4031873"/>
          </a:xfrm>
        </p:spPr>
      </p:pic>
    </p:spTree>
    <p:extLst>
      <p:ext uri="{BB962C8B-B14F-4D97-AF65-F5344CB8AC3E}">
        <p14:creationId xmlns:p14="http://schemas.microsoft.com/office/powerpoint/2010/main" val="2350305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Fiskeregler och fisketillsyn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980015"/>
            <a:ext cx="6096000" cy="3877985"/>
          </a:xfrm>
          <a:prstGeom prst="rect">
            <a:avLst/>
          </a:prstGeom>
          <a:solidFill>
            <a:schemeClr val="bg2"/>
          </a:solidFill>
        </p:spPr>
        <p:txBody>
          <a:bodyPr wrap="square" rtlCol="0">
            <a:spAutoFit/>
          </a:bodyPr>
          <a:lstStyle/>
          <a:p>
            <a:pPr algn="ctr"/>
            <a:r>
              <a:rPr lang="sv-SE" b="1" dirty="0">
                <a:cs typeface="Times New Roman" panose="02020603050405020304" pitchFamily="18" charset="0"/>
              </a:rPr>
              <a:t>Fiskeregler</a:t>
            </a:r>
            <a:endParaRPr lang="sv-SE" b="1" dirty="0"/>
          </a:p>
          <a:p>
            <a:endParaRPr lang="sv-SE" sz="1400" dirty="0"/>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Fiskeregler är en central del av fiskevården och ett sätt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att anpassa och reglera fisketrycket och fiskets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bedrivande till förvaltningens mål.</a:t>
            </a:r>
          </a:p>
          <a:p>
            <a:endParaRPr lang="sv-SE" sz="1800" dirty="0">
              <a:effectLst/>
              <a:ea typeface="Times New Roman" panose="02020603050405020304" pitchFamily="18" charset="0"/>
              <a:cs typeface="Times New Roman" panose="02020603050405020304" pitchFamily="18" charset="0"/>
            </a:endParaRPr>
          </a:p>
          <a:p>
            <a:pPr algn="ctr"/>
            <a:r>
              <a:rPr lang="sv-SE" b="1" dirty="0">
                <a:cs typeface="Times New Roman" panose="02020603050405020304" pitchFamily="18" charset="0"/>
              </a:rPr>
              <a:t>Fisketillsyn</a:t>
            </a:r>
            <a:endParaRPr lang="sv-SE" b="1" dirty="0"/>
          </a:p>
          <a:p>
            <a:endParaRPr lang="sv-SE" sz="1600"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Fisketillsynens viktigaste uppgift är att se till att lagar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och regler följs, i syfte att nå fiskevårdens och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förvaltningens långsiktiga mål.  En annan viktig uppgift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för fisketillsynen är att informera om gällande regler.</a:t>
            </a:r>
          </a:p>
          <a:p>
            <a:r>
              <a:rPr lang="sv-SE" sz="1800" dirty="0">
                <a:effectLst/>
                <a:ea typeface="Times New Roman" panose="02020603050405020304" pitchFamily="18" charset="0"/>
                <a:cs typeface="Times New Roman" panose="02020603050405020304" pitchFamily="18" charset="0"/>
              </a:rPr>
              <a:t>    Fisketillsynen är därför en mycket viktig del av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fiskevården i Sverige. </a:t>
            </a:r>
          </a:p>
        </p:txBody>
      </p:sp>
      <p:pic>
        <p:nvPicPr>
          <p:cNvPr id="12" name="Platshållare för innehåll 11">
            <a:extLst>
              <a:ext uri="{FF2B5EF4-FFF2-40B4-BE49-F238E27FC236}">
                <a16:creationId xmlns:a16="http://schemas.microsoft.com/office/drawing/2014/main" id="{9FB888DF-4250-4E77-87F6-D392FDC2FA9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5999" y="2980014"/>
            <a:ext cx="6095999" cy="3877985"/>
          </a:xfrm>
        </p:spPr>
      </p:pic>
    </p:spTree>
    <p:extLst>
      <p:ext uri="{BB962C8B-B14F-4D97-AF65-F5344CB8AC3E}">
        <p14:creationId xmlns:p14="http://schemas.microsoft.com/office/powerpoint/2010/main" val="3464375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8179036B-0D82-41F3-9BC6-EC6059EFFB7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Rubrik 1">
            <a:extLst>
              <a:ext uri="{FF2B5EF4-FFF2-40B4-BE49-F238E27FC236}">
                <a16:creationId xmlns:a16="http://schemas.microsoft.com/office/drawing/2014/main" id="{3ED7F971-BBC8-40DA-ACED-17C97EA6B2C3}"/>
              </a:ext>
              <a:ext uri="{C183D7F6-B498-43B3-948B-1728B52AA6E4}">
                <adec:decorative xmlns:adec="http://schemas.microsoft.com/office/drawing/2017/decorative" val="0"/>
              </a:ext>
            </a:extLst>
          </p:cNvPr>
          <p:cNvSpPr txBox="1">
            <a:spLocks/>
          </p:cNvSpPr>
          <p:nvPr/>
        </p:nvSpPr>
        <p:spPr>
          <a:xfrm>
            <a:off x="1248383" y="2373993"/>
            <a:ext cx="9896272" cy="23876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b="1" kern="0" spc="-60" baseline="0">
                <a:solidFill>
                  <a:schemeClr val="tx2"/>
                </a:solidFill>
                <a:latin typeface="Arial" panose="020B0604020202020204" pitchFamily="34" charset="0"/>
                <a:ea typeface="+mj-ea"/>
                <a:cs typeface="Arial" panose="020B0604020202020204" pitchFamily="34" charset="0"/>
              </a:defRPr>
            </a:lvl1pPr>
          </a:lstStyle>
          <a:p>
            <a:r>
              <a:rPr lang="sv-SE" dirty="0">
                <a:solidFill>
                  <a:schemeClr val="bg1"/>
                </a:solidFill>
              </a:rPr>
              <a:t>Del 2 </a:t>
            </a:r>
            <a:br>
              <a:rPr lang="sv-SE" dirty="0">
                <a:solidFill>
                  <a:schemeClr val="bg1"/>
                </a:solidFill>
              </a:rPr>
            </a:br>
            <a:endParaRPr lang="sv-SE" dirty="0">
              <a:solidFill>
                <a:schemeClr val="bg1"/>
              </a:solidFill>
            </a:endParaRPr>
          </a:p>
          <a:p>
            <a:r>
              <a:rPr lang="sv-SE" dirty="0">
                <a:solidFill>
                  <a:schemeClr val="bg1"/>
                </a:solidFill>
              </a:rPr>
              <a:t>Fredade och </a:t>
            </a:r>
            <a:r>
              <a:rPr lang="sv-SE" dirty="0" err="1">
                <a:solidFill>
                  <a:schemeClr val="bg1"/>
                </a:solidFill>
              </a:rPr>
              <a:t>invasiva</a:t>
            </a:r>
            <a:r>
              <a:rPr lang="sv-SE" dirty="0">
                <a:solidFill>
                  <a:schemeClr val="bg1"/>
                </a:solidFill>
              </a:rPr>
              <a:t> arter</a:t>
            </a:r>
          </a:p>
        </p:txBody>
      </p:sp>
      <p:pic>
        <p:nvPicPr>
          <p:cNvPr id="6" name="Picture 2" descr="C:\Users\Användaren\Documents\Projekt\Projetansökningar HaV\Texter Fvof bilande\hav-logotyp-gra-neg-138x55px.png">
            <a:extLst>
              <a:ext uri="{FF2B5EF4-FFF2-40B4-BE49-F238E27FC236}">
                <a16:creationId xmlns:a16="http://schemas.microsoft.com/office/drawing/2014/main" id="{4270F8D9-4571-4CC5-AA29-4C90B2416D9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162967" y="277586"/>
            <a:ext cx="1752381" cy="69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488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Arter har olika betydelse</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2887682"/>
            <a:ext cx="6096000" cy="3970318"/>
          </a:xfrm>
          <a:prstGeom prst="rect">
            <a:avLst/>
          </a:prstGeom>
          <a:solidFill>
            <a:schemeClr val="bg2"/>
          </a:solidFill>
        </p:spPr>
        <p:txBody>
          <a:bodyPr wrap="square" rtlCol="0">
            <a:spAutoFit/>
          </a:bodyPr>
          <a:lstStyle/>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En </a:t>
            </a:r>
            <a:r>
              <a:rPr lang="sv-SE" sz="1800" dirty="0" err="1">
                <a:effectLst/>
                <a:ea typeface="Times New Roman" panose="02020603050405020304" pitchFamily="18" charset="0"/>
                <a:cs typeface="Times New Roman" panose="02020603050405020304" pitchFamily="18" charset="0"/>
              </a:rPr>
              <a:t>invasiv</a:t>
            </a:r>
            <a:r>
              <a:rPr lang="sv-SE" sz="1800" dirty="0">
                <a:effectLst/>
                <a:ea typeface="Times New Roman" panose="02020603050405020304" pitchFamily="18" charset="0"/>
                <a:cs typeface="Times New Roman" panose="02020603050405020304" pitchFamily="18" charset="0"/>
              </a:rPr>
              <a:t> främmande art kan skada andra arter och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hela ekosystem. De ska så långt det är möjligt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förhindras att sprida sig. </a:t>
            </a:r>
          </a:p>
          <a:p>
            <a:endParaRPr lang="sv-SE" dirty="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Det förekommer även främmande arter som inte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räknas som </a:t>
            </a:r>
            <a:r>
              <a:rPr lang="sv-SE" sz="1800" dirty="0" err="1">
                <a:effectLst/>
                <a:ea typeface="Times New Roman" panose="02020603050405020304" pitchFamily="18" charset="0"/>
                <a:cs typeface="Times New Roman" panose="02020603050405020304" pitchFamily="18" charset="0"/>
              </a:rPr>
              <a:t>invasiva</a:t>
            </a:r>
            <a:r>
              <a:rPr lang="sv-SE" sz="1800" dirty="0">
                <a:effectLst/>
                <a:ea typeface="Times New Roman" panose="02020603050405020304" pitchFamily="18" charset="0"/>
                <a:cs typeface="Times New Roman" panose="02020603050405020304" pitchFamily="18" charset="0"/>
              </a:rPr>
              <a:t>.</a:t>
            </a:r>
          </a:p>
          <a:p>
            <a:endParaRPr lang="sv-SE" sz="1800"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Hotade eller fredade arter kan ha stor betydelse för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ekosystemen. Därför behöver de skyddas på olika sätt. </a:t>
            </a:r>
          </a:p>
          <a:p>
            <a:endParaRPr lang="sv-SE" sz="1800"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De flesta vanliga fiskarter är varken </a:t>
            </a:r>
            <a:r>
              <a:rPr lang="sv-SE" sz="1800" dirty="0" err="1">
                <a:effectLst/>
                <a:ea typeface="Times New Roman" panose="02020603050405020304" pitchFamily="18" charset="0"/>
                <a:cs typeface="Times New Roman" panose="02020603050405020304" pitchFamily="18" charset="0"/>
              </a:rPr>
              <a:t>invasiva</a:t>
            </a:r>
            <a:r>
              <a:rPr lang="sv-SE" sz="1800" dirty="0">
                <a:effectLst/>
                <a:ea typeface="Times New Roman" panose="02020603050405020304" pitchFamily="18" charset="0"/>
                <a:cs typeface="Times New Roman" panose="02020603050405020304" pitchFamily="18" charset="0"/>
              </a:rPr>
              <a:t> eller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hotade, men behöver ändå förvaltas hållbart för att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utgöra en långsiktig och värdefull resurs.</a:t>
            </a:r>
          </a:p>
          <a:p>
            <a:endParaRPr lang="sv-SE" sz="1800" dirty="0">
              <a:effectLst/>
              <a:ea typeface="Times New Roman" panose="02020603050405020304" pitchFamily="18" charset="0"/>
              <a:cs typeface="Times New Roman" panose="02020603050405020304" pitchFamily="18" charset="0"/>
            </a:endParaRPr>
          </a:p>
        </p:txBody>
      </p:sp>
      <p:pic>
        <p:nvPicPr>
          <p:cNvPr id="7" name="Platshållare för innehåll 6">
            <a:extLst>
              <a:ext uri="{FF2B5EF4-FFF2-40B4-BE49-F238E27FC236}">
                <a16:creationId xmlns:a16="http://schemas.microsoft.com/office/drawing/2014/main" id="{3C4F43C8-0849-49DA-B53E-C17141130733}"/>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887681"/>
            <a:ext cx="6096000" cy="3970318"/>
          </a:xfrm>
        </p:spPr>
      </p:pic>
    </p:spTree>
    <p:extLst>
      <p:ext uri="{BB962C8B-B14F-4D97-AF65-F5344CB8AC3E}">
        <p14:creationId xmlns:p14="http://schemas.microsoft.com/office/powerpoint/2010/main" val="1742326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err="1"/>
              <a:t>Invasiva</a:t>
            </a:r>
            <a:r>
              <a:rPr lang="sv-SE" dirty="0"/>
              <a:t> främmande arter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518350"/>
            <a:ext cx="8398276" cy="4339650"/>
          </a:xfrm>
          <a:prstGeom prst="rect">
            <a:avLst/>
          </a:prstGeom>
          <a:solidFill>
            <a:schemeClr val="bg2"/>
          </a:solidFill>
        </p:spPr>
        <p:txBody>
          <a:bodyPr wrap="square" rtlCol="0">
            <a:spAutoFit/>
          </a:bodyPr>
          <a:lstStyle/>
          <a:p>
            <a:endParaRPr lang="sv-SE" sz="1800" dirty="0">
              <a:effectLst/>
              <a:ea typeface="Times New Roman" panose="02020603050405020304" pitchFamily="18" charset="0"/>
              <a:cs typeface="Times"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EU har upprättat en förteckning över </a:t>
            </a:r>
            <a:r>
              <a:rPr lang="sv-SE" sz="1600" dirty="0" err="1">
                <a:effectLst/>
                <a:ea typeface="Times New Roman" panose="02020603050405020304" pitchFamily="18" charset="0"/>
                <a:cs typeface="Times New Roman" panose="02020603050405020304" pitchFamily="18" charset="0"/>
              </a:rPr>
              <a:t>invasiva</a:t>
            </a:r>
            <a:r>
              <a:rPr lang="sv-SE" sz="1600" dirty="0">
                <a:effectLst/>
                <a:ea typeface="Times New Roman" panose="02020603050405020304" pitchFamily="18" charset="0"/>
                <a:cs typeface="Times New Roman" panose="02020603050405020304" pitchFamily="18" charset="0"/>
              </a:rPr>
              <a:t> främmande arter av unionsbetydelse.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Arter som finns i förteckningen får inte </a:t>
            </a:r>
            <a:r>
              <a:rPr lang="sv-SE" sz="1600" b="1" dirty="0">
                <a:effectLst/>
                <a:ea typeface="Times New Roman" panose="02020603050405020304" pitchFamily="18" charset="0"/>
                <a:cs typeface="Times New Roman" panose="02020603050405020304" pitchFamily="18" charset="0"/>
              </a:rPr>
              <a:t>avsiktligt föras in</a:t>
            </a:r>
            <a:r>
              <a:rPr lang="sv-SE" sz="1600" dirty="0">
                <a:effectLst/>
                <a:ea typeface="Times New Roman" panose="02020603050405020304" pitchFamily="18" charset="0"/>
                <a:cs typeface="Times New Roman" panose="02020603050405020304" pitchFamily="18" charset="0"/>
              </a:rPr>
              <a:t> på EU:s territorium, och de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får heller inte </a:t>
            </a:r>
            <a:r>
              <a:rPr lang="sv-SE" sz="1600" b="1" dirty="0">
                <a:effectLst/>
                <a:ea typeface="Times New Roman" panose="02020603050405020304" pitchFamily="18" charset="0"/>
                <a:cs typeface="Times New Roman" panose="02020603050405020304" pitchFamily="18" charset="0"/>
              </a:rPr>
              <a:t>hållas, födas upp, säljas, växa, odlas eller släppas ut</a:t>
            </a:r>
            <a:r>
              <a:rPr lang="sv-SE" sz="1600" dirty="0">
                <a:effectLst/>
                <a:ea typeface="Times New Roman" panose="02020603050405020304" pitchFamily="18" charset="0"/>
                <a:cs typeface="Times New Roman" panose="02020603050405020304" pitchFamily="18" charset="0"/>
              </a:rPr>
              <a:t> i miljön inom EU. </a:t>
            </a:r>
          </a:p>
          <a:p>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Alla nya observationer av en förtecknad </a:t>
            </a:r>
            <a:r>
              <a:rPr lang="sv-SE" sz="1600" dirty="0" err="1">
                <a:effectLst/>
                <a:ea typeface="Times New Roman" panose="02020603050405020304" pitchFamily="18" charset="0"/>
                <a:cs typeface="Times New Roman" panose="02020603050405020304" pitchFamily="18" charset="0"/>
              </a:rPr>
              <a:t>invasiv</a:t>
            </a:r>
            <a:r>
              <a:rPr lang="sv-SE" sz="1600" dirty="0">
                <a:effectLst/>
                <a:ea typeface="Times New Roman" panose="02020603050405020304" pitchFamily="18" charset="0"/>
                <a:cs typeface="Times New Roman" panose="02020603050405020304" pitchFamily="18" charset="0"/>
              </a:rPr>
              <a:t> främmande art innebär en skyldighet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till snabb utrotning. För arter som redan har stor spridning ska EU-länderna inrätta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hanteringsprogram, som är lämpliga utifrån varje lands särskilda omständigheter.</a:t>
            </a:r>
          </a:p>
          <a:p>
            <a:endParaRPr lang="sv-SE" sz="1600" dirty="0">
              <a:effectLst/>
              <a:ea typeface="Times New Roman" panose="02020603050405020304" pitchFamily="18" charset="0"/>
              <a:cs typeface="Times New Roman" panose="02020603050405020304" pitchFamily="18" charset="0"/>
            </a:endParaRPr>
          </a:p>
          <a:p>
            <a:r>
              <a:rPr lang="sv-SE" sz="1600" dirty="0">
                <a:ea typeface="Times New Roman" panose="02020603050405020304" pitchFamily="18" charset="0"/>
                <a:cs typeface="Times" panose="02020603050405020304" pitchFamily="18" charset="0"/>
              </a:rPr>
              <a:t>► </a:t>
            </a:r>
            <a:r>
              <a:rPr lang="sv-SE" sz="1600" dirty="0" err="1">
                <a:ea typeface="Times New Roman" panose="02020603050405020304" pitchFamily="18" charset="0"/>
                <a:cs typeface="Times" panose="02020603050405020304" pitchFamily="18" charset="0"/>
              </a:rPr>
              <a:t>I</a:t>
            </a:r>
            <a:r>
              <a:rPr lang="sv-SE" sz="1600" dirty="0" err="1">
                <a:ea typeface="Times New Roman" panose="02020603050405020304" pitchFamily="18" charset="0"/>
                <a:cs typeface="Times New Roman" panose="02020603050405020304" pitchFamily="18" charset="0"/>
              </a:rPr>
              <a:t>nvasiva</a:t>
            </a:r>
            <a:r>
              <a:rPr lang="sv-SE" sz="1600" dirty="0">
                <a:ea typeface="Times New Roman" panose="02020603050405020304" pitchFamily="18" charset="0"/>
                <a:cs typeface="Times New Roman" panose="02020603050405020304" pitchFamily="18" charset="0"/>
              </a:rPr>
              <a:t> främmande arter som finns med i förteckningen är bland annat solabborre </a:t>
            </a:r>
          </a:p>
          <a:p>
            <a:r>
              <a:rPr lang="sv-SE" sz="1600" dirty="0">
                <a:ea typeface="Times New Roman" panose="02020603050405020304" pitchFamily="18" charset="0"/>
                <a:cs typeface="Times New Roman" panose="02020603050405020304" pitchFamily="18" charset="0"/>
              </a:rPr>
              <a:t>    och vattenväxterna </a:t>
            </a:r>
            <a:r>
              <a:rPr lang="sv-SE" sz="1600" dirty="0" err="1">
                <a:ea typeface="Times New Roman" panose="02020603050405020304" pitchFamily="18" charset="0"/>
                <a:cs typeface="Times New Roman" panose="02020603050405020304" pitchFamily="18" charset="0"/>
              </a:rPr>
              <a:t>kabomba</a:t>
            </a:r>
            <a:r>
              <a:rPr lang="sv-SE" sz="1600" dirty="0">
                <a:ea typeface="Times New Roman" panose="02020603050405020304" pitchFamily="18" charset="0"/>
                <a:cs typeface="Times New Roman" panose="02020603050405020304" pitchFamily="18" charset="0"/>
              </a:rPr>
              <a:t> och smal vattenpest.</a:t>
            </a:r>
          </a:p>
          <a:p>
            <a:endParaRPr lang="sv-SE" sz="1600" dirty="0">
              <a:ea typeface="Times New Roman" panose="02020603050405020304" pitchFamily="18" charset="0"/>
              <a:cs typeface="Times New Roman" panose="02020603050405020304" pitchFamily="18" charset="0"/>
            </a:endParaRPr>
          </a:p>
          <a:p>
            <a:r>
              <a:rPr lang="sv-SE" sz="1600" dirty="0">
                <a:ea typeface="Times New Roman" panose="02020603050405020304" pitchFamily="18" charset="0"/>
                <a:cs typeface="Times" panose="02020603050405020304" pitchFamily="18" charset="0"/>
              </a:rPr>
              <a:t>► </a:t>
            </a:r>
            <a:r>
              <a:rPr lang="sv-SE" sz="1600" dirty="0">
                <a:ea typeface="Times New Roman" panose="02020603050405020304" pitchFamily="18" charset="0"/>
                <a:cs typeface="Times New Roman" panose="02020603050405020304" pitchFamily="18" charset="0"/>
              </a:rPr>
              <a:t>Signalkräftan är en EU-listad </a:t>
            </a:r>
            <a:r>
              <a:rPr lang="sv-SE" sz="1600" dirty="0" err="1">
                <a:ea typeface="Times New Roman" panose="02020603050405020304" pitchFamily="18" charset="0"/>
                <a:cs typeface="Times New Roman" panose="02020603050405020304" pitchFamily="18" charset="0"/>
              </a:rPr>
              <a:t>invasiv</a:t>
            </a:r>
            <a:r>
              <a:rPr lang="sv-SE" sz="1600" dirty="0">
                <a:ea typeface="Times New Roman" panose="02020603050405020304" pitchFamily="18" charset="0"/>
                <a:cs typeface="Times New Roman" panose="02020603050405020304" pitchFamily="18" charset="0"/>
              </a:rPr>
              <a:t> främmande arter med stor ekonomisk betydelse. </a:t>
            </a:r>
            <a:br>
              <a:rPr lang="sv-SE" sz="1600" dirty="0">
                <a:ea typeface="Times New Roman" panose="02020603050405020304" pitchFamily="18" charset="0"/>
                <a:cs typeface="Times New Roman" panose="02020603050405020304" pitchFamily="18" charset="0"/>
              </a:rPr>
            </a:br>
            <a:r>
              <a:rPr lang="sv-SE" sz="1600" dirty="0">
                <a:ea typeface="Times New Roman" panose="02020603050405020304" pitchFamily="18" charset="0"/>
                <a:cs typeface="Times New Roman" panose="02020603050405020304" pitchFamily="18" charset="0"/>
              </a:rPr>
              <a:t>    Signalkräftan förvaltas i ett särskilt hanteringsprogram.</a:t>
            </a:r>
          </a:p>
          <a:p>
            <a:r>
              <a:rPr lang="sv-SE" sz="1600" dirty="0">
                <a:effectLst/>
                <a:ea typeface="Times New Roman" panose="02020603050405020304" pitchFamily="18" charset="0"/>
                <a:cs typeface="Times New Roman" panose="02020603050405020304" pitchFamily="18" charset="0"/>
              </a:rPr>
              <a:t> </a:t>
            </a:r>
          </a:p>
          <a:p>
            <a:r>
              <a:rPr lang="sv-SE" sz="1600" dirty="0">
                <a:effectLst/>
                <a:ea typeface="Times New Roman" panose="02020603050405020304" pitchFamily="18" charset="0"/>
                <a:cs typeface="Times" panose="02020603050405020304" pitchFamily="18" charset="0"/>
              </a:rPr>
              <a:t>► </a:t>
            </a:r>
            <a:r>
              <a:rPr lang="sv-SE" sz="1600" b="1" dirty="0" err="1">
                <a:ea typeface="Times New Roman" panose="02020603050405020304" pitchFamily="18" charset="0"/>
                <a:cs typeface="Times New Roman" panose="02020603050405020304" pitchFamily="18" charset="0"/>
              </a:rPr>
              <a:t>S</a:t>
            </a:r>
            <a:r>
              <a:rPr lang="sv-SE" sz="1600" b="1" dirty="0" err="1">
                <a:effectLst/>
                <a:ea typeface="Times New Roman" panose="02020603050405020304" pitchFamily="18" charset="0"/>
                <a:cs typeface="Times New Roman" panose="02020603050405020304" pitchFamily="18" charset="0"/>
              </a:rPr>
              <a:t>vartmunnad</a:t>
            </a:r>
            <a:r>
              <a:rPr lang="sv-SE" sz="1600" b="1" dirty="0">
                <a:effectLst/>
                <a:ea typeface="Times New Roman" panose="02020603050405020304" pitchFamily="18" charset="0"/>
                <a:cs typeface="Times New Roman" panose="02020603050405020304" pitchFamily="18" charset="0"/>
              </a:rPr>
              <a:t> smörbult, amerikansk hummer</a:t>
            </a:r>
            <a:r>
              <a:rPr lang="sv-SE" sz="1600" b="1" dirty="0">
                <a:ea typeface="Times New Roman" panose="02020603050405020304" pitchFamily="18" charset="0"/>
                <a:cs typeface="Times New Roman" panose="02020603050405020304" pitchFamily="18" charset="0"/>
              </a:rPr>
              <a:t> </a:t>
            </a:r>
            <a:r>
              <a:rPr lang="sv-SE" sz="1600" dirty="0">
                <a:ea typeface="Times New Roman" panose="02020603050405020304" pitchFamily="18" charset="0"/>
                <a:cs typeface="Times New Roman" panose="02020603050405020304" pitchFamily="18" charset="0"/>
              </a:rPr>
              <a:t>och</a:t>
            </a:r>
            <a:r>
              <a:rPr lang="sv-SE" sz="1600" b="1" dirty="0">
                <a:ea typeface="Times New Roman" panose="02020603050405020304" pitchFamily="18" charset="0"/>
                <a:cs typeface="Times New Roman" panose="02020603050405020304" pitchFamily="18" charset="0"/>
              </a:rPr>
              <a:t> </a:t>
            </a:r>
            <a:r>
              <a:rPr lang="sv-SE" sz="1600" b="1" dirty="0" err="1">
                <a:effectLst/>
                <a:ea typeface="Times New Roman" panose="02020603050405020304" pitchFamily="18" charset="0"/>
                <a:cs typeface="Times New Roman" panose="02020603050405020304" pitchFamily="18" charset="0"/>
              </a:rPr>
              <a:t>Sjögull</a:t>
            </a:r>
            <a:r>
              <a:rPr lang="sv-SE" sz="1600" b="1" dirty="0">
                <a:ea typeface="Times New Roman" panose="02020603050405020304" pitchFamily="18" charset="0"/>
                <a:cs typeface="Times New Roman" panose="02020603050405020304" pitchFamily="18" charset="0"/>
              </a:rPr>
              <a:t> </a:t>
            </a:r>
            <a:r>
              <a:rPr lang="sv-SE" sz="1600" dirty="0">
                <a:ea typeface="Times New Roman" panose="02020603050405020304" pitchFamily="18" charset="0"/>
                <a:cs typeface="Times New Roman" panose="02020603050405020304" pitchFamily="18" charset="0"/>
              </a:rPr>
              <a:t>är </a:t>
            </a:r>
            <a:r>
              <a:rPr lang="sv-SE" sz="1600" dirty="0" err="1">
                <a:ea typeface="Times New Roman" panose="02020603050405020304" pitchFamily="18" charset="0"/>
                <a:cs typeface="Times New Roman" panose="02020603050405020304" pitchFamily="18" charset="0"/>
              </a:rPr>
              <a:t>invasiva</a:t>
            </a:r>
            <a:r>
              <a:rPr lang="sv-SE" sz="1600" dirty="0">
                <a:ea typeface="Times New Roman" panose="02020603050405020304" pitchFamily="18" charset="0"/>
                <a:cs typeface="Times New Roman" panose="02020603050405020304" pitchFamily="18" charset="0"/>
              </a:rPr>
              <a:t> främmande </a:t>
            </a:r>
            <a:br>
              <a:rPr lang="sv-SE" sz="1600" dirty="0">
                <a:ea typeface="Times New Roman" panose="02020603050405020304" pitchFamily="18" charset="0"/>
                <a:cs typeface="Times New Roman" panose="02020603050405020304" pitchFamily="18" charset="0"/>
              </a:rPr>
            </a:br>
            <a:r>
              <a:rPr lang="sv-SE" sz="1600" dirty="0">
                <a:ea typeface="Times New Roman" panose="02020603050405020304" pitchFamily="18" charset="0"/>
                <a:cs typeface="Times New Roman" panose="02020603050405020304" pitchFamily="18" charset="0"/>
              </a:rPr>
              <a:t>    arter som inte finns med på EUs förteckning men som utgör ett stort problem i Sverige.</a:t>
            </a:r>
            <a:endParaRPr lang="sv-SE" sz="1600" dirty="0">
              <a:effectLst/>
              <a:ea typeface="Times New Roman" panose="02020603050405020304" pitchFamily="18" charset="0"/>
              <a:cs typeface="Times New Roman" panose="02020603050405020304" pitchFamily="18" charset="0"/>
            </a:endParaRPr>
          </a:p>
        </p:txBody>
      </p:sp>
      <p:pic>
        <p:nvPicPr>
          <p:cNvPr id="8" name="Platshållare för innehåll 7">
            <a:extLst>
              <a:ext uri="{FF2B5EF4-FFF2-40B4-BE49-F238E27FC236}">
                <a16:creationId xmlns:a16="http://schemas.microsoft.com/office/drawing/2014/main" id="{E91A03AF-C93D-4A3E-A9D7-3C7BBC3CA09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398276" y="2518350"/>
            <a:ext cx="3793723" cy="4339650"/>
          </a:xfrm>
        </p:spPr>
      </p:pic>
    </p:spTree>
    <p:extLst>
      <p:ext uri="{BB962C8B-B14F-4D97-AF65-F5344CB8AC3E}">
        <p14:creationId xmlns:p14="http://schemas.microsoft.com/office/powerpoint/2010/main" val="3530226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Utsättning och flyttning av fisk</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964353"/>
            <a:ext cx="8016536" cy="4893647"/>
          </a:xfrm>
          <a:prstGeom prst="rect">
            <a:avLst/>
          </a:prstGeom>
          <a:solidFill>
            <a:schemeClr val="bg2"/>
          </a:solidFill>
        </p:spPr>
        <p:txBody>
          <a:bodyPr wrap="square" rtlCol="0">
            <a:spAutoFit/>
          </a:bodyPr>
          <a:lstStyle/>
          <a:p>
            <a:endParaRPr lang="sv-SE" sz="1800" b="1" dirty="0">
              <a:effectLst/>
              <a:ea typeface="Times New Roman" panose="02020603050405020304" pitchFamily="18" charset="0"/>
              <a:cs typeface="Times New Roman" panose="02020603050405020304" pitchFamily="18" charset="0"/>
            </a:endParaRPr>
          </a:p>
          <a:p>
            <a:r>
              <a:rPr lang="sv-SE" sz="1800" b="1" dirty="0">
                <a:effectLst/>
                <a:ea typeface="Times New Roman" panose="02020603050405020304" pitchFamily="18" charset="0"/>
                <a:cs typeface="Times New Roman" panose="02020603050405020304" pitchFamily="18" charset="0"/>
              </a:rPr>
              <a:t>Regleras i Fiskeriverkets föreskrifter (FIFS 2011:13) om utsättning av fisk samt flyttning av fisk i andra fall än mellan fiskodlingar</a:t>
            </a:r>
            <a:r>
              <a:rPr lang="sv-SE" sz="1800" dirty="0">
                <a:effectLst/>
                <a:ea typeface="Times New Roman" panose="02020603050405020304" pitchFamily="18" charset="0"/>
                <a:cs typeface="Times New Roman" panose="02020603050405020304" pitchFamily="18" charset="0"/>
              </a:rPr>
              <a:t>  </a:t>
            </a:r>
          </a:p>
          <a:p>
            <a:endParaRPr lang="sv-SE" dirty="0">
              <a:ea typeface="Times New Roman" panose="02020603050405020304" pitchFamily="18" charset="0"/>
              <a:cs typeface="Times New Roman" panose="02020603050405020304" pitchFamily="18" charset="0"/>
            </a:endParaRPr>
          </a:p>
          <a:p>
            <a:r>
              <a:rPr lang="sv-SE" sz="1600" dirty="0">
                <a:ea typeface="Times New Roman" panose="02020603050405020304" pitchFamily="18" charset="0"/>
                <a:cs typeface="Times New Roman" panose="02020603050405020304" pitchFamily="18" charset="0"/>
              </a:rPr>
              <a:t>U</a:t>
            </a:r>
            <a:r>
              <a:rPr lang="sv-SE" sz="1600" dirty="0">
                <a:effectLst/>
                <a:ea typeface="Times New Roman" panose="02020603050405020304" pitchFamily="18" charset="0"/>
                <a:cs typeface="Times New Roman" panose="02020603050405020304" pitchFamily="18" charset="0"/>
              </a:rPr>
              <a:t>tsättning och flyttning av fisk </a:t>
            </a:r>
            <a:r>
              <a:rPr lang="sv-SE" sz="1600" b="1" dirty="0">
                <a:effectLst/>
                <a:ea typeface="Times New Roman" panose="02020603050405020304" pitchFamily="18" charset="0"/>
                <a:cs typeface="Times New Roman" panose="02020603050405020304" pitchFamily="18" charset="0"/>
              </a:rPr>
              <a:t>kräver tillstånd från länsstyrelsen</a:t>
            </a:r>
            <a:r>
              <a:rPr lang="sv-SE" sz="1600" dirty="0">
                <a:effectLst/>
                <a:ea typeface="Times New Roman" panose="02020603050405020304" pitchFamily="18" charset="0"/>
                <a:cs typeface="Times New Roman" panose="02020603050405020304" pitchFamily="18" charset="0"/>
              </a:rPr>
              <a:t>.</a:t>
            </a:r>
          </a:p>
          <a:p>
            <a:r>
              <a:rPr lang="sv-SE" sz="1600" dirty="0">
                <a:effectLst/>
                <a:ea typeface="Times New Roman" panose="02020603050405020304" pitchFamily="18" charset="0"/>
                <a:cs typeface="Times New Roman" panose="02020603050405020304" pitchFamily="18" charset="0"/>
              </a:rPr>
              <a:t> </a:t>
            </a:r>
          </a:p>
          <a:p>
            <a:r>
              <a:rPr lang="sv-SE" sz="1600" dirty="0">
                <a:effectLst/>
                <a:ea typeface="Times New Roman" panose="02020603050405020304" pitchFamily="18" charset="0"/>
                <a:cs typeface="Times New Roman" panose="02020603050405020304" pitchFamily="18" charset="0"/>
              </a:rPr>
              <a:t>Utsättning eller flyttning av fisk </a:t>
            </a:r>
            <a:r>
              <a:rPr lang="sv-SE" sz="1600" b="1" dirty="0">
                <a:effectLst/>
                <a:ea typeface="Times New Roman" panose="02020603050405020304" pitchFamily="18" charset="0"/>
                <a:cs typeface="Times New Roman" panose="02020603050405020304" pitchFamily="18" charset="0"/>
              </a:rPr>
              <a:t>får inte avse</a:t>
            </a:r>
            <a:r>
              <a:rPr lang="sv-SE" sz="1600" dirty="0">
                <a:effectLst/>
                <a:ea typeface="Times New Roman" panose="02020603050405020304" pitchFamily="18" charset="0"/>
                <a:cs typeface="Times New Roman" panose="02020603050405020304" pitchFamily="18" charset="0"/>
              </a:rPr>
              <a:t>: </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för landet främmande art eller stam (vissa undantag kan dock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medges för regnbåge, bäckröding, kanadaröding, splejk och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gräskarp)</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fisk med smittsam sjukdom</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utsättning i vattenområden där åtgärden kan skada viktiga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intressen</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rPr>
              <a:t>flyttning från havet och sötvattensområden nedanför första </a:t>
            </a:r>
            <a:br>
              <a:rPr lang="sv-SE" sz="1600" dirty="0">
                <a:effectLst/>
                <a:ea typeface="Times New Roman" panose="02020603050405020304" pitchFamily="18" charset="0"/>
              </a:rPr>
            </a:br>
            <a:r>
              <a:rPr lang="sv-SE" sz="1600" dirty="0">
                <a:effectLst/>
                <a:ea typeface="Times New Roman" panose="02020603050405020304" pitchFamily="18" charset="0"/>
              </a:rPr>
              <a:t>    definitiva vandringshindret till övriga sötvatten</a:t>
            </a:r>
            <a:endParaRPr lang="sv-SE" sz="1600" dirty="0">
              <a:effectLst/>
              <a:ea typeface="Times New Roman" panose="02020603050405020304" pitchFamily="18" charset="0"/>
              <a:cs typeface="Times New Roman" panose="02020603050405020304" pitchFamily="18" charset="0"/>
            </a:endParaRPr>
          </a:p>
        </p:txBody>
      </p:sp>
      <p:pic>
        <p:nvPicPr>
          <p:cNvPr id="7" name="Platshållare för innehåll 6">
            <a:extLst>
              <a:ext uri="{FF2B5EF4-FFF2-40B4-BE49-F238E27FC236}">
                <a16:creationId xmlns:a16="http://schemas.microsoft.com/office/drawing/2014/main" id="{23A7B7F0-F76C-43A4-A4C3-30D8F6D1526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016536" y="1973265"/>
            <a:ext cx="4175464" cy="4884735"/>
          </a:xfrm>
        </p:spPr>
      </p:pic>
    </p:spTree>
    <p:extLst>
      <p:ext uri="{BB962C8B-B14F-4D97-AF65-F5344CB8AC3E}">
        <p14:creationId xmlns:p14="http://schemas.microsoft.com/office/powerpoint/2010/main" val="1546080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Fredade arter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703016"/>
            <a:ext cx="6096000" cy="4154984"/>
          </a:xfrm>
          <a:prstGeom prst="rect">
            <a:avLst/>
          </a:prstGeom>
          <a:solidFill>
            <a:schemeClr val="bg2"/>
          </a:solidFill>
        </p:spPr>
        <p:txBody>
          <a:bodyPr wrap="square" rtlCol="0">
            <a:spAutoFit/>
          </a:bodyPr>
          <a:lstStyle/>
          <a:p>
            <a:r>
              <a:rPr lang="sv-SE" b="1" dirty="0">
                <a:ea typeface="Times New Roman" panose="02020603050405020304" pitchFamily="18" charset="0"/>
                <a:cs typeface="Times New Roman" panose="02020603050405020304" pitchFamily="18" charset="0"/>
              </a:rPr>
              <a:t>Det är förbjudet att fiska efter fredade arter</a:t>
            </a:r>
            <a:endParaRPr lang="sv-SE" sz="1800" dirty="0">
              <a:effectLst/>
              <a:ea typeface="Times New Roman" panose="02020603050405020304" pitchFamily="18" charset="0"/>
              <a:cs typeface="Times New Roman" panose="02020603050405020304" pitchFamily="18" charset="0"/>
            </a:endParaRPr>
          </a:p>
          <a:p>
            <a:endParaRPr lang="sv-SE" dirty="0">
              <a:ea typeface="Times New Roman" panose="02020603050405020304" pitchFamily="18" charset="0"/>
              <a:cs typeface="Times New Roman" panose="02020603050405020304" pitchFamily="18" charset="0"/>
            </a:endParaRPr>
          </a:p>
          <a:p>
            <a:r>
              <a:rPr lang="sv-SE" sz="1600" dirty="0">
                <a:ea typeface="Times New Roman" panose="02020603050405020304" pitchFamily="18" charset="0"/>
                <a:cs typeface="Times New Roman" panose="02020603050405020304" pitchFamily="18" charset="0"/>
              </a:rPr>
              <a:t> </a:t>
            </a:r>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En fredad art som fångats av misstag ska omedelbart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återutsättas. </a:t>
            </a:r>
            <a:endParaRPr lang="sv-SE" dirty="0">
              <a:ea typeface="Times New Roman" panose="02020603050405020304" pitchFamily="18" charset="0"/>
              <a:cs typeface="Times New Roman" panose="02020603050405020304" pitchFamily="18" charset="0"/>
            </a:endParaRPr>
          </a:p>
          <a:p>
            <a:endParaRPr lang="sv-SE" sz="1800"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Flera fredade arter har åtgärdsprogram för sin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återhämtning. Havs- och vattenmyndigheten ansvarar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för att samordna akvatiska åtgärdsprogram</a:t>
            </a:r>
          </a:p>
          <a:p>
            <a:endParaRPr lang="sv-SE" sz="1800"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b="1" dirty="0">
                <a:effectLst/>
                <a:ea typeface="Times New Roman" panose="02020603050405020304" pitchFamily="18" charset="0"/>
                <a:cs typeface="Times New Roman" panose="02020603050405020304" pitchFamily="18" charset="0"/>
              </a:rPr>
              <a:t>Mal och flodpärlmussla </a:t>
            </a:r>
            <a:r>
              <a:rPr lang="sv-SE" sz="1800" dirty="0">
                <a:effectLst/>
                <a:ea typeface="Times New Roman" panose="02020603050405020304" pitchFamily="18" charset="0"/>
                <a:cs typeface="Times New Roman" panose="02020603050405020304" pitchFamily="18" charset="0"/>
              </a:rPr>
              <a:t>åtnjuter ett särskilt skydd i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Artskyddsförordningen och i Förordningen om fisket,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vattenbruket och fiskerinäringen.</a:t>
            </a:r>
          </a:p>
          <a:p>
            <a:endParaRPr lang="sv-SE" sz="1600" dirty="0">
              <a:effectLst/>
              <a:ea typeface="Times New Roman" panose="02020603050405020304" pitchFamily="18" charset="0"/>
              <a:cs typeface="Times New Roman" panose="02020603050405020304" pitchFamily="18" charset="0"/>
            </a:endParaRPr>
          </a:p>
          <a:p>
            <a:endParaRPr lang="sv-SE" sz="1600" dirty="0">
              <a:effectLst/>
              <a:ea typeface="Times New Roman" panose="02020603050405020304" pitchFamily="18" charset="0"/>
              <a:cs typeface="Times New Roman" panose="02020603050405020304" pitchFamily="18" charset="0"/>
            </a:endParaRPr>
          </a:p>
        </p:txBody>
      </p:sp>
      <p:pic>
        <p:nvPicPr>
          <p:cNvPr id="7" name="Platshållare för innehåll 6">
            <a:extLst>
              <a:ext uri="{FF2B5EF4-FFF2-40B4-BE49-F238E27FC236}">
                <a16:creationId xmlns:a16="http://schemas.microsoft.com/office/drawing/2014/main" id="{B18AE28F-7F6A-47DA-9A1A-A3E42380B364}"/>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1" y="2703016"/>
            <a:ext cx="6096000" cy="4154984"/>
          </a:xfrm>
        </p:spPr>
      </p:pic>
    </p:spTree>
    <p:extLst>
      <p:ext uri="{BB962C8B-B14F-4D97-AF65-F5344CB8AC3E}">
        <p14:creationId xmlns:p14="http://schemas.microsoft.com/office/powerpoint/2010/main" val="3797210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BA9A8FE0-AA42-45E5-8C65-DA4E4F13BF2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1999" cy="6857999"/>
          </a:xfrm>
          <a:prstGeom prst="rect">
            <a:avLst/>
          </a:prstGeom>
        </p:spPr>
      </p:pic>
      <p:sp>
        <p:nvSpPr>
          <p:cNvPr id="5" name="Rubrik 1">
            <a:extLst>
              <a:ext uri="{FF2B5EF4-FFF2-40B4-BE49-F238E27FC236}">
                <a16:creationId xmlns:a16="http://schemas.microsoft.com/office/drawing/2014/main" id="{ABF57AA7-13F2-485B-9078-F81A1C1C21C8}"/>
              </a:ext>
              <a:ext uri="{C183D7F6-B498-43B3-948B-1728B52AA6E4}">
                <adec:decorative xmlns:adec="http://schemas.microsoft.com/office/drawing/2017/decorative" val="0"/>
              </a:ext>
            </a:extLst>
          </p:cNvPr>
          <p:cNvSpPr txBox="1">
            <a:spLocks/>
          </p:cNvSpPr>
          <p:nvPr/>
        </p:nvSpPr>
        <p:spPr>
          <a:xfrm>
            <a:off x="1248383" y="2373993"/>
            <a:ext cx="9896272" cy="23876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b="1" kern="0" spc="-60" baseline="0">
                <a:solidFill>
                  <a:schemeClr val="tx2"/>
                </a:solidFill>
                <a:latin typeface="Arial" panose="020B0604020202020204" pitchFamily="34" charset="0"/>
                <a:ea typeface="+mj-ea"/>
                <a:cs typeface="Arial" panose="020B0604020202020204" pitchFamily="34" charset="0"/>
              </a:defRPr>
            </a:lvl1pPr>
          </a:lstStyle>
          <a:p>
            <a:r>
              <a:rPr lang="sv-SE" dirty="0">
                <a:solidFill>
                  <a:schemeClr val="bg1"/>
                </a:solidFill>
              </a:rPr>
              <a:t>Del 3 </a:t>
            </a:r>
            <a:br>
              <a:rPr lang="sv-SE" dirty="0">
                <a:solidFill>
                  <a:schemeClr val="bg1"/>
                </a:solidFill>
              </a:rPr>
            </a:br>
            <a:endParaRPr lang="sv-SE" dirty="0">
              <a:solidFill>
                <a:schemeClr val="bg1"/>
              </a:solidFill>
            </a:endParaRPr>
          </a:p>
          <a:p>
            <a:r>
              <a:rPr lang="sv-SE" dirty="0">
                <a:solidFill>
                  <a:schemeClr val="bg1"/>
                </a:solidFill>
              </a:rPr>
              <a:t>Statens ansvar för fiskevården</a:t>
            </a:r>
          </a:p>
        </p:txBody>
      </p:sp>
      <p:pic>
        <p:nvPicPr>
          <p:cNvPr id="6" name="Picture 2" descr="C:\Users\Användaren\Documents\Projekt\Projetansökningar HaV\Texter Fvof bilande\hav-logotyp-gra-neg-138x55px.png">
            <a:extLst>
              <a:ext uri="{FF2B5EF4-FFF2-40B4-BE49-F238E27FC236}">
                <a16:creationId xmlns:a16="http://schemas.microsoft.com/office/drawing/2014/main" id="{C7584DD2-3D72-475D-8BB0-4F6005A1250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905515" y="277587"/>
            <a:ext cx="1752381" cy="69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7738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Fiskevård genom föreskrifter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933575"/>
            <a:ext cx="6096000" cy="4924425"/>
          </a:xfrm>
          <a:prstGeom prst="rect">
            <a:avLst/>
          </a:prstGeom>
          <a:solidFill>
            <a:schemeClr val="bg2"/>
          </a:solidFill>
        </p:spPr>
        <p:txBody>
          <a:bodyPr wrap="square" rtlCol="0">
            <a:spAutoFit/>
          </a:bodyPr>
          <a:lstStyle/>
          <a:p>
            <a:pPr algn="ctr"/>
            <a:r>
              <a:rPr lang="sv-SE" sz="1800" b="1" dirty="0">
                <a:effectLst/>
                <a:ea typeface="Times New Roman" panose="02020603050405020304" pitchFamily="18" charset="0"/>
                <a:cs typeface="Times New Roman" panose="02020603050405020304" pitchFamily="18" charset="0"/>
              </a:rPr>
              <a:t>Statens övergripande ansvar</a:t>
            </a:r>
            <a:endParaRPr lang="sv-SE" sz="1800" dirty="0">
              <a:effectLst/>
              <a:ea typeface="Times New Roman" panose="02020603050405020304" pitchFamily="18" charset="0"/>
              <a:cs typeface="Times New Roman" panose="02020603050405020304" pitchFamily="18" charset="0"/>
            </a:endParaRPr>
          </a:p>
          <a:p>
            <a:endParaRPr lang="sv-SE"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Statens övergripande ansvar är att skydda fiskbestånden,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ekosystemen och miljön. </a:t>
            </a:r>
            <a:r>
              <a:rPr lang="sv-SE" sz="1600" dirty="0">
                <a:ea typeface="Times New Roman" panose="02020603050405020304" pitchFamily="18" charset="0"/>
                <a:cs typeface="Times New Roman" panose="02020603050405020304" pitchFamily="18" charset="0"/>
              </a:rPr>
              <a:t>D</a:t>
            </a:r>
            <a:r>
              <a:rPr lang="sv-SE" sz="1600" dirty="0">
                <a:effectLst/>
                <a:ea typeface="Times New Roman" panose="02020603050405020304" pitchFamily="18" charset="0"/>
                <a:cs typeface="Times New Roman" panose="02020603050405020304" pitchFamily="18" charset="0"/>
              </a:rPr>
              <a:t>essutom att främja och utveckla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fisket och fiskbestånden som en resurs.</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Staten utövar sitt ansvar för fiskevården genom att stifta lagar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och förordningar och genom att skapa möjligheter för sina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expertmyndigheter att utfärda föreskrifter. </a:t>
            </a:r>
          </a:p>
          <a:p>
            <a:endParaRPr lang="sv-SE" dirty="0">
              <a:ea typeface="Times New Roman" panose="02020603050405020304" pitchFamily="18" charset="0"/>
              <a:cs typeface="Times New Roman" panose="02020603050405020304" pitchFamily="18" charset="0"/>
            </a:endParaRPr>
          </a:p>
          <a:p>
            <a:pPr algn="ctr"/>
            <a:r>
              <a:rPr lang="sv-SE" b="1" dirty="0">
                <a:ea typeface="Times New Roman" panose="02020603050405020304" pitchFamily="18" charset="0"/>
                <a:cs typeface="Times New Roman" panose="02020603050405020304" pitchFamily="18" charset="0"/>
              </a:rPr>
              <a:t>Havs- och </a:t>
            </a:r>
            <a:r>
              <a:rPr lang="sv-SE" b="1" dirty="0" err="1">
                <a:ea typeface="Times New Roman" panose="02020603050405020304" pitchFamily="18" charset="0"/>
                <a:cs typeface="Times New Roman" panose="02020603050405020304" pitchFamily="18" charset="0"/>
              </a:rPr>
              <a:t>vattenmyndighetens</a:t>
            </a:r>
            <a:r>
              <a:rPr lang="sv-SE" b="1" dirty="0">
                <a:ea typeface="Times New Roman" panose="02020603050405020304" pitchFamily="18" charset="0"/>
                <a:cs typeface="Times New Roman" panose="02020603050405020304" pitchFamily="18" charset="0"/>
              </a:rPr>
              <a:t> föreskriftsrätt</a:t>
            </a:r>
            <a:endParaRPr lang="sv-SE" sz="1800" dirty="0">
              <a:effectLst/>
              <a:ea typeface="Times New Roman" panose="02020603050405020304" pitchFamily="18" charset="0"/>
              <a:cs typeface="Times New Roman" panose="02020603050405020304" pitchFamily="18" charset="0"/>
            </a:endParaRPr>
          </a:p>
          <a:p>
            <a:endParaRPr lang="sv-SE" dirty="0">
              <a:latin typeface="Times New Roman" panose="02020603050405020304" pitchFamily="18" charset="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a typeface="Times New Roman" panose="02020603050405020304" pitchFamily="18" charset="0"/>
                <a:cs typeface="Times New Roman" panose="02020603050405020304" pitchFamily="18" charset="0"/>
              </a:rPr>
              <a:t>F</a:t>
            </a:r>
            <a:r>
              <a:rPr lang="sv-SE" sz="1600" dirty="0">
                <a:effectLst/>
                <a:ea typeface="Times New Roman" panose="02020603050405020304" pitchFamily="18" charset="0"/>
                <a:cs typeface="Times New Roman" panose="02020603050405020304" pitchFamily="18" charset="0"/>
              </a:rPr>
              <a:t>öreskriftsrätten gäller generellt i havet och i de fem stora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sjöarna upp till första definitiva vandringshindret. Staten har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där så kallad </a:t>
            </a:r>
            <a:r>
              <a:rPr lang="sv-SE" sz="1600" b="1" dirty="0">
                <a:effectLst/>
                <a:ea typeface="Times New Roman" panose="02020603050405020304" pitchFamily="18" charset="0"/>
                <a:cs typeface="Times New Roman" panose="02020603050405020304" pitchFamily="18" charset="0"/>
              </a:rPr>
              <a:t>jurisdiktion (rättsbefogenhet</a:t>
            </a:r>
            <a:r>
              <a:rPr lang="sv-SE" sz="1600" dirty="0">
                <a:effectLst/>
                <a:ea typeface="Times New Roman" panose="02020603050405020304" pitchFamily="18" charset="0"/>
                <a:cs typeface="Times New Roman" panose="02020603050405020304" pitchFamily="18" charset="0"/>
              </a:rPr>
              <a:t>).</a:t>
            </a:r>
          </a:p>
          <a:p>
            <a:r>
              <a:rPr lang="sv-SE" sz="1600" dirty="0">
                <a:effectLst/>
                <a:ea typeface="Times New Roman" panose="02020603050405020304" pitchFamily="18" charset="0"/>
                <a:cs typeface="Times New Roman" panose="02020603050405020304" pitchFamily="18" charset="0"/>
              </a:rPr>
              <a:t> </a:t>
            </a: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I vissa fall kan myndigheten utfärda föreskrifter även i övriga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sötvatten, till exempel genom att reglera fisket efter hotade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arter eller stammar. </a:t>
            </a:r>
          </a:p>
        </p:txBody>
      </p:sp>
      <p:pic>
        <p:nvPicPr>
          <p:cNvPr id="12" name="Platshållare för innehåll 11">
            <a:extLst>
              <a:ext uri="{FF2B5EF4-FFF2-40B4-BE49-F238E27FC236}">
                <a16:creationId xmlns:a16="http://schemas.microsoft.com/office/drawing/2014/main" id="{07FC8FF9-3C09-4BAD-82E8-5E54D98DA5FA}"/>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1933576"/>
            <a:ext cx="6096000" cy="4924424"/>
          </a:xfrm>
        </p:spPr>
      </p:pic>
    </p:spTree>
    <p:extLst>
      <p:ext uri="{BB962C8B-B14F-4D97-AF65-F5344CB8AC3E}">
        <p14:creationId xmlns:p14="http://schemas.microsoft.com/office/powerpoint/2010/main" val="1867271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Fiskevård genom anslag</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549128"/>
            <a:ext cx="6096000" cy="4308872"/>
          </a:xfrm>
          <a:prstGeom prst="rect">
            <a:avLst/>
          </a:prstGeom>
          <a:solidFill>
            <a:schemeClr val="bg2"/>
          </a:solidFill>
        </p:spPr>
        <p:txBody>
          <a:bodyPr wrap="square" rtlCol="0">
            <a:spAutoFit/>
          </a:bodyPr>
          <a:lstStyle/>
          <a:p>
            <a:r>
              <a:rPr lang="sv-SE" sz="1800" dirty="0">
                <a:effectLst/>
                <a:ea typeface="Times New Roman" panose="02020603050405020304" pitchFamily="18" charset="0"/>
                <a:cs typeface="Times New Roman" panose="02020603050405020304" pitchFamily="18" charset="0"/>
              </a:rPr>
              <a:t>Havs- och vattenmyndigheten fördelar varje år cirka en miljard kronor via </a:t>
            </a:r>
            <a:r>
              <a:rPr lang="sv-SE" sz="1800" b="1" dirty="0">
                <a:effectLst/>
                <a:ea typeface="Times New Roman" panose="02020603050405020304" pitchFamily="18" charset="0"/>
                <a:cs typeface="Times New Roman" panose="02020603050405020304" pitchFamily="18" charset="0"/>
              </a:rPr>
              <a:t>anslaget för Havs- och vattenmiljön</a:t>
            </a:r>
            <a:r>
              <a:rPr lang="sv-SE" sz="1800" dirty="0">
                <a:effectLst/>
                <a:ea typeface="Times New Roman" panose="02020603050405020304" pitchFamily="18" charset="0"/>
                <a:cs typeface="Times New Roman" panose="02020603050405020304" pitchFamily="18" charset="0"/>
              </a:rPr>
              <a:t> (anslag 1:11). </a:t>
            </a:r>
          </a:p>
          <a:p>
            <a:endParaRPr lang="sv-SE" dirty="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Anslaget är ett verktyg för genomförandet av regeringens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politik för sjöar, vattendrag och hav och det nationella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genomförandet av flera EU-direktiv.</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En betydande del av anslaget fördelas via länsstyrelserna för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arbete med vattenförvaltning, kalkning, fiskevård,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åtgärdsprogram för hotade arter samt lokala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vattenvårdsprojekt (LOVA).</a:t>
            </a:r>
          </a:p>
          <a:p>
            <a:endParaRPr lang="sv-SE" dirty="0">
              <a:ea typeface="Times New Roman" panose="02020603050405020304" pitchFamily="18" charset="0"/>
              <a:cs typeface="Times New Roman" panose="02020603050405020304" pitchFamily="18" charset="0"/>
            </a:endParaRPr>
          </a:p>
          <a:p>
            <a:r>
              <a:rPr lang="sv-SE" dirty="0">
                <a:effectLst/>
                <a:ea typeface="Times New Roman" panose="02020603050405020304" pitchFamily="18" charset="0"/>
                <a:cs typeface="Times New Roman" panose="02020603050405020304" pitchFamily="18" charset="0"/>
              </a:rPr>
              <a:t>Utöver Havs- och vattenmiljöanslaget finns en lång rad anslag och bidrag som finansieras av både myndigheter och organisationer</a:t>
            </a:r>
            <a:endParaRPr lang="sv-SE" sz="1600" dirty="0">
              <a:effectLst/>
              <a:ea typeface="Times New Roman" panose="02020603050405020304" pitchFamily="18" charset="0"/>
              <a:cs typeface="Times New Roman" panose="02020603050405020304" pitchFamily="18" charset="0"/>
            </a:endParaRPr>
          </a:p>
        </p:txBody>
      </p:sp>
      <p:pic>
        <p:nvPicPr>
          <p:cNvPr id="8" name="Platshållare för innehåll 7">
            <a:extLst>
              <a:ext uri="{FF2B5EF4-FFF2-40B4-BE49-F238E27FC236}">
                <a16:creationId xmlns:a16="http://schemas.microsoft.com/office/drawing/2014/main" id="{CE70A114-F792-41BD-9089-A5A320367950}"/>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6096000" y="2549127"/>
            <a:ext cx="6096000" cy="4308871"/>
          </a:xfrm>
        </p:spPr>
      </p:pic>
    </p:spTree>
    <p:extLst>
      <p:ext uri="{BB962C8B-B14F-4D97-AF65-F5344CB8AC3E}">
        <p14:creationId xmlns:p14="http://schemas.microsoft.com/office/powerpoint/2010/main" val="3806104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Fiskevårdens inriktning</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487573"/>
            <a:ext cx="6096000" cy="4370427"/>
          </a:xfrm>
          <a:prstGeom prst="rect">
            <a:avLst/>
          </a:prstGeom>
          <a:solidFill>
            <a:schemeClr val="bg2"/>
          </a:solidFill>
        </p:spPr>
        <p:txBody>
          <a:bodyPr wrap="square" rtlCol="0">
            <a:spAutoFit/>
          </a:bodyPr>
          <a:lstStyle/>
          <a:p>
            <a:pPr algn="ctr"/>
            <a:r>
              <a:rPr lang="sv-SE" b="1" dirty="0">
                <a:effectLst/>
                <a:ea typeface="Times New Roman" panose="02020603050405020304" pitchFamily="18" charset="0"/>
                <a:cs typeface="Times New Roman" panose="02020603050405020304" pitchFamily="18" charset="0"/>
              </a:rPr>
              <a:t>Havet</a:t>
            </a:r>
          </a:p>
          <a:p>
            <a:endParaRPr lang="sv-SE"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v-SE" dirty="0">
                <a:effectLst/>
                <a:ea typeface="Times New Roman" panose="02020603050405020304" pitchFamily="18" charset="0"/>
                <a:cs typeface="Times New Roman" panose="02020603050405020304" pitchFamily="18" charset="0"/>
              </a:rPr>
              <a:t>Ramarna för fiskevården i havet sätts av EU:s gemensamma fiskeripolitik (GFP). </a:t>
            </a:r>
          </a:p>
          <a:p>
            <a:endParaRPr lang="sv-SE" dirty="0">
              <a:ea typeface="Times New Roman" panose="02020603050405020304" pitchFamily="18" charset="0"/>
              <a:cs typeface="Times New Roman" panose="02020603050405020304" pitchFamily="18" charset="0"/>
            </a:endParaRPr>
          </a:p>
          <a:p>
            <a:r>
              <a:rPr lang="sv-SE"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Som underlag till förvaltningen gör medlemsländerna årliga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beståndsuppskattningar av ett antal viktiga fiskbestånd.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Datainsamlingen utgör basen för EU:s och Internationella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Havsforskningsrådets (ICES) internationella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rekommendationer om till exempel maximala fångstkvoter.</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För att uppfylla målen får Havs- och vattenmyndigheten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meddela föreskrifter om </a:t>
            </a:r>
            <a:r>
              <a:rPr lang="sv-SE" sz="1600" b="1" dirty="0">
                <a:effectLst/>
                <a:ea typeface="Times New Roman" panose="02020603050405020304" pitchFamily="18" charset="0"/>
                <a:cs typeface="Times New Roman" panose="02020603050405020304" pitchFamily="18" charset="0"/>
              </a:rPr>
              <a:t>redskapsbegränsningar för </a:t>
            </a:r>
            <a:br>
              <a:rPr lang="sv-SE" sz="1600" b="1" dirty="0">
                <a:effectLst/>
                <a:ea typeface="Times New Roman" panose="02020603050405020304" pitchFamily="18" charset="0"/>
                <a:cs typeface="Times New Roman" panose="02020603050405020304" pitchFamily="18" charset="0"/>
              </a:rPr>
            </a:br>
            <a:r>
              <a:rPr lang="sv-SE" sz="1600" b="1" dirty="0">
                <a:effectLst/>
                <a:ea typeface="Times New Roman" panose="02020603050405020304" pitchFamily="18" charset="0"/>
                <a:cs typeface="Times New Roman" panose="02020603050405020304" pitchFamily="18" charset="0"/>
              </a:rPr>
              <a:t>    fritidsfisket, fredningsområden och fredningstider samt </a:t>
            </a:r>
            <a:br>
              <a:rPr lang="sv-SE" sz="1600" b="1" dirty="0">
                <a:effectLst/>
                <a:ea typeface="Times New Roman" panose="02020603050405020304" pitchFamily="18" charset="0"/>
                <a:cs typeface="Times New Roman" panose="02020603050405020304" pitchFamily="18" charset="0"/>
              </a:rPr>
            </a:br>
            <a:r>
              <a:rPr lang="sv-SE" sz="1600" b="1" dirty="0">
                <a:effectLst/>
                <a:ea typeface="Times New Roman" panose="02020603050405020304" pitchFamily="18" charset="0"/>
                <a:cs typeface="Times New Roman" panose="02020603050405020304" pitchFamily="18" charset="0"/>
              </a:rPr>
              <a:t>    fördelning av fiskekvoter till yrkesfisket liksom i </a:t>
            </a:r>
            <a:br>
              <a:rPr lang="sv-SE" sz="1600" b="1" dirty="0">
                <a:effectLst/>
                <a:ea typeface="Times New Roman" panose="02020603050405020304" pitchFamily="18" charset="0"/>
                <a:cs typeface="Times New Roman" panose="02020603050405020304" pitchFamily="18" charset="0"/>
              </a:rPr>
            </a:br>
            <a:r>
              <a:rPr lang="sv-SE" sz="1600" b="1" dirty="0">
                <a:effectLst/>
                <a:ea typeface="Times New Roman" panose="02020603050405020304" pitchFamily="18" charset="0"/>
                <a:cs typeface="Times New Roman" panose="02020603050405020304" pitchFamily="18" charset="0"/>
              </a:rPr>
              <a:t>    tilldelningen av fiskelicenser. </a:t>
            </a:r>
            <a:endParaRPr lang="sv-SE"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v-SE" sz="14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sv-SE" sz="1600" dirty="0">
              <a:effectLst/>
              <a:ea typeface="Times New Roman" panose="02020603050405020304" pitchFamily="18" charset="0"/>
              <a:cs typeface="Times New Roman" panose="02020603050405020304" pitchFamily="18" charset="0"/>
            </a:endParaRPr>
          </a:p>
        </p:txBody>
      </p:sp>
      <p:pic>
        <p:nvPicPr>
          <p:cNvPr id="8" name="Platshållare för innehåll 7">
            <a:extLst>
              <a:ext uri="{FF2B5EF4-FFF2-40B4-BE49-F238E27FC236}">
                <a16:creationId xmlns:a16="http://schemas.microsoft.com/office/drawing/2014/main" id="{08F70327-C161-4084-B544-A3553C91A60D}"/>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487573"/>
            <a:ext cx="6096000" cy="4370427"/>
          </a:xfrm>
        </p:spPr>
      </p:pic>
    </p:spTree>
    <p:extLst>
      <p:ext uri="{BB962C8B-B14F-4D97-AF65-F5344CB8AC3E}">
        <p14:creationId xmlns:p14="http://schemas.microsoft.com/office/powerpoint/2010/main" val="2476657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Fiskevårdens inriktning</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718131"/>
            <a:ext cx="6096000" cy="5139869"/>
          </a:xfrm>
          <a:prstGeom prst="rect">
            <a:avLst/>
          </a:prstGeom>
          <a:solidFill>
            <a:schemeClr val="bg2"/>
          </a:solidFill>
        </p:spPr>
        <p:txBody>
          <a:bodyPr wrap="square" rtlCol="0">
            <a:spAutoFit/>
          </a:bodyPr>
          <a:lstStyle/>
          <a:p>
            <a:pPr algn="ctr"/>
            <a:r>
              <a:rPr lang="sv-SE" b="1" dirty="0" err="1">
                <a:ea typeface="Times New Roman" panose="02020603050405020304" pitchFamily="18" charset="0"/>
                <a:cs typeface="Times New Roman" panose="02020603050405020304" pitchFamily="18" charset="0"/>
              </a:rPr>
              <a:t>Sötvattenområdet</a:t>
            </a:r>
            <a:endParaRPr lang="sv-SE" b="1" dirty="0">
              <a:effectLst/>
              <a:ea typeface="Times New Roman" panose="02020603050405020304" pitchFamily="18" charset="0"/>
              <a:cs typeface="Times New Roman" panose="02020603050405020304" pitchFamily="18" charset="0"/>
            </a:endParaRPr>
          </a:p>
          <a:p>
            <a:endParaRPr lang="sv-SE"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New Roman" panose="02020603050405020304" pitchFamily="18" charset="0"/>
              </a:rPr>
              <a:t>Samma grundläggande</a:t>
            </a:r>
            <a:r>
              <a:rPr lang="sv-SE" dirty="0">
                <a:ea typeface="Times New Roman" panose="02020603050405020304" pitchFamily="18" charset="0"/>
                <a:cs typeface="Times New Roman" panose="02020603050405020304" pitchFamily="18" charset="0"/>
              </a:rPr>
              <a:t> </a:t>
            </a:r>
            <a:r>
              <a:rPr lang="sv-SE" sz="1800" dirty="0">
                <a:effectLst/>
                <a:ea typeface="Times New Roman" panose="02020603050405020304" pitchFamily="18" charset="0"/>
                <a:cs typeface="Times New Roman" panose="02020603050405020304" pitchFamily="18" charset="0"/>
              </a:rPr>
              <a:t>föreskriftsrätt som i havet gäller även i kustmynnande vattendrag, och vattendrag som mynnar i de stora sjöarna Vänern, Vättern, Mälaren, Hjälmaren och Storsjön i Jämtland, </a:t>
            </a:r>
            <a:r>
              <a:rPr lang="sv-SE" sz="1800" b="1" dirty="0">
                <a:effectLst/>
                <a:ea typeface="Times New Roman" panose="02020603050405020304" pitchFamily="18" charset="0"/>
                <a:cs typeface="Times New Roman" panose="02020603050405020304" pitchFamily="18" charset="0"/>
              </a:rPr>
              <a:t>upp till första definitiva vandringshindret.</a:t>
            </a:r>
            <a:endParaRPr lang="sv-SE" b="1" dirty="0">
              <a:effectLst/>
              <a:ea typeface="Times New Roman" panose="02020603050405020304" pitchFamily="18" charset="0"/>
              <a:cs typeface="Times New Roman" panose="02020603050405020304" pitchFamily="18" charset="0"/>
            </a:endParaRPr>
          </a:p>
          <a:p>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 Havs- och vattenmyndigheten får här meddela föreskrifter om:</a:t>
            </a:r>
          </a:p>
          <a:p>
            <a:endParaRPr lang="sv-SE" sz="1600" dirty="0">
              <a:effectLst/>
              <a:ea typeface="Times New Roman" panose="02020603050405020304" pitchFamily="18" charset="0"/>
              <a:cs typeface="Times New Roman" panose="02020603050405020304" pitchFamily="18" charset="0"/>
            </a:endParaRPr>
          </a:p>
          <a:p>
            <a:r>
              <a:rPr lang="sv-SE" sz="1600" b="1" dirty="0">
                <a:latin typeface="Times New Roman" panose="02020603050405020304" pitchFamily="18" charset="0"/>
                <a:ea typeface="Times New Roman" panose="02020603050405020304" pitchFamily="18" charset="0"/>
                <a:cs typeface="Times New Roman" panose="02020603050405020304" pitchFamily="18" charset="0"/>
              </a:rPr>
              <a:t>● </a:t>
            </a:r>
            <a:r>
              <a:rPr lang="sv-SE" sz="1600" b="1" dirty="0">
                <a:effectLst/>
                <a:ea typeface="Times New Roman" panose="02020603050405020304" pitchFamily="18" charset="0"/>
                <a:cs typeface="Times New Roman" panose="02020603050405020304" pitchFamily="18" charset="0"/>
              </a:rPr>
              <a:t>vilken fisk som får fångas</a:t>
            </a:r>
            <a:endParaRPr lang="sv-SE" sz="1600" dirty="0">
              <a:effectLst/>
              <a:ea typeface="Times New Roman" panose="02020603050405020304" pitchFamily="18" charset="0"/>
              <a:cs typeface="Times New Roman" panose="02020603050405020304" pitchFamily="18" charset="0"/>
            </a:endParaRPr>
          </a:p>
          <a:p>
            <a:r>
              <a:rPr lang="sv-SE" sz="1600" b="1" dirty="0">
                <a:latin typeface="Times New Roman" panose="02020603050405020304" pitchFamily="18" charset="0"/>
                <a:ea typeface="Times New Roman" panose="02020603050405020304" pitchFamily="18" charset="0"/>
                <a:cs typeface="Times New Roman" panose="02020603050405020304" pitchFamily="18" charset="0"/>
              </a:rPr>
              <a:t>● </a:t>
            </a:r>
            <a:r>
              <a:rPr lang="sv-SE" sz="1600" b="1" dirty="0">
                <a:effectLst/>
                <a:ea typeface="Times New Roman" panose="02020603050405020304" pitchFamily="18" charset="0"/>
                <a:cs typeface="Times New Roman" panose="02020603050405020304" pitchFamily="18" charset="0"/>
              </a:rPr>
              <a:t>användningen av fiskefartyg, fiskemetoder eller </a:t>
            </a:r>
            <a:br>
              <a:rPr lang="sv-SE" sz="1600" b="1" dirty="0">
                <a:effectLst/>
                <a:ea typeface="Times New Roman" panose="02020603050405020304" pitchFamily="18" charset="0"/>
                <a:cs typeface="Times New Roman" panose="02020603050405020304" pitchFamily="18" charset="0"/>
              </a:rPr>
            </a:br>
            <a:r>
              <a:rPr lang="sv-SE" sz="1600" b="1" dirty="0">
                <a:effectLst/>
                <a:ea typeface="Times New Roman" panose="02020603050405020304" pitchFamily="18" charset="0"/>
                <a:cs typeface="Times New Roman" panose="02020603050405020304" pitchFamily="18" charset="0"/>
              </a:rPr>
              <a:t>   fiskeredskap</a:t>
            </a:r>
            <a:endParaRPr lang="sv-SE" sz="1600" dirty="0">
              <a:effectLst/>
              <a:ea typeface="Times New Roman" panose="02020603050405020304" pitchFamily="18" charset="0"/>
              <a:cs typeface="Times New Roman" panose="02020603050405020304" pitchFamily="18" charset="0"/>
            </a:endParaRPr>
          </a:p>
          <a:p>
            <a:r>
              <a:rPr lang="sv-SE" sz="1600" b="1" dirty="0">
                <a:latin typeface="Times New Roman" panose="02020603050405020304" pitchFamily="18" charset="0"/>
                <a:ea typeface="Times New Roman" panose="02020603050405020304" pitchFamily="18" charset="0"/>
                <a:cs typeface="Times New Roman" panose="02020603050405020304" pitchFamily="18" charset="0"/>
              </a:rPr>
              <a:t>● </a:t>
            </a:r>
            <a:r>
              <a:rPr lang="sv-SE" sz="1600" b="1" dirty="0">
                <a:effectLst/>
                <a:ea typeface="Times New Roman" panose="02020603050405020304" pitchFamily="18" charset="0"/>
                <a:cs typeface="Times New Roman" panose="02020603050405020304" pitchFamily="18" charset="0"/>
              </a:rPr>
              <a:t>fiske inom vissa områden eller för vissa ändamål</a:t>
            </a:r>
          </a:p>
          <a:p>
            <a:endParaRPr lang="sv-SE"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Kräftfiske på allmänt vatten i Vänern, Vättern, Hjälmaren och Storsjön får endast bedrivas efter tillstånd av Havs- och vattenmyndigheten eller länsstyrelserna. Tillstånd ska i första hand lämnas till den som bedriver yrkesmässigt fiske. I Vättern har dock även allmänheten ett begränsat tillträde till kräftfiske.</a:t>
            </a:r>
          </a:p>
        </p:txBody>
      </p:sp>
      <p:pic>
        <p:nvPicPr>
          <p:cNvPr id="8" name="Platshållare för innehåll 7">
            <a:extLst>
              <a:ext uri="{FF2B5EF4-FFF2-40B4-BE49-F238E27FC236}">
                <a16:creationId xmlns:a16="http://schemas.microsoft.com/office/drawing/2014/main" id="{FFCA27F9-0585-4E40-83EE-FC9B7D080A9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1718131"/>
            <a:ext cx="6096000" cy="5139869"/>
          </a:xfrm>
        </p:spPr>
      </p:pic>
    </p:spTree>
    <p:extLst>
      <p:ext uri="{BB962C8B-B14F-4D97-AF65-F5344CB8AC3E}">
        <p14:creationId xmlns:p14="http://schemas.microsoft.com/office/powerpoint/2010/main" val="4610351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Fiskevårdens inriktning</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179796"/>
            <a:ext cx="6096000" cy="4678204"/>
          </a:xfrm>
          <a:prstGeom prst="rect">
            <a:avLst/>
          </a:prstGeom>
          <a:solidFill>
            <a:schemeClr val="bg2"/>
          </a:solidFill>
        </p:spPr>
        <p:txBody>
          <a:bodyPr wrap="square" rtlCol="0">
            <a:spAutoFit/>
          </a:bodyPr>
          <a:lstStyle/>
          <a:p>
            <a:pPr algn="ctr"/>
            <a:r>
              <a:rPr lang="sv-SE" sz="1800" b="1" dirty="0">
                <a:effectLst/>
                <a:ea typeface="Times New Roman" panose="02020603050405020304" pitchFamily="18" charset="0"/>
                <a:cs typeface="Times New Roman" panose="02020603050405020304" pitchFamily="18" charset="0"/>
              </a:rPr>
              <a:t>Övriga enskilda vatten</a:t>
            </a:r>
            <a:endParaRPr lang="sv-SE" sz="1800" dirty="0">
              <a:effectLst/>
              <a:ea typeface="Times New Roman" panose="02020603050405020304" pitchFamily="18" charset="0"/>
              <a:cs typeface="Times New Roman" panose="02020603050405020304" pitchFamily="18" charset="0"/>
            </a:endParaRPr>
          </a:p>
          <a:p>
            <a:endParaRPr lang="sv-SE" dirty="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New Roman" panose="02020603050405020304" pitchFamily="18" charset="0"/>
              </a:rPr>
              <a:t>I enskilt vatten i övriga insjöar, och ovanför första definitiva vandringshindret i vattendragen har fiskerättsägarna huvudansvaret för fiskförvaltningen. </a:t>
            </a:r>
          </a:p>
          <a:p>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Dock får Havs- och vattenmyndigheten meddela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föreskrifter i vissa fall, till exempel för att </a:t>
            </a:r>
            <a:r>
              <a:rPr lang="sv-SE" sz="1600" b="1" dirty="0">
                <a:effectLst/>
                <a:ea typeface="Times New Roman" panose="02020603050405020304" pitchFamily="18" charset="0"/>
                <a:cs typeface="Times New Roman" panose="02020603050405020304" pitchFamily="18" charset="0"/>
              </a:rPr>
              <a:t>skydda </a:t>
            </a:r>
            <a:br>
              <a:rPr lang="sv-SE" sz="1600" b="1" dirty="0">
                <a:effectLst/>
                <a:ea typeface="Times New Roman" panose="02020603050405020304" pitchFamily="18" charset="0"/>
                <a:cs typeface="Times New Roman" panose="02020603050405020304" pitchFamily="18" charset="0"/>
              </a:rPr>
            </a:br>
            <a:r>
              <a:rPr lang="sv-SE" sz="1600" b="1" dirty="0">
                <a:effectLst/>
                <a:ea typeface="Times New Roman" panose="02020603050405020304" pitchFamily="18" charset="0"/>
                <a:cs typeface="Times New Roman" panose="02020603050405020304" pitchFamily="18" charset="0"/>
              </a:rPr>
              <a:t>    särskilt hotade arter</a:t>
            </a:r>
            <a:r>
              <a:rPr lang="sv-SE" sz="1600" dirty="0">
                <a:effectLst/>
                <a:ea typeface="Times New Roman" panose="02020603050405020304" pitchFamily="18" charset="0"/>
                <a:cs typeface="Times New Roman" panose="02020603050405020304" pitchFamily="18" charset="0"/>
              </a:rPr>
              <a:t> eller stammar av nationellt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intresse (förordningen om fisket, vattenbruket och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fiskerinäringen 2 kap 5 §). </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Myndigheterna kan också ingripa vid </a:t>
            </a:r>
            <a:r>
              <a:rPr lang="sv-SE" sz="1600" b="1" dirty="0">
                <a:effectLst/>
                <a:ea typeface="Times New Roman" panose="02020603050405020304" pitchFamily="18" charset="0"/>
                <a:cs typeface="Times New Roman" panose="02020603050405020304" pitchFamily="18" charset="0"/>
              </a:rPr>
              <a:t>uppenbar </a:t>
            </a:r>
            <a:br>
              <a:rPr lang="sv-SE" sz="1600" b="1" dirty="0">
                <a:effectLst/>
                <a:ea typeface="Times New Roman" panose="02020603050405020304" pitchFamily="18" charset="0"/>
                <a:cs typeface="Times New Roman" panose="02020603050405020304" pitchFamily="18" charset="0"/>
              </a:rPr>
            </a:br>
            <a:r>
              <a:rPr lang="sv-SE" sz="1600" b="1" dirty="0">
                <a:effectLst/>
                <a:ea typeface="Times New Roman" panose="02020603050405020304" pitchFamily="18" charset="0"/>
                <a:cs typeface="Times New Roman" panose="02020603050405020304" pitchFamily="18" charset="0"/>
              </a:rPr>
              <a:t>    vanskötsel</a:t>
            </a:r>
            <a:r>
              <a:rPr lang="sv-SE" sz="1600" dirty="0">
                <a:effectLst/>
                <a:ea typeface="Times New Roman" panose="02020603050405020304" pitchFamily="18" charset="0"/>
                <a:cs typeface="Times New Roman" panose="02020603050405020304" pitchFamily="18" charset="0"/>
              </a:rPr>
              <a:t> av fisket (fiskelagen 29 §).</a:t>
            </a:r>
          </a:p>
          <a:p>
            <a:r>
              <a:rPr lang="sv-SE" sz="1600" dirty="0">
                <a:effectLst/>
                <a:ea typeface="Times New Roman" panose="02020603050405020304" pitchFamily="18" charset="0"/>
                <a:cs typeface="Times New Roman" panose="02020603050405020304" pitchFamily="18" charset="0"/>
              </a:rPr>
              <a:t> </a:t>
            </a: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Myndigheten kan även meddela föreskrifter för fiskets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a:t>
            </a:r>
            <a:r>
              <a:rPr lang="sv-SE" sz="1600" b="1" dirty="0">
                <a:effectLst/>
                <a:ea typeface="Times New Roman" panose="02020603050405020304" pitchFamily="18" charset="0"/>
                <a:cs typeface="Times New Roman" panose="02020603050405020304" pitchFamily="18" charset="0"/>
              </a:rPr>
              <a:t>hänsyn till naturvården</a:t>
            </a:r>
            <a:r>
              <a:rPr lang="sv-SE" sz="1600" dirty="0">
                <a:effectLst/>
                <a:ea typeface="Times New Roman" panose="02020603050405020304" pitchFamily="18" charset="0"/>
                <a:cs typeface="Times New Roman" panose="02020603050405020304" pitchFamily="18" charset="0"/>
              </a:rPr>
              <a:t> och för </a:t>
            </a:r>
            <a:r>
              <a:rPr lang="sv-SE" sz="1600" b="1" dirty="0">
                <a:effectLst/>
                <a:ea typeface="Times New Roman" panose="02020603050405020304" pitchFamily="18" charset="0"/>
                <a:cs typeface="Times New Roman" panose="02020603050405020304" pitchFamily="18" charset="0"/>
              </a:rPr>
              <a:t>användning av </a:t>
            </a:r>
            <a:br>
              <a:rPr lang="sv-SE" sz="1600" b="1" dirty="0">
                <a:effectLst/>
                <a:ea typeface="Times New Roman" panose="02020603050405020304" pitchFamily="18" charset="0"/>
                <a:cs typeface="Times New Roman" panose="02020603050405020304" pitchFamily="18" charset="0"/>
              </a:rPr>
            </a:br>
            <a:r>
              <a:rPr lang="sv-SE" sz="1600" b="1" dirty="0">
                <a:effectLst/>
                <a:ea typeface="Times New Roman" panose="02020603050405020304" pitchFamily="18" charset="0"/>
                <a:cs typeface="Times New Roman" panose="02020603050405020304" pitchFamily="18" charset="0"/>
              </a:rPr>
              <a:t>    fiskeredskap och fiskemetoder</a:t>
            </a:r>
            <a:r>
              <a:rPr lang="sv-SE" sz="1600" dirty="0">
                <a:effectLst/>
                <a:ea typeface="Times New Roman" panose="02020603050405020304" pitchFamily="18" charset="0"/>
                <a:cs typeface="Times New Roman" panose="02020603050405020304" pitchFamily="18" charset="0"/>
              </a:rPr>
              <a:t>.  </a:t>
            </a:r>
          </a:p>
        </p:txBody>
      </p:sp>
      <p:pic>
        <p:nvPicPr>
          <p:cNvPr id="10" name="Platshållare för innehåll 9">
            <a:extLst>
              <a:ext uri="{FF2B5EF4-FFF2-40B4-BE49-F238E27FC236}">
                <a16:creationId xmlns:a16="http://schemas.microsoft.com/office/drawing/2014/main" id="{9E048144-F644-48A5-BDA3-52DBF08484C4}"/>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114854" y="2179794"/>
            <a:ext cx="6095999" cy="4678205"/>
          </a:xfrm>
        </p:spPr>
      </p:pic>
    </p:spTree>
    <p:extLst>
      <p:ext uri="{BB962C8B-B14F-4D97-AF65-F5344CB8AC3E}">
        <p14:creationId xmlns:p14="http://schemas.microsoft.com/office/powerpoint/2010/main" val="2025434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Fiskevårdens inriktning</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703016"/>
            <a:ext cx="6096000" cy="4185761"/>
          </a:xfrm>
          <a:prstGeom prst="rect">
            <a:avLst/>
          </a:prstGeom>
          <a:solidFill>
            <a:schemeClr val="bg2"/>
          </a:solidFill>
        </p:spPr>
        <p:txBody>
          <a:bodyPr wrap="square" rtlCol="0">
            <a:spAutoFit/>
          </a:bodyPr>
          <a:lstStyle/>
          <a:p>
            <a:r>
              <a:rPr lang="sv-SE" b="1" dirty="0">
                <a:ea typeface="Times New Roman" panose="02020603050405020304" pitchFamily="18" charset="0"/>
                <a:cs typeface="Times New Roman" panose="02020603050405020304" pitchFamily="18" charset="0"/>
              </a:rPr>
              <a:t>Förbjudna fiskemetoder</a:t>
            </a:r>
            <a:endParaRPr lang="sv-SE" sz="1800" dirty="0">
              <a:effectLst/>
              <a:ea typeface="Times New Roman" panose="02020603050405020304" pitchFamily="18" charset="0"/>
              <a:cs typeface="Times New Roman" panose="02020603050405020304" pitchFamily="18" charset="0"/>
            </a:endParaRPr>
          </a:p>
          <a:p>
            <a:endParaRPr lang="sv-SE" dirty="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New Roman" panose="02020603050405020304" pitchFamily="18" charset="0"/>
              </a:rPr>
              <a:t>Generellt gäller att fiske inte får bedrivas:</a:t>
            </a:r>
          </a:p>
          <a:p>
            <a:r>
              <a:rPr lang="sv-SE" sz="1800" dirty="0">
                <a:effectLst/>
                <a:ea typeface="Times New Roman" panose="02020603050405020304" pitchFamily="18" charset="0"/>
                <a:cs typeface="Times New Roman" panose="02020603050405020304" pitchFamily="18" charset="0"/>
              </a:rPr>
              <a:t> </a:t>
            </a: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med gift, sprängämnen eller andra bedövande eller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dödande ämnen, elektrisk ström, skjutvapen eller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redskap som spetsar fisken. </a:t>
            </a:r>
          </a:p>
          <a:p>
            <a:endParaRPr lang="sv-SE" sz="1800"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Fiske med </a:t>
            </a:r>
            <a:r>
              <a:rPr lang="sv-SE" sz="1800" dirty="0" err="1">
                <a:effectLst/>
                <a:ea typeface="Times New Roman" panose="02020603050405020304" pitchFamily="18" charset="0"/>
                <a:cs typeface="Times New Roman" panose="02020603050405020304" pitchFamily="18" charset="0"/>
              </a:rPr>
              <a:t>ålsax</a:t>
            </a:r>
            <a:r>
              <a:rPr lang="sv-SE" sz="1800" dirty="0">
                <a:effectLst/>
                <a:ea typeface="Times New Roman" panose="02020603050405020304" pitchFamily="18" charset="0"/>
                <a:cs typeface="Times New Roman" panose="02020603050405020304" pitchFamily="18" charset="0"/>
              </a:rPr>
              <a:t>, vars tänder är högst sex millimeter är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dock tillåtet och huggkrok får användas för att bärga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fisk som har fångats med andra redskap (förordningen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om fisket, vattenbruket och fiskerinäringen 2 kap 6 §).</a:t>
            </a:r>
          </a:p>
          <a:p>
            <a:r>
              <a:rPr lang="sv-SE" sz="1800" dirty="0">
                <a:effectLst/>
                <a:ea typeface="Times New Roman" panose="02020603050405020304" pitchFamily="18" charset="0"/>
                <a:cs typeface="Times New Roman" panose="02020603050405020304" pitchFamily="18" charset="0"/>
              </a:rPr>
              <a:t> </a:t>
            </a:r>
          </a:p>
          <a:p>
            <a:endParaRPr lang="sv-SE" sz="1600" dirty="0">
              <a:effectLst/>
              <a:ea typeface="Times New Roman" panose="02020603050405020304" pitchFamily="18" charset="0"/>
              <a:cs typeface="Times New Roman" panose="02020603050405020304" pitchFamily="18" charset="0"/>
            </a:endParaRPr>
          </a:p>
          <a:p>
            <a:endParaRPr lang="sv-SE" sz="1600" dirty="0">
              <a:effectLst/>
              <a:ea typeface="Times New Roman" panose="02020603050405020304" pitchFamily="18" charset="0"/>
              <a:cs typeface="Times New Roman" panose="02020603050405020304" pitchFamily="18" charset="0"/>
            </a:endParaRPr>
          </a:p>
        </p:txBody>
      </p:sp>
      <p:pic>
        <p:nvPicPr>
          <p:cNvPr id="7" name="Platshållare för innehåll 6">
            <a:extLst>
              <a:ext uri="{FF2B5EF4-FFF2-40B4-BE49-F238E27FC236}">
                <a16:creationId xmlns:a16="http://schemas.microsoft.com/office/drawing/2014/main" id="{A27F1B84-58EE-4BF3-A011-58D51817F978}"/>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703017"/>
            <a:ext cx="6096000" cy="4154983"/>
          </a:xfrm>
        </p:spPr>
      </p:pic>
    </p:spTree>
    <p:extLst>
      <p:ext uri="{BB962C8B-B14F-4D97-AF65-F5344CB8AC3E}">
        <p14:creationId xmlns:p14="http://schemas.microsoft.com/office/powerpoint/2010/main" val="7992191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Särskilt om fiskådra</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992802"/>
            <a:ext cx="6096000" cy="4924425"/>
          </a:xfrm>
          <a:prstGeom prst="rect">
            <a:avLst/>
          </a:prstGeom>
          <a:solidFill>
            <a:schemeClr val="bg2"/>
          </a:solidFill>
        </p:spPr>
        <p:txBody>
          <a:bodyPr wrap="square" rtlCol="0">
            <a:spAutoFit/>
          </a:bodyPr>
          <a:lstStyle/>
          <a:p>
            <a:pPr algn="ctr"/>
            <a:r>
              <a:rPr lang="sv-SE" sz="1800" b="1" dirty="0">
                <a:effectLst/>
                <a:ea typeface="Times New Roman" panose="02020603050405020304" pitchFamily="18" charset="0"/>
                <a:cs typeface="Times New Roman" panose="02020603050405020304" pitchFamily="18" charset="0"/>
              </a:rPr>
              <a:t>Allmänt</a:t>
            </a:r>
          </a:p>
          <a:p>
            <a:pPr algn="ctr"/>
            <a:endParaRPr lang="sv-SE" sz="1800" b="1"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New Roman" panose="02020603050405020304" pitchFamily="18" charset="0"/>
              </a:rPr>
              <a:t>I varje gren av ett vattendrag eller ett sund där fisken har sin gång ska det finnas </a:t>
            </a:r>
            <a:r>
              <a:rPr lang="sv-SE" sz="1800" b="1" dirty="0">
                <a:effectLst/>
                <a:ea typeface="Times New Roman" panose="02020603050405020304" pitchFamily="18" charset="0"/>
                <a:cs typeface="Times New Roman" panose="02020603050405020304" pitchFamily="18" charset="0"/>
              </a:rPr>
              <a:t>en fiskådra </a:t>
            </a:r>
            <a:r>
              <a:rPr lang="sv-SE" sz="1800" dirty="0">
                <a:effectLst/>
                <a:ea typeface="Times New Roman" panose="02020603050405020304" pitchFamily="18" charset="0"/>
                <a:cs typeface="Times New Roman" panose="02020603050405020304" pitchFamily="18" charset="0"/>
              </a:rPr>
              <a:t>i det djupaste vattnet (Fiskelagen 17-18 §§).</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Fiskådran utgör </a:t>
            </a:r>
            <a:r>
              <a:rPr lang="sv-SE" sz="1600" b="1" dirty="0">
                <a:effectLst/>
                <a:ea typeface="Times New Roman" panose="02020603050405020304" pitchFamily="18" charset="0"/>
                <a:cs typeface="Times New Roman" panose="02020603050405020304" pitchFamily="18" charset="0"/>
              </a:rPr>
              <a:t>en sjättedel av vattnets bredd</a:t>
            </a:r>
            <a:r>
              <a:rPr lang="sv-SE" sz="1600" dirty="0">
                <a:effectLst/>
                <a:ea typeface="Times New Roman" panose="02020603050405020304" pitchFamily="18" charset="0"/>
                <a:cs typeface="Times New Roman" panose="02020603050405020304" pitchFamily="18" charset="0"/>
              </a:rPr>
              <a:t> vid vanligast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förekommande lågt vattenstånd. </a:t>
            </a:r>
          </a:p>
          <a:p>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Vid vattendragets inlopp och mynning och vid ett sunds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ändpunkter sträcker sig fiskådran med oförändrad bredd vidare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300 meter ut i det djupaste vattnet.</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Fiskådran ska lämnas fri från redskap eller andra anordningar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som kan hindra eller störa fiskens gång i ådran.  </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Bestämmelsen gäller överallt där fisken behöver ta sig fram i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sådan omfattning att den kan säga ”ha sin gång” eller ”ha sitt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drev” där.</a:t>
            </a:r>
          </a:p>
        </p:txBody>
      </p:sp>
      <p:pic>
        <p:nvPicPr>
          <p:cNvPr id="8" name="Platshållare för innehåll 7">
            <a:extLst>
              <a:ext uri="{FF2B5EF4-FFF2-40B4-BE49-F238E27FC236}">
                <a16:creationId xmlns:a16="http://schemas.microsoft.com/office/drawing/2014/main" id="{97E05224-75BF-48E8-83A4-109C7E20427D}"/>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1992801"/>
            <a:ext cx="6096000" cy="4924425"/>
          </a:xfrm>
        </p:spPr>
      </p:pic>
    </p:spTree>
    <p:extLst>
      <p:ext uri="{BB962C8B-B14F-4D97-AF65-F5344CB8AC3E}">
        <p14:creationId xmlns:p14="http://schemas.microsoft.com/office/powerpoint/2010/main" val="16894392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Särskilt om fiskådra</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333685"/>
            <a:ext cx="6096000" cy="4524315"/>
          </a:xfrm>
          <a:prstGeom prst="rect">
            <a:avLst/>
          </a:prstGeom>
          <a:solidFill>
            <a:schemeClr val="bg2"/>
          </a:solidFill>
        </p:spPr>
        <p:txBody>
          <a:bodyPr wrap="square" rtlCol="0">
            <a:spAutoFit/>
          </a:bodyPr>
          <a:lstStyle/>
          <a:p>
            <a:pPr algn="ctr"/>
            <a:r>
              <a:rPr lang="sv-SE" b="1" dirty="0">
                <a:ea typeface="Times New Roman" panose="02020603050405020304" pitchFamily="18" charset="0"/>
                <a:cs typeface="Times New Roman" panose="02020603050405020304" pitchFamily="18" charset="0"/>
              </a:rPr>
              <a:t>Skäl för fiskådra</a:t>
            </a:r>
            <a:endParaRPr lang="sv-SE" sz="1800" dirty="0">
              <a:effectLst/>
              <a:ea typeface="Times New Roman" panose="02020603050405020304" pitchFamily="18" charset="0"/>
              <a:cs typeface="Times New Roman" panose="02020603050405020304" pitchFamily="18" charset="0"/>
            </a:endParaRPr>
          </a:p>
          <a:p>
            <a:endParaRPr lang="sv-SE" sz="1800"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Avsikten med en lagstadgad fiskådra är både att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a:t>
            </a:r>
            <a:r>
              <a:rPr lang="sv-SE" sz="1800" b="1" dirty="0">
                <a:effectLst/>
                <a:ea typeface="Times New Roman" panose="02020603050405020304" pitchFamily="18" charset="0"/>
                <a:cs typeface="Times New Roman" panose="02020603050405020304" pitchFamily="18" charset="0"/>
              </a:rPr>
              <a:t>trygga fiskvandring </a:t>
            </a:r>
            <a:r>
              <a:rPr lang="sv-SE" sz="1800" dirty="0">
                <a:effectLst/>
                <a:ea typeface="Times New Roman" panose="02020603050405020304" pitchFamily="18" charset="0"/>
                <a:cs typeface="Times New Roman" panose="02020603050405020304" pitchFamily="18" charset="0"/>
              </a:rPr>
              <a:t>och fiskbeståndens fortlevnad och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att </a:t>
            </a:r>
            <a:r>
              <a:rPr lang="sv-SE" sz="1800" b="1" dirty="0">
                <a:effectLst/>
                <a:ea typeface="Times New Roman" panose="02020603050405020304" pitchFamily="18" charset="0"/>
                <a:cs typeface="Times New Roman" panose="02020603050405020304" pitchFamily="18" charset="0"/>
              </a:rPr>
              <a:t>fördela fiskemöjligheterna </a:t>
            </a:r>
            <a:r>
              <a:rPr lang="sv-SE" sz="1800" dirty="0">
                <a:effectLst/>
                <a:ea typeface="Times New Roman" panose="02020603050405020304" pitchFamily="18" charset="0"/>
                <a:cs typeface="Times New Roman" panose="02020603050405020304" pitchFamily="18" charset="0"/>
              </a:rPr>
              <a:t>mellan fiskerättsägare i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olika delar av ett vattendrag eller i vattenområden där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fisket är beroende av att fisken kan vandra genom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smala sund.</a:t>
            </a:r>
          </a:p>
          <a:p>
            <a:r>
              <a:rPr lang="sv-SE" sz="1800" dirty="0">
                <a:effectLst/>
                <a:ea typeface="Times New Roman" panose="02020603050405020304" pitchFamily="18" charset="0"/>
                <a:cs typeface="Times New Roman" panose="02020603050405020304" pitchFamily="18" charset="0"/>
              </a:rPr>
              <a:t>  </a:t>
            </a: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Fiskådran är alltså ett lagstadgat minimiskydd för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fiskvandring, som sedan kan kompletteras med till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exempel fredningsområden.</a:t>
            </a:r>
          </a:p>
          <a:p>
            <a:endParaRPr lang="sv-SE" sz="1800"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Länsstyrelsen kan ändra en fiskådras sträckning till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annan del av vattnet än där det är som djupast, men då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måste alla sakägare beredas tillfälle att yttra sig. </a:t>
            </a:r>
            <a:endParaRPr lang="sv-SE" sz="1600" dirty="0">
              <a:effectLst/>
              <a:ea typeface="Times New Roman" panose="02020603050405020304" pitchFamily="18" charset="0"/>
              <a:cs typeface="Times New Roman" panose="02020603050405020304" pitchFamily="18" charset="0"/>
            </a:endParaRPr>
          </a:p>
        </p:txBody>
      </p:sp>
      <p:pic>
        <p:nvPicPr>
          <p:cNvPr id="12" name="Platshållare för innehåll 11">
            <a:extLst>
              <a:ext uri="{FF2B5EF4-FFF2-40B4-BE49-F238E27FC236}">
                <a16:creationId xmlns:a16="http://schemas.microsoft.com/office/drawing/2014/main" id="{EEE34D1A-BDBF-4576-B973-A7BB64118DF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333685"/>
            <a:ext cx="6096000" cy="4524316"/>
          </a:xfrm>
        </p:spPr>
      </p:pic>
    </p:spTree>
    <p:extLst>
      <p:ext uri="{BB962C8B-B14F-4D97-AF65-F5344CB8AC3E}">
        <p14:creationId xmlns:p14="http://schemas.microsoft.com/office/powerpoint/2010/main" val="13148182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A697219B-27B7-4526-A064-E86E4587C57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1999" cy="6857999"/>
          </a:xfrm>
          <a:prstGeom prst="rect">
            <a:avLst/>
          </a:prstGeom>
        </p:spPr>
      </p:pic>
      <p:sp>
        <p:nvSpPr>
          <p:cNvPr id="5" name="Rubrik 1">
            <a:extLst>
              <a:ext uri="{FF2B5EF4-FFF2-40B4-BE49-F238E27FC236}">
                <a16:creationId xmlns:a16="http://schemas.microsoft.com/office/drawing/2014/main" id="{307E5F6C-34F5-48BD-8440-BDA6712421EE}"/>
              </a:ext>
              <a:ext uri="{C183D7F6-B498-43B3-948B-1728B52AA6E4}">
                <adec:decorative xmlns:adec="http://schemas.microsoft.com/office/drawing/2017/decorative" val="0"/>
              </a:ext>
            </a:extLst>
          </p:cNvPr>
          <p:cNvSpPr txBox="1">
            <a:spLocks/>
          </p:cNvSpPr>
          <p:nvPr/>
        </p:nvSpPr>
        <p:spPr>
          <a:xfrm>
            <a:off x="742356" y="2462770"/>
            <a:ext cx="9896272" cy="23876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b="1" kern="0" spc="-60" baseline="0">
                <a:solidFill>
                  <a:schemeClr val="tx2"/>
                </a:solidFill>
                <a:latin typeface="Arial" panose="020B0604020202020204" pitchFamily="34" charset="0"/>
                <a:ea typeface="+mj-ea"/>
                <a:cs typeface="Arial" panose="020B0604020202020204" pitchFamily="34" charset="0"/>
              </a:defRPr>
            </a:lvl1pPr>
          </a:lstStyle>
          <a:p>
            <a:r>
              <a:rPr lang="sv-SE" dirty="0">
                <a:solidFill>
                  <a:schemeClr val="bg1"/>
                </a:solidFill>
              </a:rPr>
              <a:t>Del 4 </a:t>
            </a:r>
            <a:br>
              <a:rPr lang="sv-SE" dirty="0">
                <a:solidFill>
                  <a:schemeClr val="bg1"/>
                </a:solidFill>
              </a:rPr>
            </a:br>
            <a:endParaRPr lang="sv-SE" dirty="0">
              <a:solidFill>
                <a:schemeClr val="bg1"/>
              </a:solidFill>
            </a:endParaRPr>
          </a:p>
          <a:p>
            <a:r>
              <a:rPr lang="sv-SE" dirty="0">
                <a:solidFill>
                  <a:schemeClr val="bg1"/>
                </a:solidFill>
              </a:rPr>
              <a:t>Fiskerättsägarnas ansvar för fiskevården</a:t>
            </a:r>
          </a:p>
        </p:txBody>
      </p:sp>
      <p:pic>
        <p:nvPicPr>
          <p:cNvPr id="6" name="Picture 2" descr="C:\Users\Användaren\Documents\Projekt\Projetansökningar HaV\Texter Fvof bilande\hav-logotyp-gra-neg-138x55px.png">
            <a:extLst>
              <a:ext uri="{FF2B5EF4-FFF2-40B4-BE49-F238E27FC236}">
                <a16:creationId xmlns:a16="http://schemas.microsoft.com/office/drawing/2014/main" id="{93EEE889-CB86-4D17-8408-75ED17EA36F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091945" y="1030120"/>
            <a:ext cx="1752381" cy="69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73760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Fiskerättsägarnas huvudansvar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087463"/>
            <a:ext cx="6096000" cy="4770537"/>
          </a:xfrm>
          <a:prstGeom prst="rect">
            <a:avLst/>
          </a:prstGeom>
          <a:solidFill>
            <a:schemeClr val="bg2"/>
          </a:solidFill>
        </p:spPr>
        <p:txBody>
          <a:bodyPr wrap="square" rtlCol="0">
            <a:spAutoFit/>
          </a:bodyPr>
          <a:lstStyle/>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Fiskerättsägarna har huvudansvaret för fiskevård och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förvaltning i alla sötvatten, undantaget de fem stora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sjöarna och vattendragen nedanför det första definitiva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vandringshindret. </a:t>
            </a:r>
          </a:p>
          <a:p>
            <a:endParaRPr lang="sv-SE" dirty="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På enskilt vatten i de fem stora sjöarna och nedanför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första definitiva vandringshindret delas ansvaret med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staten.</a:t>
            </a:r>
          </a:p>
          <a:p>
            <a:endParaRPr lang="sv-SE" dirty="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Fiskerättsägarna har ansvar för att vårda och reglera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fisket så att fiskets omfattning och inriktning är uthålligt. </a:t>
            </a:r>
          </a:p>
          <a:p>
            <a:r>
              <a:rPr lang="sv-SE" sz="1800" dirty="0">
                <a:effectLst/>
                <a:ea typeface="Times New Roman" panose="02020603050405020304" pitchFamily="18" charset="0"/>
                <a:cs typeface="Times New Roman" panose="02020603050405020304" pitchFamily="18" charset="0"/>
              </a:rPr>
              <a:t> </a:t>
            </a: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Fiskerättsägarna </a:t>
            </a:r>
            <a:r>
              <a:rPr lang="sv-SE" sz="1800" b="1" dirty="0">
                <a:effectLst/>
                <a:ea typeface="Times New Roman" panose="02020603050405020304" pitchFamily="18" charset="0"/>
                <a:cs typeface="Times New Roman" panose="02020603050405020304" pitchFamily="18" charset="0"/>
              </a:rPr>
              <a:t>kan dock aldrig urholka eller </a:t>
            </a:r>
            <a:br>
              <a:rPr lang="sv-SE" sz="1800" b="1" dirty="0">
                <a:effectLst/>
                <a:ea typeface="Times New Roman" panose="02020603050405020304" pitchFamily="18" charset="0"/>
                <a:cs typeface="Times New Roman" panose="02020603050405020304" pitchFamily="18" charset="0"/>
              </a:rPr>
            </a:br>
            <a:r>
              <a:rPr lang="sv-SE" sz="1800" b="1" dirty="0">
                <a:effectLst/>
                <a:ea typeface="Times New Roman" panose="02020603050405020304" pitchFamily="18" charset="0"/>
                <a:cs typeface="Times New Roman" panose="02020603050405020304" pitchFamily="18" charset="0"/>
              </a:rPr>
              <a:t>    försvaga en statlig föreskrift</a:t>
            </a:r>
            <a:r>
              <a:rPr lang="sv-SE" sz="1800" dirty="0">
                <a:effectLst/>
                <a:ea typeface="Times New Roman" panose="02020603050405020304" pitchFamily="18" charset="0"/>
                <a:cs typeface="Times New Roman" panose="02020603050405020304" pitchFamily="18" charset="0"/>
              </a:rPr>
              <a:t>, men väl skärpa den, om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man anser att det behövs för den lokala fiskevården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eller av andra skäl. </a:t>
            </a:r>
            <a:endParaRPr lang="sv-SE" sz="1600" dirty="0">
              <a:effectLst/>
              <a:ea typeface="Times New Roman" panose="02020603050405020304" pitchFamily="18" charset="0"/>
              <a:cs typeface="Times New Roman" panose="02020603050405020304" pitchFamily="18" charset="0"/>
            </a:endParaRPr>
          </a:p>
          <a:p>
            <a:endParaRPr lang="sv-SE" sz="1600" dirty="0">
              <a:effectLst/>
              <a:ea typeface="Times New Roman" panose="02020603050405020304" pitchFamily="18" charset="0"/>
              <a:cs typeface="Times New Roman" panose="02020603050405020304" pitchFamily="18" charset="0"/>
            </a:endParaRPr>
          </a:p>
        </p:txBody>
      </p:sp>
      <p:pic>
        <p:nvPicPr>
          <p:cNvPr id="8" name="Platshållare för innehåll 7">
            <a:extLst>
              <a:ext uri="{FF2B5EF4-FFF2-40B4-BE49-F238E27FC236}">
                <a16:creationId xmlns:a16="http://schemas.microsoft.com/office/drawing/2014/main" id="{B73828C2-2C3D-4815-995D-4F25868876A0}"/>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6095999" y="2087462"/>
            <a:ext cx="6095999" cy="4770538"/>
          </a:xfrm>
        </p:spPr>
      </p:pic>
    </p:spTree>
    <p:extLst>
      <p:ext uri="{BB962C8B-B14F-4D97-AF65-F5344CB8AC3E}">
        <p14:creationId xmlns:p14="http://schemas.microsoft.com/office/powerpoint/2010/main" val="6640237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Ändamålsenlig fiskevård</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579906"/>
            <a:ext cx="6096000" cy="4278094"/>
          </a:xfrm>
          <a:prstGeom prst="rect">
            <a:avLst/>
          </a:prstGeom>
          <a:solidFill>
            <a:schemeClr val="bg2"/>
          </a:solidFill>
        </p:spPr>
        <p:txBody>
          <a:bodyPr wrap="square" rtlCol="0">
            <a:spAutoFit/>
          </a:bodyPr>
          <a:lstStyle/>
          <a:p>
            <a:pPr algn="ctr"/>
            <a:r>
              <a:rPr lang="sv-SE" b="1" dirty="0">
                <a:ea typeface="Times New Roman" panose="02020603050405020304" pitchFamily="18" charset="0"/>
                <a:cs typeface="Times New Roman" panose="02020603050405020304" pitchFamily="18" charset="0"/>
              </a:rPr>
              <a:t>F</a:t>
            </a:r>
            <a:r>
              <a:rPr lang="sv-SE" sz="1800" b="1" dirty="0">
                <a:effectLst/>
                <a:ea typeface="Times New Roman" panose="02020603050405020304" pitchFamily="18" charset="0"/>
                <a:cs typeface="Times New Roman" panose="02020603050405020304" pitchFamily="18" charset="0"/>
              </a:rPr>
              <a:t>örvaltningens organisering styr fiskevården  </a:t>
            </a:r>
          </a:p>
          <a:p>
            <a:endParaRPr lang="sv-SE" sz="1800" dirty="0">
              <a:effectLst/>
              <a:ea typeface="Times New Roman" panose="02020603050405020304" pitchFamily="18" charset="0"/>
              <a:cs typeface="Times New Roman" panose="02020603050405020304" pitchFamily="18" charset="0"/>
            </a:endParaRPr>
          </a:p>
          <a:p>
            <a:r>
              <a:rPr lang="sv-SE" dirty="0">
                <a:ea typeface="Times New Roman" panose="02020603050405020304" pitchFamily="18" charset="0"/>
                <a:cs typeface="Times New Roman" panose="02020603050405020304" pitchFamily="18" charset="0"/>
              </a:rPr>
              <a:t>I Sverige finns</a:t>
            </a:r>
            <a:r>
              <a:rPr lang="sv-SE" sz="1800" dirty="0">
                <a:effectLst/>
                <a:ea typeface="Times New Roman" panose="02020603050405020304" pitchFamily="18" charset="0"/>
                <a:cs typeface="Times New Roman" panose="02020603050405020304" pitchFamily="18" charset="0"/>
              </a:rPr>
              <a:t> flera hundra tusen enskilda fiskerättsägare </a:t>
            </a:r>
            <a:endParaRPr lang="sv-SE" dirty="0">
              <a:ea typeface="Times New Roman" panose="02020603050405020304" pitchFamily="18" charset="0"/>
              <a:cs typeface="Times New Roman" panose="02020603050405020304" pitchFamily="18" charset="0"/>
            </a:endParaRPr>
          </a:p>
          <a:p>
            <a:pPr algn="ctr"/>
            <a:endParaRPr lang="sv-SE" sz="1400" b="1" dirty="0">
              <a:effectLst/>
              <a:latin typeface="Arial" panose="020B0604020202020204" pitchFamily="34" charset="0"/>
              <a:ea typeface="Times New Roman" panose="02020603050405020304" pitchFamily="18" charset="0"/>
              <a:cs typeface="Arial" panose="020B0604020202020204" pitchFamily="34" charset="0"/>
            </a:endParaRPr>
          </a:p>
          <a:p>
            <a:pPr algn="ctr"/>
            <a:r>
              <a:rPr lang="sv-SE" sz="1800" b="1" dirty="0">
                <a:effectLst/>
                <a:latin typeface="Bookman Old Style" panose="02050604050505020204" pitchFamily="18" charset="0"/>
                <a:ea typeface="Times New Roman" panose="02020603050405020304" pitchFamily="18" charset="0"/>
                <a:cs typeface="Times New Roman" panose="02020603050405020304" pitchFamily="18" charset="0"/>
              </a:rPr>
              <a:t>≈</a:t>
            </a:r>
          </a:p>
          <a:p>
            <a:pPr algn="ctr"/>
            <a:endParaRPr lang="sv-SE" sz="1400" b="1" dirty="0">
              <a:effectLst/>
              <a:latin typeface="Arial" panose="020B0604020202020204" pitchFamily="34" charset="0"/>
              <a:ea typeface="Times New Roman" panose="02020603050405020304" pitchFamily="18" charset="0"/>
              <a:cs typeface="Arial" panose="020B0604020202020204" pitchFamily="34" charset="0"/>
            </a:endParaRPr>
          </a:p>
          <a:p>
            <a:r>
              <a:rPr lang="sv-SE" sz="1800" dirty="0">
                <a:effectLst/>
                <a:ea typeface="Times New Roman" panose="02020603050405020304" pitchFamily="18" charset="0"/>
                <a:cs typeface="Times New Roman" panose="02020603050405020304" pitchFamily="18" charset="0"/>
              </a:rPr>
              <a:t>Fiskerätten är delad eller samfälld och det är ofta praktiskt omöjligt för fiskerättsägarna att var för sig leva upp till sitt ansvar för fiskevården. </a:t>
            </a:r>
          </a:p>
          <a:p>
            <a:endParaRPr lang="sv-SE" sz="1400" dirty="0">
              <a:effectLst/>
              <a:ea typeface="Times New Roman" panose="02020603050405020304" pitchFamily="18" charset="0"/>
              <a:cs typeface="Times New Roman" panose="02020603050405020304" pitchFamily="18" charset="0"/>
            </a:endParaRPr>
          </a:p>
          <a:p>
            <a:pPr algn="ctr"/>
            <a:r>
              <a:rPr lang="sv-SE" sz="1800" b="1" dirty="0">
                <a:effectLst/>
                <a:latin typeface="Bookman Old Style" panose="02050604050505020204" pitchFamily="18" charset="0"/>
                <a:ea typeface="Times New Roman" panose="02020603050405020304" pitchFamily="18" charset="0"/>
                <a:cs typeface="Times New Roman" panose="02020603050405020304" pitchFamily="18" charset="0"/>
              </a:rPr>
              <a:t>≈</a:t>
            </a:r>
          </a:p>
          <a:p>
            <a:pPr algn="ctr"/>
            <a:endParaRPr lang="sv-SE" sz="1400" dirty="0">
              <a:latin typeface="Arial" panose="020B0604020202020204" pitchFamily="34" charset="0"/>
              <a:ea typeface="Times New Roman" panose="02020603050405020304" pitchFamily="18" charset="0"/>
              <a:cs typeface="Arial" panose="020B0604020202020204" pitchFamily="34" charset="0"/>
            </a:endParaRPr>
          </a:p>
          <a:p>
            <a:r>
              <a:rPr lang="sv-SE" dirty="0">
                <a:ea typeface="Times New Roman" panose="02020603050405020304" pitchFamily="18" charset="0"/>
                <a:cs typeface="Times New Roman" panose="02020603050405020304" pitchFamily="18" charset="0"/>
              </a:rPr>
              <a:t>O</a:t>
            </a:r>
            <a:r>
              <a:rPr lang="sv-SE" sz="1800" dirty="0">
                <a:effectLst/>
                <a:ea typeface="Times New Roman" panose="02020603050405020304" pitchFamily="18" charset="0"/>
                <a:cs typeface="Times New Roman" panose="02020603050405020304" pitchFamily="18" charset="0"/>
              </a:rPr>
              <a:t>rganisation och samverkan är därför en nyckelfråga för den praktiska fiskevården och har avgörande betydelse för hur fiskevården kan bedrivas i enskilda vatten.</a:t>
            </a:r>
          </a:p>
          <a:p>
            <a:endParaRPr lang="sv-SE" sz="1800" dirty="0">
              <a:effectLst/>
              <a:ea typeface="Times New Roman" panose="02020603050405020304" pitchFamily="18" charset="0"/>
              <a:cs typeface="Times New Roman" panose="02020603050405020304" pitchFamily="18" charset="0"/>
            </a:endParaRPr>
          </a:p>
        </p:txBody>
      </p:sp>
      <p:pic>
        <p:nvPicPr>
          <p:cNvPr id="7" name="Platshållare för innehåll 6">
            <a:extLst>
              <a:ext uri="{FF2B5EF4-FFF2-40B4-BE49-F238E27FC236}">
                <a16:creationId xmlns:a16="http://schemas.microsoft.com/office/drawing/2014/main" id="{E93EDAC1-3FD5-4E92-8C74-118ADBC1852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5999" y="2579905"/>
            <a:ext cx="6095999" cy="4278093"/>
          </a:xfrm>
        </p:spPr>
      </p:pic>
    </p:spTree>
    <p:extLst>
      <p:ext uri="{BB962C8B-B14F-4D97-AF65-F5344CB8AC3E}">
        <p14:creationId xmlns:p14="http://schemas.microsoft.com/office/powerpoint/2010/main" val="3729953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Ändamålsenlig fiskevård</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2487573"/>
            <a:ext cx="7415813" cy="4370427"/>
          </a:xfrm>
          <a:prstGeom prst="rect">
            <a:avLst/>
          </a:prstGeom>
          <a:solidFill>
            <a:schemeClr val="bg2"/>
          </a:solidFill>
        </p:spPr>
        <p:txBody>
          <a:bodyPr wrap="square" rtlCol="0">
            <a:spAutoFit/>
          </a:bodyPr>
          <a:lstStyle/>
          <a:p>
            <a:pPr algn="ctr"/>
            <a:r>
              <a:rPr lang="sv-SE" sz="1800" b="1" dirty="0">
                <a:effectLst/>
                <a:ea typeface="Times New Roman" panose="02020603050405020304" pitchFamily="18" charset="0"/>
                <a:cs typeface="Times New Roman" panose="02020603050405020304" pitchFamily="18" charset="0"/>
              </a:rPr>
              <a:t>Må</a:t>
            </a:r>
            <a:r>
              <a:rPr lang="sv-SE" b="1" dirty="0">
                <a:ea typeface="Times New Roman" panose="02020603050405020304" pitchFamily="18" charset="0"/>
                <a:cs typeface="Times New Roman" panose="02020603050405020304" pitchFamily="18" charset="0"/>
              </a:rPr>
              <a:t>len för fiskevården</a:t>
            </a:r>
            <a:r>
              <a:rPr lang="sv-SE" sz="1800" b="1" dirty="0">
                <a:effectLst/>
                <a:ea typeface="Times New Roman" panose="02020603050405020304" pitchFamily="18" charset="0"/>
                <a:cs typeface="Times New Roman" panose="02020603050405020304" pitchFamily="18" charset="0"/>
              </a:rPr>
              <a:t>  </a:t>
            </a:r>
          </a:p>
          <a:p>
            <a:endParaRPr lang="sv-SE" sz="1800"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New Roman" panose="02020603050405020304" pitchFamily="18" charset="0"/>
              </a:rPr>
              <a:t>Målen med fiskevården i enskilda vatten är att utveckla fisket, ekonomiskt och biologiskt. </a:t>
            </a:r>
          </a:p>
          <a:p>
            <a:pPr algn="ctr"/>
            <a:endParaRPr lang="sv-SE" sz="1400" b="1" dirty="0">
              <a:effectLst/>
              <a:latin typeface="Arial" panose="020B0604020202020204" pitchFamily="34" charset="0"/>
              <a:ea typeface="Times New Roman" panose="02020603050405020304" pitchFamily="18" charset="0"/>
              <a:cs typeface="Arial" panose="020B0604020202020204" pitchFamily="34" charset="0"/>
            </a:endParaRPr>
          </a:p>
          <a:p>
            <a:pPr algn="ctr"/>
            <a:r>
              <a:rPr lang="sv-SE" sz="1800" b="1" dirty="0">
                <a:effectLst/>
                <a:latin typeface="Bookman Old Style" panose="02050604050505020204" pitchFamily="18" charset="0"/>
                <a:ea typeface="Times New Roman" panose="02020603050405020304" pitchFamily="18" charset="0"/>
                <a:cs typeface="Times New Roman" panose="02020603050405020304" pitchFamily="18" charset="0"/>
              </a:rPr>
              <a:t>≈</a:t>
            </a:r>
          </a:p>
          <a:p>
            <a:endParaRPr lang="sv-SE" dirty="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New Roman" panose="02020603050405020304" pitchFamily="18" charset="0"/>
              </a:rPr>
              <a:t>Den praktiska fiskevården är inriktad på bland annat förbättring av biotoper, ändamålsenliga lokala fiskeregler för ett väl anpassat fisketryck och en effektiv fisketillsyn.</a:t>
            </a:r>
          </a:p>
          <a:p>
            <a:pPr algn="ctr"/>
            <a:endParaRPr lang="sv-SE" sz="1400" b="1" dirty="0">
              <a:effectLst/>
              <a:latin typeface="Arial" panose="020B0604020202020204" pitchFamily="34" charset="0"/>
              <a:ea typeface="Times New Roman" panose="02020603050405020304" pitchFamily="18" charset="0"/>
              <a:cs typeface="Arial" panose="020B0604020202020204" pitchFamily="34" charset="0"/>
            </a:endParaRPr>
          </a:p>
          <a:p>
            <a:pPr algn="ctr"/>
            <a:r>
              <a:rPr lang="sv-SE" sz="1800" b="1" dirty="0">
                <a:effectLst/>
                <a:latin typeface="Bookman Old Style" panose="02050604050505020204" pitchFamily="18" charset="0"/>
                <a:ea typeface="Times New Roman" panose="02020603050405020304" pitchFamily="18" charset="0"/>
                <a:cs typeface="Times New Roman" panose="02020603050405020304" pitchFamily="18" charset="0"/>
              </a:rPr>
              <a:t>≈</a:t>
            </a:r>
          </a:p>
          <a:p>
            <a:endParaRPr lang="sv-SE" sz="1800"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New Roman" panose="02020603050405020304" pitchFamily="18" charset="0"/>
              </a:rPr>
              <a:t>Den löpande fiskevården på enskilda vatten finansieras till stor del genom försäljning av fiskekort.  </a:t>
            </a:r>
          </a:p>
          <a:p>
            <a:endParaRPr lang="sv-SE" sz="1600" dirty="0">
              <a:effectLst/>
              <a:ea typeface="Times New Roman" panose="02020603050405020304" pitchFamily="18" charset="0"/>
              <a:cs typeface="Times New Roman" panose="02020603050405020304" pitchFamily="18" charset="0"/>
            </a:endParaRPr>
          </a:p>
        </p:txBody>
      </p:sp>
      <p:pic>
        <p:nvPicPr>
          <p:cNvPr id="8" name="Platshållare för innehåll 7">
            <a:extLst>
              <a:ext uri="{FF2B5EF4-FFF2-40B4-BE49-F238E27FC236}">
                <a16:creationId xmlns:a16="http://schemas.microsoft.com/office/drawing/2014/main" id="{367E81A0-DF1A-4B54-A495-F27D71683BD8}"/>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415813" y="2487573"/>
            <a:ext cx="4776187" cy="4370427"/>
          </a:xfrm>
        </p:spPr>
      </p:pic>
    </p:spTree>
    <p:extLst>
      <p:ext uri="{BB962C8B-B14F-4D97-AF65-F5344CB8AC3E}">
        <p14:creationId xmlns:p14="http://schemas.microsoft.com/office/powerpoint/2010/main" val="21278073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Att fastställa fiskerätt</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578783"/>
            <a:ext cx="6096000" cy="4301177"/>
          </a:xfrm>
          <a:prstGeom prst="rect">
            <a:avLst/>
          </a:prstGeom>
          <a:solidFill>
            <a:schemeClr val="bg2"/>
          </a:solidFill>
        </p:spPr>
        <p:txBody>
          <a:bodyPr wrap="square" rtlCol="0">
            <a:spAutoFit/>
          </a:bodyPr>
          <a:lstStyle/>
          <a:p>
            <a:pPr algn="ctr"/>
            <a:r>
              <a:rPr lang="sv-SE" b="1" dirty="0">
                <a:effectLst/>
                <a:ea typeface="Times New Roman" panose="02020603050405020304" pitchFamily="18" charset="0"/>
                <a:cs typeface="Times New Roman" panose="02020603050405020304" pitchFamily="18" charset="0"/>
              </a:rPr>
              <a:t>Ett produktionsmedel på fastigheten</a:t>
            </a:r>
          </a:p>
          <a:p>
            <a:endParaRPr lang="sv-SE" sz="105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v-SE" dirty="0">
                <a:effectLst/>
                <a:ea typeface="Times New Roman" panose="02020603050405020304" pitchFamily="18" charset="0"/>
                <a:cs typeface="Times New Roman" panose="02020603050405020304" pitchFamily="18" charset="0"/>
              </a:rPr>
              <a:t>Fiskevattnet och den enskilda fiskerätten är ursprungligen avsedd som försörjningsunderlag för lantbruksfastigheternas ägare.</a:t>
            </a:r>
          </a:p>
          <a:p>
            <a:pPr algn="ctr"/>
            <a:endParaRPr lang="sv-SE" sz="1100" b="1" dirty="0">
              <a:effectLst/>
              <a:latin typeface="Arial" panose="020B0604020202020204" pitchFamily="34" charset="0"/>
              <a:ea typeface="Times New Roman" panose="02020603050405020304" pitchFamily="18" charset="0"/>
              <a:cs typeface="Arial" panose="020B0604020202020204" pitchFamily="34" charset="0"/>
            </a:endParaRPr>
          </a:p>
          <a:p>
            <a:pPr algn="ctr"/>
            <a:r>
              <a:rPr lang="sv-SE" b="1" dirty="0">
                <a:effectLst/>
                <a:latin typeface="Bookman Old Style" panose="02050604050505020204" pitchFamily="18" charset="0"/>
                <a:ea typeface="Times New Roman" panose="02020603050405020304" pitchFamily="18" charset="0"/>
                <a:cs typeface="Times New Roman" panose="02020603050405020304" pitchFamily="18" charset="0"/>
              </a:rPr>
              <a:t>≈</a:t>
            </a:r>
          </a:p>
          <a:p>
            <a:endParaRPr lang="sv-SE" sz="1100" dirty="0">
              <a:ea typeface="Times New Roman" panose="02020603050405020304" pitchFamily="18" charset="0"/>
              <a:cs typeface="Times New Roman" panose="02020603050405020304" pitchFamily="18" charset="0"/>
            </a:endParaRPr>
          </a:p>
          <a:p>
            <a:r>
              <a:rPr lang="sv-SE" dirty="0">
                <a:effectLst/>
                <a:ea typeface="Times New Roman" panose="02020603050405020304" pitchFamily="18" charset="0"/>
                <a:cs typeface="Times New Roman" panose="02020603050405020304" pitchFamily="18" charset="0"/>
              </a:rPr>
              <a:t>Fiskerätten är ett produktionsmedel på samma sätt som skogen och odlingsmarken.</a:t>
            </a:r>
          </a:p>
          <a:p>
            <a:pPr algn="ctr"/>
            <a:endParaRPr lang="sv-SE" sz="1100" b="1" dirty="0">
              <a:effectLst/>
              <a:latin typeface="Arial" panose="020B0604020202020204" pitchFamily="34" charset="0"/>
              <a:ea typeface="Times New Roman" panose="02020603050405020304" pitchFamily="18" charset="0"/>
              <a:cs typeface="Arial" panose="020B0604020202020204" pitchFamily="34" charset="0"/>
            </a:endParaRPr>
          </a:p>
          <a:p>
            <a:pPr algn="ctr"/>
            <a:r>
              <a:rPr lang="sv-SE" b="1" dirty="0">
                <a:effectLst/>
                <a:latin typeface="Bookman Old Style" panose="02050604050505020204" pitchFamily="18" charset="0"/>
                <a:ea typeface="Times New Roman" panose="02020603050405020304" pitchFamily="18" charset="0"/>
                <a:cs typeface="Times New Roman" panose="02020603050405020304" pitchFamily="18" charset="0"/>
              </a:rPr>
              <a:t>≈</a:t>
            </a:r>
          </a:p>
          <a:p>
            <a:endParaRPr lang="sv-SE" sz="1100" dirty="0">
              <a:effectLst/>
              <a:ea typeface="Times New Roman" panose="02020603050405020304" pitchFamily="18" charset="0"/>
              <a:cs typeface="Times New Roman" panose="02020603050405020304" pitchFamily="18" charset="0"/>
            </a:endParaRPr>
          </a:p>
          <a:p>
            <a:r>
              <a:rPr lang="sv-SE" dirty="0">
                <a:effectLst/>
                <a:ea typeface="Times New Roman" panose="02020603050405020304" pitchFamily="18" charset="0"/>
                <a:cs typeface="Times New Roman" panose="02020603050405020304" pitchFamily="18" charset="0"/>
              </a:rPr>
              <a:t>Ibland finns fiskerätten inskriven i lagfarten och i fastighetens handlingar men ofta måste man gå tillbaka till </a:t>
            </a:r>
            <a:r>
              <a:rPr lang="sv-SE" b="1" dirty="0">
                <a:effectLst/>
                <a:ea typeface="Times New Roman" panose="02020603050405020304" pitchFamily="18" charset="0"/>
                <a:cs typeface="Times New Roman" panose="02020603050405020304" pitchFamily="18" charset="0"/>
              </a:rPr>
              <a:t>äldre lantmäterihandlingar</a:t>
            </a:r>
            <a:r>
              <a:rPr lang="sv-SE" dirty="0">
                <a:effectLst/>
                <a:ea typeface="Times New Roman" panose="02020603050405020304" pitchFamily="18" charset="0"/>
                <a:cs typeface="Times New Roman" panose="02020603050405020304" pitchFamily="18" charset="0"/>
              </a:rPr>
              <a:t> för att utreda hur det verkligen förhåller sig med fiskerätten. </a:t>
            </a:r>
          </a:p>
        </p:txBody>
      </p:sp>
      <p:pic>
        <p:nvPicPr>
          <p:cNvPr id="10" name="Platshållare för innehåll 9">
            <a:extLst>
              <a:ext uri="{FF2B5EF4-FFF2-40B4-BE49-F238E27FC236}">
                <a16:creationId xmlns:a16="http://schemas.microsoft.com/office/drawing/2014/main" id="{FA218BAD-E34C-4CD9-AB31-5D3F7C5E2A34}"/>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6096000" y="2578784"/>
            <a:ext cx="6096000" cy="4348466"/>
          </a:xfrm>
        </p:spPr>
      </p:pic>
    </p:spTree>
    <p:extLst>
      <p:ext uri="{BB962C8B-B14F-4D97-AF65-F5344CB8AC3E}">
        <p14:creationId xmlns:p14="http://schemas.microsoft.com/office/powerpoint/2010/main" val="21146577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Att fastställa fiskerätt</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964626"/>
            <a:ext cx="6096000" cy="3893374"/>
          </a:xfrm>
          <a:prstGeom prst="rect">
            <a:avLst/>
          </a:prstGeom>
          <a:solidFill>
            <a:schemeClr val="bg2"/>
          </a:solidFill>
        </p:spPr>
        <p:txBody>
          <a:bodyPr wrap="square" rtlCol="0">
            <a:spAutoFit/>
          </a:bodyPr>
          <a:lstStyle/>
          <a:p>
            <a:pPr algn="ctr"/>
            <a:r>
              <a:rPr lang="sv-SE" b="1" dirty="0">
                <a:ea typeface="Times New Roman" panose="02020603050405020304" pitchFamily="18" charset="0"/>
                <a:cs typeface="Times New Roman" panose="02020603050405020304" pitchFamily="18" charset="0"/>
              </a:rPr>
              <a:t>Skilj på fiskerätt och vattenrätt</a:t>
            </a:r>
            <a:endParaRPr lang="sv-SE" b="1" dirty="0">
              <a:effectLst/>
              <a:ea typeface="Times New Roman" panose="02020603050405020304" pitchFamily="18" charset="0"/>
              <a:cs typeface="Times New Roman" panose="02020603050405020304" pitchFamily="18" charset="0"/>
            </a:endParaRPr>
          </a:p>
          <a:p>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sv-SE" sz="105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En fastighet som ligger långt från vattnet kan äga fiskerätt medan en </a:t>
            </a:r>
            <a:r>
              <a:rPr lang="sv-SE" sz="1600" b="1" dirty="0">
                <a:effectLst/>
                <a:ea typeface="Times New Roman" panose="02020603050405020304" pitchFamily="18" charset="0"/>
                <a:cs typeface="Times New Roman" panose="02020603050405020304" pitchFamily="18" charset="0"/>
              </a:rPr>
              <a:t>strandfastighet kan sakna fiskerätt</a:t>
            </a:r>
            <a:r>
              <a:rPr lang="sv-SE" sz="1600" dirty="0">
                <a:effectLst/>
                <a:ea typeface="Times New Roman" panose="02020603050405020304" pitchFamily="18" charset="0"/>
                <a:cs typeface="Times New Roman" panose="02020603050405020304" pitchFamily="18" charset="0"/>
              </a:rPr>
              <a:t>. </a:t>
            </a:r>
          </a:p>
          <a:p>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Att äga ett vattenområde (inneha </a:t>
            </a:r>
            <a:r>
              <a:rPr lang="sv-SE" sz="1600" b="1" dirty="0">
                <a:effectLst/>
                <a:ea typeface="Times New Roman" panose="02020603050405020304" pitchFamily="18" charset="0"/>
                <a:cs typeface="Times New Roman" panose="02020603050405020304" pitchFamily="18" charset="0"/>
              </a:rPr>
              <a:t>vattenrätt</a:t>
            </a:r>
            <a:r>
              <a:rPr lang="sv-SE" sz="1600" dirty="0">
                <a:effectLst/>
                <a:ea typeface="Times New Roman" panose="02020603050405020304" pitchFamily="18" charset="0"/>
                <a:cs typeface="Times New Roman" panose="02020603050405020304" pitchFamily="18" charset="0"/>
              </a:rPr>
              <a:t>) eller att ha mark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som går ner till stranden är inte samma sak som att äga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fiskerätt. Vattenområdet och sjöbotten är i de flesta fall en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förlängning av ägogränserna på land. </a:t>
            </a:r>
          </a:p>
          <a:p>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b="1" dirty="0">
                <a:effectLst/>
                <a:ea typeface="Times New Roman" panose="02020603050405020304" pitchFamily="18" charset="0"/>
                <a:cs typeface="Times New Roman" panose="02020603050405020304" pitchFamily="18" charset="0"/>
              </a:rPr>
              <a:t>Fiskerätten</a:t>
            </a:r>
            <a:r>
              <a:rPr lang="sv-SE" sz="1600" dirty="0">
                <a:effectLst/>
                <a:ea typeface="Times New Roman" panose="02020603050405020304" pitchFamily="18" charset="0"/>
                <a:cs typeface="Times New Roman" panose="02020603050405020304" pitchFamily="18" charset="0"/>
              </a:rPr>
              <a:t>, däremot, är reglerad i de gamla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skiftesreformerna och lantmäteriförrättningarna. En fastighets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fiskevatten behöver inte ligga i anslutning till fastighetens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markinnehav.</a:t>
            </a:r>
          </a:p>
          <a:p>
            <a:r>
              <a:rPr lang="sv-SE" sz="1600" dirty="0">
                <a:effectLst/>
                <a:ea typeface="Times New Roman" panose="02020603050405020304" pitchFamily="18" charset="0"/>
                <a:cs typeface="Times New Roman" panose="02020603050405020304" pitchFamily="18" charset="0"/>
              </a:rPr>
              <a:t>  </a:t>
            </a:r>
            <a:endParaRPr lang="sv-SE" sz="1050" dirty="0">
              <a:effectLst/>
              <a:ea typeface="Times New Roman" panose="02020603050405020304" pitchFamily="18" charset="0"/>
              <a:cs typeface="Times New Roman" panose="02020603050405020304" pitchFamily="18" charset="0"/>
            </a:endParaRPr>
          </a:p>
        </p:txBody>
      </p:sp>
      <p:pic>
        <p:nvPicPr>
          <p:cNvPr id="8" name="Platshållare för innehåll 7">
            <a:extLst>
              <a:ext uri="{FF2B5EF4-FFF2-40B4-BE49-F238E27FC236}">
                <a16:creationId xmlns:a16="http://schemas.microsoft.com/office/drawing/2014/main" id="{50F9FF74-CF0D-4CA2-A60B-B8BD60B241C8}"/>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964626"/>
            <a:ext cx="6096000" cy="3893374"/>
          </a:xfrm>
        </p:spPr>
      </p:pic>
    </p:spTree>
    <p:extLst>
      <p:ext uri="{BB962C8B-B14F-4D97-AF65-F5344CB8AC3E}">
        <p14:creationId xmlns:p14="http://schemas.microsoft.com/office/powerpoint/2010/main" val="19894901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Att fastställa fiskerätt</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595295"/>
            <a:ext cx="6096000" cy="4262705"/>
          </a:xfrm>
          <a:prstGeom prst="rect">
            <a:avLst/>
          </a:prstGeom>
          <a:solidFill>
            <a:schemeClr val="bg2"/>
          </a:solidFill>
        </p:spPr>
        <p:txBody>
          <a:bodyPr wrap="square" rtlCol="0">
            <a:spAutoFit/>
          </a:bodyPr>
          <a:lstStyle/>
          <a:p>
            <a:pPr algn="ctr"/>
            <a:r>
              <a:rPr lang="sv-SE" b="1" dirty="0">
                <a:effectLst/>
                <a:ea typeface="Times New Roman" panose="02020603050405020304" pitchFamily="18" charset="0"/>
                <a:cs typeface="Times New Roman" panose="02020603050405020304" pitchFamily="18" charset="0"/>
              </a:rPr>
              <a:t>Delning av fiske vid lantmäteriförrättningar</a:t>
            </a:r>
          </a:p>
          <a:p>
            <a:endParaRPr lang="sv-SE" sz="105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 </a:t>
            </a:r>
            <a:endParaRPr lang="sv-SE" dirty="0">
              <a:effectLst/>
              <a:ea typeface="Times New Roman" panose="02020603050405020304" pitchFamily="18" charset="0"/>
              <a:cs typeface="Times New Roman" panose="02020603050405020304" pitchFamily="18" charset="0"/>
            </a:endParaRPr>
          </a:p>
          <a:p>
            <a:r>
              <a:rPr lang="sv-SE" dirty="0">
                <a:effectLst/>
                <a:ea typeface="Times New Roman" panose="02020603050405020304" pitchFamily="18" charset="0"/>
                <a:cs typeface="Times" panose="02020603050405020304" pitchFamily="18" charset="0"/>
              </a:rPr>
              <a:t>► </a:t>
            </a:r>
            <a:r>
              <a:rPr lang="sv-SE" dirty="0">
                <a:effectLst/>
                <a:ea typeface="Times New Roman" panose="02020603050405020304" pitchFamily="18" charset="0"/>
                <a:cs typeface="Times New Roman" panose="02020603050405020304" pitchFamily="18" charset="0"/>
              </a:rPr>
              <a:t>När en fastighet </a:t>
            </a:r>
            <a:r>
              <a:rPr lang="sv-SE" b="1" dirty="0">
                <a:effectLst/>
                <a:ea typeface="Times New Roman" panose="02020603050405020304" pitchFamily="18" charset="0"/>
                <a:cs typeface="Times New Roman" panose="02020603050405020304" pitchFamily="18" charset="0"/>
              </a:rPr>
              <a:t>avstyckas</a:t>
            </a:r>
            <a:r>
              <a:rPr lang="sv-SE" dirty="0">
                <a:effectLst/>
                <a:ea typeface="Times New Roman" panose="02020603050405020304" pitchFamily="18" charset="0"/>
                <a:cs typeface="Times New Roman" panose="02020603050405020304" pitchFamily="18" charset="0"/>
              </a:rPr>
              <a:t> från en stamfastighet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stannar vanligtvis hela fiskerätten på den ursprungliga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fastigheten, om det inte uttryckligen framgår av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lantmäterihandlingarna att en del av fiskerätten följer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med i avstyckningen.  </a:t>
            </a:r>
          </a:p>
          <a:p>
            <a:endParaRPr lang="sv-SE" dirty="0">
              <a:ea typeface="Times New Roman" panose="02020603050405020304" pitchFamily="18" charset="0"/>
              <a:cs typeface="Times New Roman" panose="02020603050405020304" pitchFamily="18" charset="0"/>
            </a:endParaRPr>
          </a:p>
          <a:p>
            <a:r>
              <a:rPr lang="sv-SE" dirty="0">
                <a:effectLst/>
                <a:ea typeface="Times New Roman" panose="02020603050405020304" pitchFamily="18" charset="0"/>
                <a:cs typeface="Times" panose="02020603050405020304" pitchFamily="18" charset="0"/>
              </a:rPr>
              <a:t>► </a:t>
            </a:r>
            <a:r>
              <a:rPr lang="sv-SE" dirty="0">
                <a:effectLst/>
                <a:ea typeface="Times New Roman" panose="02020603050405020304" pitchFamily="18" charset="0"/>
                <a:cs typeface="Times New Roman" panose="02020603050405020304" pitchFamily="18" charset="0"/>
              </a:rPr>
              <a:t>Om fisket är samfällt minskar i så fall stamfastighetens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a:t>
            </a:r>
            <a:r>
              <a:rPr lang="sv-SE" b="1" dirty="0">
                <a:effectLst/>
                <a:ea typeface="Times New Roman" panose="02020603050405020304" pitchFamily="18" charset="0"/>
                <a:cs typeface="Times New Roman" panose="02020603050405020304" pitchFamily="18" charset="0"/>
              </a:rPr>
              <a:t>andelstal i det samfällda fisket </a:t>
            </a:r>
            <a:r>
              <a:rPr lang="sv-SE" dirty="0">
                <a:effectLst/>
                <a:ea typeface="Times New Roman" panose="02020603050405020304" pitchFamily="18" charset="0"/>
                <a:cs typeface="Times New Roman" panose="02020603050405020304" pitchFamily="18" charset="0"/>
              </a:rPr>
              <a:t>och överförs till de nya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fastigheterna. Summan av stamfastighetens och de nya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fastigheternas andelstal i samfälligheten ändras inte i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förhållande till andelstalet för den ursprungliga   </a:t>
            </a:r>
            <a:br>
              <a:rPr lang="sv-SE" dirty="0">
                <a:effectLst/>
                <a:ea typeface="Times New Roman" panose="02020603050405020304" pitchFamily="18" charset="0"/>
                <a:cs typeface="Times New Roman" panose="02020603050405020304" pitchFamily="18" charset="0"/>
              </a:rPr>
            </a:br>
            <a:r>
              <a:rPr lang="sv-SE">
                <a:effectLst/>
                <a:ea typeface="Times New Roman" panose="02020603050405020304" pitchFamily="18" charset="0"/>
                <a:cs typeface="Times New Roman" panose="02020603050405020304" pitchFamily="18" charset="0"/>
              </a:rPr>
              <a:t>    fastigheten</a:t>
            </a:r>
            <a:r>
              <a:rPr lang="sv-SE" dirty="0">
                <a:effectLst/>
                <a:ea typeface="Times New Roman" panose="02020603050405020304" pitchFamily="18" charset="0"/>
                <a:cs typeface="Times New Roman" panose="02020603050405020304" pitchFamily="18" charset="0"/>
              </a:rPr>
              <a:t>.  </a:t>
            </a:r>
          </a:p>
        </p:txBody>
      </p:sp>
      <p:pic>
        <p:nvPicPr>
          <p:cNvPr id="12" name="Platshållare för innehåll 11">
            <a:extLst>
              <a:ext uri="{FF2B5EF4-FFF2-40B4-BE49-F238E27FC236}">
                <a16:creationId xmlns:a16="http://schemas.microsoft.com/office/drawing/2014/main" id="{AD936853-26AD-4EA0-B3F2-E37E61C4800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595295"/>
            <a:ext cx="6096000" cy="4262705"/>
          </a:xfrm>
        </p:spPr>
      </p:pic>
    </p:spTree>
    <p:extLst>
      <p:ext uri="{BB962C8B-B14F-4D97-AF65-F5344CB8AC3E}">
        <p14:creationId xmlns:p14="http://schemas.microsoft.com/office/powerpoint/2010/main" val="36981044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Skiftat och oskiftat fiskevatten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3149291"/>
            <a:ext cx="8605422" cy="3708708"/>
          </a:xfrm>
          <a:prstGeom prst="rect">
            <a:avLst/>
          </a:prstGeom>
          <a:solidFill>
            <a:schemeClr val="bg2"/>
          </a:solidFill>
        </p:spPr>
        <p:txBody>
          <a:bodyPr wrap="square" rtlCol="0">
            <a:spAutoFit/>
          </a:bodyPr>
          <a:lstStyle/>
          <a:p>
            <a:pPr algn="ctr"/>
            <a:r>
              <a:rPr lang="sv-SE" b="1" dirty="0">
                <a:effectLst/>
                <a:ea typeface="Times New Roman" panose="02020603050405020304" pitchFamily="18" charset="0"/>
                <a:cs typeface="Times New Roman" panose="02020603050405020304" pitchFamily="18" charset="0"/>
              </a:rPr>
              <a:t>Fiskerätten i ett historiskt perspektiv</a:t>
            </a:r>
          </a:p>
          <a:p>
            <a:pPr algn="ctr"/>
            <a:endParaRPr lang="sv-SE" sz="1600" b="1"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Före 1800-talets stora skiftesreformer bodde landsbygdsbefolkningen vanligen i byar där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gårdarna låg tätt samlade i byn. Skog, fiskevatten och betesmarker ägdes samfällt,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gemensamt, av gårdsägarna i byn.  </a:t>
            </a:r>
          </a:p>
          <a:p>
            <a:r>
              <a:rPr lang="sv-SE" sz="1600" dirty="0">
                <a:effectLst/>
                <a:ea typeface="Times New Roman" panose="02020603050405020304" pitchFamily="18" charset="0"/>
                <a:cs typeface="Times New Roman" panose="02020603050405020304" pitchFamily="18" charset="0"/>
              </a:rPr>
              <a:t> </a:t>
            </a: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Tre stora skiftesreformer, som pågick från slutet av 1700-talet till början av 1900-talet,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förändrade den gamla </a:t>
            </a:r>
            <a:r>
              <a:rPr lang="sv-SE" sz="1600" dirty="0" err="1">
                <a:effectLst/>
                <a:ea typeface="Times New Roman" panose="02020603050405020304" pitchFamily="18" charset="0"/>
                <a:cs typeface="Times New Roman" panose="02020603050405020304" pitchFamily="18" charset="0"/>
              </a:rPr>
              <a:t>bystrukturen</a:t>
            </a:r>
            <a:r>
              <a:rPr lang="sv-SE" sz="1600" dirty="0">
                <a:effectLst/>
                <a:ea typeface="Times New Roman" panose="02020603050405020304" pitchFamily="18" charset="0"/>
                <a:cs typeface="Times New Roman" panose="02020603050405020304" pitchFamily="18" charset="0"/>
              </a:rPr>
              <a:t> i grunden. Skogen och odlingsmarken slogs samman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till rationella och sammanhängande enheter. Skiftesreformerna lade grunden för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effektivare matproduktion, industrialisering och ett ökat välstånd. </a:t>
            </a:r>
          </a:p>
          <a:p>
            <a:r>
              <a:rPr lang="sv-SE" sz="1600" dirty="0">
                <a:effectLst/>
                <a:ea typeface="Times New Roman" panose="02020603050405020304" pitchFamily="18" charset="0"/>
                <a:cs typeface="Times New Roman" panose="02020603050405020304" pitchFamily="18" charset="0"/>
              </a:rPr>
              <a:t>  </a:t>
            </a: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I vissa fall delades (skiftades) även fiskevattnen så att varje fastighet fick sitt enskilda fiske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definierat inom ett bestämt vattenområde, men </a:t>
            </a:r>
            <a:r>
              <a:rPr lang="sv-SE" sz="1600" b="1" dirty="0">
                <a:effectLst/>
                <a:ea typeface="Times New Roman" panose="02020603050405020304" pitchFamily="18" charset="0"/>
                <a:cs typeface="Times New Roman" panose="02020603050405020304" pitchFamily="18" charset="0"/>
              </a:rPr>
              <a:t>ofta behölls fisket oskiftat</a:t>
            </a:r>
            <a:r>
              <a:rPr lang="sv-SE" sz="1600" dirty="0">
                <a:effectLst/>
                <a:ea typeface="Times New Roman" panose="02020603050405020304" pitchFamily="18" charset="0"/>
                <a:cs typeface="Times New Roman" panose="02020603050405020304" pitchFamily="18" charset="0"/>
              </a:rPr>
              <a:t> och samfällt i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byn.</a:t>
            </a:r>
          </a:p>
          <a:p>
            <a:endParaRPr lang="sv-SE" sz="900" dirty="0">
              <a:effectLst/>
              <a:ea typeface="Times New Roman" panose="02020603050405020304" pitchFamily="18" charset="0"/>
              <a:cs typeface="Times New Roman" panose="02020603050405020304" pitchFamily="18" charset="0"/>
            </a:endParaRPr>
          </a:p>
        </p:txBody>
      </p:sp>
      <p:pic>
        <p:nvPicPr>
          <p:cNvPr id="8" name="Platshållare för innehåll 7">
            <a:extLst>
              <a:ext uri="{FF2B5EF4-FFF2-40B4-BE49-F238E27FC236}">
                <a16:creationId xmlns:a16="http://schemas.microsoft.com/office/drawing/2014/main" id="{4DDEF9EB-B3CA-4B6E-9032-8E4BD262BCC8}"/>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605422" y="3149291"/>
            <a:ext cx="3586578" cy="3708708"/>
          </a:xfrm>
        </p:spPr>
      </p:pic>
    </p:spTree>
    <p:extLst>
      <p:ext uri="{BB962C8B-B14F-4D97-AF65-F5344CB8AC3E}">
        <p14:creationId xmlns:p14="http://schemas.microsoft.com/office/powerpoint/2010/main" val="15922670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Skiftat och oskiftat fiskevatten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841242"/>
            <a:ext cx="6096000" cy="5016758"/>
          </a:xfrm>
          <a:prstGeom prst="rect">
            <a:avLst/>
          </a:prstGeom>
          <a:solidFill>
            <a:schemeClr val="bg1"/>
          </a:solidFill>
        </p:spPr>
        <p:txBody>
          <a:bodyPr wrap="square" rtlCol="0">
            <a:spAutoFit/>
          </a:bodyPr>
          <a:lstStyle/>
          <a:p>
            <a:pPr algn="ctr"/>
            <a:r>
              <a:rPr lang="sv-SE" b="1" dirty="0">
                <a:ea typeface="Times New Roman" panose="02020603050405020304" pitchFamily="18" charset="0"/>
                <a:cs typeface="Times New Roman" panose="02020603050405020304" pitchFamily="18" charset="0"/>
              </a:rPr>
              <a:t>Tillämpning idag</a:t>
            </a:r>
            <a:endParaRPr lang="sv-SE" b="1" dirty="0">
              <a:effectLst/>
              <a:ea typeface="Times New Roman" panose="02020603050405020304" pitchFamily="18" charset="0"/>
              <a:cs typeface="Times New Roman" panose="02020603050405020304" pitchFamily="18" charset="0"/>
            </a:endParaRPr>
          </a:p>
          <a:p>
            <a:pPr algn="ctr"/>
            <a:endParaRPr lang="sv-SE" sz="1600" b="1"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a typeface="Times New Roman" panose="02020603050405020304" pitchFamily="18" charset="0"/>
                <a:cs typeface="Times New Roman" panose="02020603050405020304" pitchFamily="18" charset="0"/>
              </a:rPr>
              <a:t>Om</a:t>
            </a:r>
            <a:r>
              <a:rPr lang="sv-SE" sz="1600" dirty="0">
                <a:effectLst/>
                <a:ea typeface="Times New Roman" panose="02020603050405020304" pitchFamily="18" charset="0"/>
                <a:cs typeface="Times New Roman" panose="02020603050405020304" pitchFamily="18" charset="0"/>
              </a:rPr>
              <a:t> fisket är </a:t>
            </a:r>
            <a:r>
              <a:rPr lang="sv-SE" sz="1600" b="1" dirty="0">
                <a:effectLst/>
                <a:ea typeface="Times New Roman" panose="02020603050405020304" pitchFamily="18" charset="0"/>
                <a:cs typeface="Times New Roman" panose="02020603050405020304" pitchFamily="18" charset="0"/>
              </a:rPr>
              <a:t>skiftat</a:t>
            </a:r>
            <a:r>
              <a:rPr lang="sv-SE" sz="1600" dirty="0">
                <a:effectLst/>
                <a:ea typeface="Times New Roman" panose="02020603050405020304" pitchFamily="18" charset="0"/>
                <a:cs typeface="Times New Roman" panose="02020603050405020304" pitchFamily="18" charset="0"/>
              </a:rPr>
              <a:t> (delat) har den fastighet som äger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fiskerätten ensamrätt till fisket inom sitt fiskevatten och kan då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fiska både för eget bruk och för avsalu eller upplåta fisket.</a:t>
            </a:r>
          </a:p>
          <a:p>
            <a:endParaRPr lang="sv-SE" sz="14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När fiskerätten är </a:t>
            </a:r>
            <a:r>
              <a:rPr lang="sv-SE" sz="1600" b="1" dirty="0">
                <a:effectLst/>
                <a:ea typeface="Times New Roman" panose="02020603050405020304" pitchFamily="18" charset="0"/>
                <a:cs typeface="Times New Roman" panose="02020603050405020304" pitchFamily="18" charset="0"/>
              </a:rPr>
              <a:t>oskiftad</a:t>
            </a:r>
            <a:r>
              <a:rPr lang="sv-SE" sz="1600" dirty="0">
                <a:effectLst/>
                <a:ea typeface="Times New Roman" panose="02020603050405020304" pitchFamily="18" charset="0"/>
                <a:cs typeface="Times New Roman" panose="02020603050405020304" pitchFamily="18" charset="0"/>
              </a:rPr>
              <a:t> (samfälld) har alla fastigheter inom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samfälligheten fiskerätt inom hela det gemensamma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fiskevattnet. Den som är delägare i ett samfällt fiske har även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rätt att fiska för avsalu. Det krävs samtliga delägares samtycke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för att få upplåta en fiskerätt som ingår i ett samfällt fiske till en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utomstående.</a:t>
            </a:r>
          </a:p>
          <a:p>
            <a:r>
              <a:rPr lang="sv-SE" sz="1600" dirty="0">
                <a:effectLst/>
                <a:ea typeface="Times New Roman" panose="02020603050405020304" pitchFamily="18" charset="0"/>
                <a:cs typeface="Times New Roman" panose="02020603050405020304" pitchFamily="18" charset="0"/>
              </a:rPr>
              <a:t> </a:t>
            </a: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När delar av en fastighet styckats av från fastigheten, framgår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det av de nya handlingarna om det följt med fiskerätt vid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avstyckningen. I olika tider har det funnits </a:t>
            </a:r>
            <a:r>
              <a:rPr lang="sv-SE" sz="1600" b="1" dirty="0">
                <a:effectLst/>
                <a:ea typeface="Times New Roman" panose="02020603050405020304" pitchFamily="18" charset="0"/>
                <a:cs typeface="Times New Roman" panose="02020603050405020304" pitchFamily="18" charset="0"/>
              </a:rPr>
              <a:t>olika former för </a:t>
            </a:r>
            <a:br>
              <a:rPr lang="sv-SE" sz="1600" b="1" dirty="0">
                <a:effectLst/>
                <a:ea typeface="Times New Roman" panose="02020603050405020304" pitchFamily="18" charset="0"/>
                <a:cs typeface="Times New Roman" panose="02020603050405020304" pitchFamily="18" charset="0"/>
              </a:rPr>
            </a:br>
            <a:r>
              <a:rPr lang="sv-SE" sz="1600" b="1" dirty="0">
                <a:effectLst/>
                <a:ea typeface="Times New Roman" panose="02020603050405020304" pitchFamily="18" charset="0"/>
                <a:cs typeface="Times New Roman" panose="02020603050405020304" pitchFamily="18" charset="0"/>
              </a:rPr>
              <a:t>    fastighetsbildningar</a:t>
            </a:r>
            <a:r>
              <a:rPr lang="sv-SE" sz="1600" dirty="0">
                <a:effectLst/>
                <a:ea typeface="Times New Roman" panose="02020603050405020304" pitchFamily="18" charset="0"/>
                <a:cs typeface="Times New Roman" panose="02020603050405020304" pitchFamily="18" charset="0"/>
              </a:rPr>
              <a:t>. Förr kunde en fastighet delas genom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hemmansklyvning eller ägostyckning, numera delas fastigheter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genom avstyckning. I de fall fiskerätten inte nämns i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förrättningshandlingarna ligger den kvar på stamfastigheten.</a:t>
            </a:r>
          </a:p>
        </p:txBody>
      </p:sp>
      <p:pic>
        <p:nvPicPr>
          <p:cNvPr id="7" name="Platshållare för innehåll 6">
            <a:extLst>
              <a:ext uri="{FF2B5EF4-FFF2-40B4-BE49-F238E27FC236}">
                <a16:creationId xmlns:a16="http://schemas.microsoft.com/office/drawing/2014/main" id="{A54CE9F2-E29C-4648-9B50-D57941FF3BAA}"/>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1841242"/>
            <a:ext cx="6095999" cy="5016758"/>
          </a:xfrm>
        </p:spPr>
      </p:pic>
    </p:spTree>
    <p:extLst>
      <p:ext uri="{BB962C8B-B14F-4D97-AF65-F5344CB8AC3E}">
        <p14:creationId xmlns:p14="http://schemas.microsoft.com/office/powerpoint/2010/main" val="40960929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Förvaltning av samfällda fisken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1891613"/>
            <a:ext cx="6525087" cy="4970591"/>
          </a:xfrm>
          <a:prstGeom prst="rect">
            <a:avLst/>
          </a:prstGeom>
          <a:solidFill>
            <a:schemeClr val="bg2"/>
          </a:solidFill>
        </p:spPr>
        <p:txBody>
          <a:bodyPr wrap="square" rtlCol="0">
            <a:spAutoFit/>
          </a:bodyPr>
          <a:lstStyle/>
          <a:p>
            <a:pPr algn="ctr"/>
            <a:r>
              <a:rPr lang="sv-SE" b="1" dirty="0">
                <a:effectLst/>
                <a:ea typeface="Times New Roman" panose="02020603050405020304" pitchFamily="18" charset="0"/>
                <a:cs typeface="Times New Roman" panose="02020603050405020304" pitchFamily="18" charset="0"/>
              </a:rPr>
              <a:t>Föreningsförvaltning</a:t>
            </a:r>
            <a:endParaRPr lang="sv-SE" dirty="0">
              <a:effectLst/>
              <a:ea typeface="Times New Roman" panose="02020603050405020304" pitchFamily="18" charset="0"/>
              <a:cs typeface="Times New Roman" panose="02020603050405020304" pitchFamily="18" charset="0"/>
            </a:endParaRPr>
          </a:p>
          <a:p>
            <a:endParaRPr lang="sv-SE" sz="9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Enligt lagen om förvaltning av samfälligheter (1973:1150) kan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ett samfällt fiske förvaltas genom att delägarna bildar en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a:t>
            </a:r>
            <a:r>
              <a:rPr lang="sv-SE" sz="1600" b="1" dirty="0">
                <a:effectLst/>
                <a:ea typeface="Times New Roman" panose="02020603050405020304" pitchFamily="18" charset="0"/>
                <a:cs typeface="Times New Roman" panose="02020603050405020304" pitchFamily="18" charset="0"/>
              </a:rPr>
              <a:t>samfällighetsförening</a:t>
            </a:r>
            <a:r>
              <a:rPr lang="sv-SE" sz="1600" dirty="0">
                <a:effectLst/>
                <a:ea typeface="Times New Roman" panose="02020603050405020304" pitchFamily="18" charset="0"/>
                <a:cs typeface="Times New Roman" panose="02020603050405020304" pitchFamily="18" charset="0"/>
              </a:rPr>
              <a:t>. </a:t>
            </a:r>
          </a:p>
          <a:p>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Samfällighetsföreningen är begränsad till att enbart kunna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förvalta och fatta majoritetsbeslut om den egna samfällighetens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fiske, som i många fall enbart omfattar en del av en större sjö. </a:t>
            </a:r>
          </a:p>
          <a:p>
            <a:endParaRPr lang="sv-SE" sz="1600" dirty="0">
              <a:ea typeface="Times New Roman" panose="02020603050405020304" pitchFamily="18" charset="0"/>
              <a:cs typeface="Times New Roman" panose="02020603050405020304" pitchFamily="18" charset="0"/>
            </a:endParaRPr>
          </a:p>
          <a:p>
            <a:pPr algn="ctr"/>
            <a:r>
              <a:rPr lang="sv-SE" b="1" dirty="0">
                <a:ea typeface="Times New Roman" panose="02020603050405020304" pitchFamily="18" charset="0"/>
                <a:cs typeface="Times" panose="02020603050405020304" pitchFamily="18" charset="0"/>
              </a:rPr>
              <a:t>Delägarförvaltning </a:t>
            </a:r>
            <a:endParaRPr lang="sv-SE" b="1" dirty="0">
              <a:effectLst/>
              <a:ea typeface="Times New Roman" panose="02020603050405020304" pitchFamily="18" charset="0"/>
              <a:cs typeface="Times New Roman" panose="02020603050405020304" pitchFamily="18" charset="0"/>
            </a:endParaRP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Förvaltning av ett samfällt fiske där det inte har bildats någon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samfällighetsförening sker genom s.k. delägarförvaltning, </a:t>
            </a:r>
          </a:p>
          <a:p>
            <a:endParaRPr lang="sv-SE" sz="1600" b="1"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b="1" dirty="0">
                <a:effectLst/>
                <a:ea typeface="Times New Roman" panose="02020603050405020304" pitchFamily="18" charset="0"/>
                <a:cs typeface="Times New Roman" panose="02020603050405020304" pitchFamily="18" charset="0"/>
              </a:rPr>
              <a:t>Delägarförvaltningen</a:t>
            </a:r>
            <a:r>
              <a:rPr lang="sv-SE" sz="1600" dirty="0">
                <a:effectLst/>
                <a:ea typeface="Times New Roman" panose="02020603050405020304" pitchFamily="18" charset="0"/>
                <a:cs typeface="Times New Roman" panose="02020603050405020304" pitchFamily="18" charset="0"/>
              </a:rPr>
              <a:t> begränsas av att samtliga delägare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gemensamt och enhälligt måste fatta alla beslut och i praktiken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alltså måste vara </a:t>
            </a:r>
            <a:r>
              <a:rPr lang="sv-SE" sz="1600" b="1" dirty="0">
                <a:effectLst/>
                <a:ea typeface="Times New Roman" panose="02020603050405020304" pitchFamily="18" charset="0"/>
                <a:cs typeface="Times New Roman" panose="02020603050405020304" pitchFamily="18" charset="0"/>
              </a:rPr>
              <a:t>eniga i varje fråga</a:t>
            </a:r>
            <a:r>
              <a:rPr lang="sv-SE" sz="1600" dirty="0">
                <a:effectLst/>
                <a:ea typeface="Times New Roman" panose="02020603050405020304" pitchFamily="18" charset="0"/>
                <a:cs typeface="Times New Roman" panose="02020603050405020304" pitchFamily="18" charset="0"/>
              </a:rPr>
              <a:t>. En enda delägare kan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följaktligen stoppa varje åtgärd som rör det samfällda fisket, till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exempel om försäljning av fiskekort eller åtgärder för fiskevården.</a:t>
            </a:r>
            <a:endParaRPr lang="sv-SE" sz="900" dirty="0">
              <a:effectLst/>
              <a:ea typeface="Times New Roman" panose="02020603050405020304" pitchFamily="18" charset="0"/>
              <a:cs typeface="Times New Roman" panose="02020603050405020304" pitchFamily="18" charset="0"/>
            </a:endParaRPr>
          </a:p>
        </p:txBody>
      </p:sp>
      <p:pic>
        <p:nvPicPr>
          <p:cNvPr id="8" name="Platshållare för innehåll 7">
            <a:extLst>
              <a:ext uri="{FF2B5EF4-FFF2-40B4-BE49-F238E27FC236}">
                <a16:creationId xmlns:a16="http://schemas.microsoft.com/office/drawing/2014/main" id="{1CDE7FFA-C6B9-47C1-99B0-E80A72E37CA3}"/>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525085" y="1891613"/>
            <a:ext cx="5666915" cy="4966386"/>
          </a:xfrm>
        </p:spPr>
      </p:pic>
    </p:spTree>
    <p:extLst>
      <p:ext uri="{BB962C8B-B14F-4D97-AF65-F5344CB8AC3E}">
        <p14:creationId xmlns:p14="http://schemas.microsoft.com/office/powerpoint/2010/main" val="11537302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Förvaltning av samfällda fisken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641461"/>
            <a:ext cx="6096000" cy="4216539"/>
          </a:xfrm>
          <a:prstGeom prst="rect">
            <a:avLst/>
          </a:prstGeom>
          <a:solidFill>
            <a:schemeClr val="bg2"/>
          </a:solidFill>
        </p:spPr>
        <p:txBody>
          <a:bodyPr wrap="square" rtlCol="0">
            <a:spAutoFit/>
          </a:bodyPr>
          <a:lstStyle/>
          <a:p>
            <a:pPr algn="ctr"/>
            <a:r>
              <a:rPr lang="sv-SE" b="1" dirty="0">
                <a:ea typeface="Times New Roman" panose="02020603050405020304" pitchFamily="18" charset="0"/>
                <a:cs typeface="Times New Roman" panose="02020603050405020304" pitchFamily="18" charset="0"/>
              </a:rPr>
              <a:t>Begränsningar i Lagen om förvaltning av samfälligheter</a:t>
            </a:r>
            <a:endParaRPr lang="sv-SE" dirty="0">
              <a:effectLst/>
              <a:ea typeface="Times New Roman" panose="02020603050405020304" pitchFamily="18" charset="0"/>
              <a:cs typeface="Times New Roman" panose="02020603050405020304" pitchFamily="18" charset="0"/>
            </a:endParaRPr>
          </a:p>
          <a:p>
            <a:r>
              <a:rPr lang="sv-SE" sz="900" dirty="0">
                <a:effectLst/>
                <a:latin typeface="Times New Roman" panose="02020603050405020304" pitchFamily="18" charset="0"/>
                <a:ea typeface="Times New Roman" panose="02020603050405020304" pitchFamily="18" charset="0"/>
                <a:cs typeface="Times New Roman" panose="02020603050405020304" pitchFamily="18" charset="0"/>
              </a:rPr>
              <a:t> ’</a:t>
            </a:r>
          </a:p>
          <a:p>
            <a:endParaRPr lang="sv-SE" dirty="0">
              <a:effectLst/>
              <a:ea typeface="Times New Roman" panose="02020603050405020304" pitchFamily="18" charset="0"/>
              <a:cs typeface="Times New Roman" panose="02020603050405020304" pitchFamily="18" charset="0"/>
            </a:endParaRPr>
          </a:p>
          <a:p>
            <a:r>
              <a:rPr lang="sv-SE" dirty="0">
                <a:effectLst/>
                <a:ea typeface="Times New Roman" panose="02020603050405020304" pitchFamily="18" charset="0"/>
                <a:cs typeface="Times" panose="02020603050405020304" pitchFamily="18" charset="0"/>
              </a:rPr>
              <a:t>► </a:t>
            </a:r>
            <a:r>
              <a:rPr lang="sv-SE" dirty="0">
                <a:effectLst/>
                <a:ea typeface="Times New Roman" panose="02020603050405020304" pitchFamily="18" charset="0"/>
                <a:cs typeface="Times New Roman" panose="02020603050405020304" pitchFamily="18" charset="0"/>
              </a:rPr>
              <a:t>En sjö eller ett vattendrag består ofta av flera byar med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fiskerätt och flera andra fastigheter med skiftad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fiskerätt, och samfällighetsföreningen kan alltså </a:t>
            </a:r>
            <a:r>
              <a:rPr lang="sv-SE" b="1" dirty="0">
                <a:effectLst/>
                <a:ea typeface="Times New Roman" panose="02020603050405020304" pitchFamily="18" charset="0"/>
                <a:cs typeface="Times New Roman" panose="02020603050405020304" pitchFamily="18" charset="0"/>
              </a:rPr>
              <a:t>endast </a:t>
            </a:r>
            <a:br>
              <a:rPr lang="sv-SE" b="1" dirty="0">
                <a:effectLst/>
                <a:ea typeface="Times New Roman" panose="02020603050405020304" pitchFamily="18" charset="0"/>
                <a:cs typeface="Times New Roman" panose="02020603050405020304" pitchFamily="18" charset="0"/>
              </a:rPr>
            </a:br>
            <a:r>
              <a:rPr lang="sv-SE" b="1" dirty="0">
                <a:effectLst/>
                <a:ea typeface="Times New Roman" panose="02020603050405020304" pitchFamily="18" charset="0"/>
                <a:cs typeface="Times New Roman" panose="02020603050405020304" pitchFamily="18" charset="0"/>
              </a:rPr>
              <a:t>    förvalta sin beskärda del av sjön</a:t>
            </a:r>
            <a:r>
              <a:rPr lang="sv-SE" dirty="0">
                <a:effectLst/>
                <a:ea typeface="Times New Roman" panose="02020603050405020304" pitchFamily="18" charset="0"/>
                <a:cs typeface="Times New Roman" panose="02020603050405020304" pitchFamily="18" charset="0"/>
              </a:rPr>
              <a:t>.  </a:t>
            </a:r>
          </a:p>
          <a:p>
            <a:endParaRPr lang="sv-SE" dirty="0">
              <a:effectLst/>
              <a:ea typeface="Times New Roman" panose="02020603050405020304" pitchFamily="18" charset="0"/>
              <a:cs typeface="Times New Roman" panose="02020603050405020304" pitchFamily="18" charset="0"/>
            </a:endParaRPr>
          </a:p>
          <a:p>
            <a:r>
              <a:rPr lang="sv-SE" dirty="0">
                <a:effectLst/>
                <a:ea typeface="Times New Roman" panose="02020603050405020304" pitchFamily="18" charset="0"/>
                <a:cs typeface="Times" panose="02020603050405020304" pitchFamily="18" charset="0"/>
              </a:rPr>
              <a:t>► </a:t>
            </a:r>
            <a:r>
              <a:rPr lang="sv-SE" dirty="0">
                <a:effectLst/>
                <a:ea typeface="Times New Roman" panose="02020603050405020304" pitchFamily="18" charset="0"/>
                <a:cs typeface="Times New Roman" panose="02020603050405020304" pitchFamily="18" charset="0"/>
              </a:rPr>
              <a:t>En samfällighetsförening kan heller </a:t>
            </a:r>
            <a:r>
              <a:rPr lang="sv-SE" dirty="0">
                <a:ea typeface="Times New Roman" panose="02020603050405020304" pitchFamily="18" charset="0"/>
                <a:cs typeface="Times New Roman" panose="02020603050405020304" pitchFamily="18" charset="0"/>
              </a:rPr>
              <a:t>inte, till skillnad från </a:t>
            </a:r>
            <a:br>
              <a:rPr lang="sv-SE" dirty="0">
                <a:ea typeface="Times New Roman" panose="02020603050405020304" pitchFamily="18" charset="0"/>
                <a:cs typeface="Times New Roman" panose="02020603050405020304" pitchFamily="18" charset="0"/>
              </a:rPr>
            </a:br>
            <a:r>
              <a:rPr lang="sv-SE" dirty="0">
                <a:ea typeface="Times New Roman" panose="02020603050405020304" pitchFamily="18" charset="0"/>
                <a:cs typeface="Times New Roman" panose="02020603050405020304" pitchFamily="18" charset="0"/>
              </a:rPr>
              <a:t>    fiskevårdsområdesföreningar, utfärda kontrollavgifter.</a:t>
            </a:r>
            <a:endParaRPr lang="sv-SE" dirty="0">
              <a:effectLst/>
              <a:ea typeface="Times New Roman" panose="02020603050405020304" pitchFamily="18" charset="0"/>
              <a:cs typeface="Times New Roman" panose="02020603050405020304" pitchFamily="18" charset="0"/>
            </a:endParaRPr>
          </a:p>
          <a:p>
            <a:endParaRPr lang="sv-SE" dirty="0">
              <a:effectLst/>
              <a:ea typeface="Times New Roman" panose="02020603050405020304" pitchFamily="18" charset="0"/>
              <a:cs typeface="Times New Roman" panose="02020603050405020304" pitchFamily="18" charset="0"/>
            </a:endParaRPr>
          </a:p>
          <a:p>
            <a:r>
              <a:rPr lang="sv-SE" dirty="0">
                <a:effectLst/>
                <a:ea typeface="Times New Roman" panose="02020603050405020304" pitchFamily="18" charset="0"/>
                <a:cs typeface="Times New Roman" panose="02020603050405020304" pitchFamily="18" charset="0"/>
              </a:rPr>
              <a:t>Förvaltningen av </a:t>
            </a:r>
            <a:r>
              <a:rPr lang="sv-SE" dirty="0" err="1">
                <a:effectLst/>
                <a:ea typeface="Times New Roman" panose="02020603050405020304" pitchFamily="18" charset="0"/>
                <a:cs typeface="Times New Roman" panose="02020603050405020304" pitchFamily="18" charset="0"/>
              </a:rPr>
              <a:t>ägosplittrade</a:t>
            </a:r>
            <a:r>
              <a:rPr lang="sv-SE" dirty="0">
                <a:effectLst/>
                <a:ea typeface="Times New Roman" panose="02020603050405020304" pitchFamily="18" charset="0"/>
                <a:cs typeface="Times New Roman" panose="02020603050405020304" pitchFamily="18" charset="0"/>
              </a:rPr>
              <a:t> områden underlättas på flera sätt genom Lagen om fiskevårdsområden.</a:t>
            </a:r>
          </a:p>
          <a:p>
            <a:endParaRPr lang="sv-SE" sz="900" dirty="0">
              <a:effectLst/>
              <a:ea typeface="Times New Roman" panose="02020603050405020304" pitchFamily="18" charset="0"/>
              <a:cs typeface="Times New Roman" panose="02020603050405020304" pitchFamily="18" charset="0"/>
            </a:endParaRPr>
          </a:p>
          <a:p>
            <a:endParaRPr lang="sv-SE" sz="1600" dirty="0">
              <a:effectLst/>
              <a:ea typeface="Times New Roman" panose="02020603050405020304" pitchFamily="18" charset="0"/>
              <a:cs typeface="Times New Roman" panose="02020603050405020304" pitchFamily="18" charset="0"/>
            </a:endParaRPr>
          </a:p>
        </p:txBody>
      </p:sp>
      <p:pic>
        <p:nvPicPr>
          <p:cNvPr id="8" name="Platshållare för innehåll 7">
            <a:extLst>
              <a:ext uri="{FF2B5EF4-FFF2-40B4-BE49-F238E27FC236}">
                <a16:creationId xmlns:a16="http://schemas.microsoft.com/office/drawing/2014/main" id="{5C273F6A-E9F2-47DE-99AF-D30EA1EF44B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641460"/>
            <a:ext cx="6096000" cy="4216539"/>
          </a:xfrm>
        </p:spPr>
      </p:pic>
    </p:spTree>
    <p:extLst>
      <p:ext uri="{BB962C8B-B14F-4D97-AF65-F5344CB8AC3E}">
        <p14:creationId xmlns:p14="http://schemas.microsoft.com/office/powerpoint/2010/main" val="7291554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Vanskötsel av fiske</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472184"/>
            <a:ext cx="6096000" cy="4385816"/>
          </a:xfrm>
          <a:prstGeom prst="rect">
            <a:avLst/>
          </a:prstGeom>
          <a:solidFill>
            <a:schemeClr val="bg2"/>
          </a:solidFill>
        </p:spPr>
        <p:txBody>
          <a:bodyPr wrap="square" rtlCol="0">
            <a:spAutoFit/>
          </a:bodyPr>
          <a:lstStyle/>
          <a:p>
            <a:pPr algn="ctr"/>
            <a:r>
              <a:rPr lang="sv-SE" sz="1800" b="1" dirty="0">
                <a:effectLst/>
                <a:ea typeface="Times New Roman" panose="02020603050405020304" pitchFamily="18" charset="0"/>
                <a:cs typeface="Times New Roman" panose="02020603050405020304" pitchFamily="18" charset="0"/>
              </a:rPr>
              <a:t>Staten har en slags säkerhetsventil mot vanskötsel i fiskelagen 29 §</a:t>
            </a:r>
          </a:p>
          <a:p>
            <a:endParaRPr lang="sv-SE" sz="1800"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Där sägs att om den som har fiskerätt i enskilt vatten, i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strid med allmänna intressen, vansköter fisket genom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att </a:t>
            </a:r>
            <a:r>
              <a:rPr lang="sv-SE" sz="1800" b="1" dirty="0">
                <a:effectLst/>
                <a:ea typeface="Times New Roman" panose="02020603050405020304" pitchFamily="18" charset="0"/>
                <a:cs typeface="Times New Roman" panose="02020603050405020304" pitchFamily="18" charset="0"/>
              </a:rPr>
              <a:t>fiska i alltför stor omfattning </a:t>
            </a:r>
            <a:r>
              <a:rPr lang="sv-SE" sz="1800" dirty="0">
                <a:effectLst/>
                <a:ea typeface="Times New Roman" panose="02020603050405020304" pitchFamily="18" charset="0"/>
                <a:cs typeface="Times New Roman" panose="02020603050405020304" pitchFamily="18" charset="0"/>
              </a:rPr>
              <a:t>eller genom att </a:t>
            </a:r>
            <a:r>
              <a:rPr lang="sv-SE" sz="1800" b="1" dirty="0">
                <a:effectLst/>
                <a:ea typeface="Times New Roman" panose="02020603050405020304" pitchFamily="18" charset="0"/>
                <a:cs typeface="Times New Roman" panose="02020603050405020304" pitchFamily="18" charset="0"/>
              </a:rPr>
              <a:t>låta </a:t>
            </a:r>
            <a:br>
              <a:rPr lang="sv-SE" sz="1800" b="1" dirty="0">
                <a:effectLst/>
                <a:ea typeface="Times New Roman" panose="02020603050405020304" pitchFamily="18" charset="0"/>
                <a:cs typeface="Times New Roman" panose="02020603050405020304" pitchFamily="18" charset="0"/>
              </a:rPr>
            </a:br>
            <a:r>
              <a:rPr lang="sv-SE" sz="1800" b="1" dirty="0">
                <a:effectLst/>
                <a:ea typeface="Times New Roman" panose="02020603050405020304" pitchFamily="18" charset="0"/>
                <a:cs typeface="Times New Roman" panose="02020603050405020304" pitchFamily="18" charset="0"/>
              </a:rPr>
              <a:t>    bli att fiska</a:t>
            </a:r>
            <a:r>
              <a:rPr lang="sv-SE" sz="1800" dirty="0">
                <a:effectLst/>
                <a:ea typeface="Times New Roman" panose="02020603050405020304" pitchFamily="18" charset="0"/>
                <a:cs typeface="Times New Roman" panose="02020603050405020304" pitchFamily="18" charset="0"/>
              </a:rPr>
              <a:t>, får länsstyrelsen förelägga honom att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bedriva fisket på ett sätt som behövs för att avhjälpa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vanskötseln. Ett föreläggande får förenas med vite.</a:t>
            </a:r>
          </a:p>
          <a:p>
            <a:endParaRPr lang="sv-SE" dirty="0">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panose="02020603050405020304" pitchFamily="18" charset="0"/>
              </a:rPr>
              <a:t>► </a:t>
            </a:r>
            <a:r>
              <a:rPr lang="sv-SE" sz="1800" dirty="0">
                <a:effectLst/>
                <a:ea typeface="Times New Roman" panose="02020603050405020304" pitchFamily="18" charset="0"/>
                <a:cs typeface="Times New Roman" panose="02020603050405020304" pitchFamily="18" charset="0"/>
              </a:rPr>
              <a:t>Om någon annan än ägaren disponerar fiskerätten får </a:t>
            </a:r>
            <a:br>
              <a:rPr lang="sv-SE" sz="1800" dirty="0">
                <a:effectLst/>
                <a:ea typeface="Times New Roman" panose="02020603050405020304" pitchFamily="18" charset="0"/>
                <a:cs typeface="Times New Roman" panose="02020603050405020304" pitchFamily="18" charset="0"/>
              </a:rPr>
            </a:br>
            <a:r>
              <a:rPr lang="sv-SE" sz="1800" dirty="0">
                <a:effectLst/>
                <a:ea typeface="Times New Roman" panose="02020603050405020304" pitchFamily="18" charset="0"/>
                <a:cs typeface="Times New Roman" panose="02020603050405020304" pitchFamily="18" charset="0"/>
              </a:rPr>
              <a:t>    föreläggandet ändå riktas mot ägaren.</a:t>
            </a:r>
          </a:p>
          <a:p>
            <a:endParaRPr lang="sv-SE" sz="1800" dirty="0">
              <a:effectLst/>
              <a:ea typeface="Times New Roman" panose="02020603050405020304" pitchFamily="18" charset="0"/>
              <a:cs typeface="Times New Roman" panose="02020603050405020304" pitchFamily="18" charset="0"/>
            </a:endParaRPr>
          </a:p>
          <a:p>
            <a:r>
              <a:rPr lang="sv-SE" sz="1800" dirty="0">
                <a:effectLst/>
                <a:ea typeface="Times New Roman" panose="02020603050405020304" pitchFamily="18" charset="0"/>
                <a:cs typeface="Times New Roman" panose="02020603050405020304" pitchFamily="18" charset="0"/>
              </a:rPr>
              <a:t>Något föreläggande om vanskötsel har hittills aldrig riktats mot någon fiskerättsägare. </a:t>
            </a:r>
            <a:endParaRPr lang="sv-SE" sz="9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8" name="Platshållare för innehåll 7">
            <a:extLst>
              <a:ext uri="{FF2B5EF4-FFF2-40B4-BE49-F238E27FC236}">
                <a16:creationId xmlns:a16="http://schemas.microsoft.com/office/drawing/2014/main" id="{338BE463-95CC-4400-BF93-9193AE2783C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5999" y="2472183"/>
            <a:ext cx="6095999" cy="4385815"/>
          </a:xfrm>
        </p:spPr>
      </p:pic>
    </p:spTree>
    <p:extLst>
      <p:ext uri="{BB962C8B-B14F-4D97-AF65-F5344CB8AC3E}">
        <p14:creationId xmlns:p14="http://schemas.microsoft.com/office/powerpoint/2010/main" val="39713751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B33D9432-CA35-4B1C-AAA4-E8D97F9C2E4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5" name="Rubrik 1">
            <a:extLst>
              <a:ext uri="{FF2B5EF4-FFF2-40B4-BE49-F238E27FC236}">
                <a16:creationId xmlns:a16="http://schemas.microsoft.com/office/drawing/2014/main" id="{E12718F8-EE42-4B32-ADC4-8C41C833A0B6}"/>
              </a:ext>
              <a:ext uri="{C183D7F6-B498-43B3-948B-1728B52AA6E4}">
                <adec:decorative xmlns:adec="http://schemas.microsoft.com/office/drawing/2017/decorative" val="0"/>
              </a:ext>
            </a:extLst>
          </p:cNvPr>
          <p:cNvSpPr txBox="1">
            <a:spLocks/>
          </p:cNvSpPr>
          <p:nvPr/>
        </p:nvSpPr>
        <p:spPr>
          <a:xfrm>
            <a:off x="1248383" y="2373993"/>
            <a:ext cx="9896272" cy="23876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b="1" kern="0" spc="-60" baseline="0">
                <a:solidFill>
                  <a:schemeClr val="tx2"/>
                </a:solidFill>
                <a:latin typeface="Arial" panose="020B0604020202020204" pitchFamily="34" charset="0"/>
                <a:ea typeface="+mj-ea"/>
                <a:cs typeface="Arial" panose="020B0604020202020204" pitchFamily="34" charset="0"/>
              </a:defRPr>
            </a:lvl1pPr>
          </a:lstStyle>
          <a:p>
            <a:r>
              <a:rPr lang="sv-SE" dirty="0">
                <a:solidFill>
                  <a:schemeClr val="bg1"/>
                </a:solidFill>
              </a:rPr>
              <a:t>Del 5 </a:t>
            </a:r>
            <a:br>
              <a:rPr lang="sv-SE" dirty="0">
                <a:solidFill>
                  <a:schemeClr val="bg1"/>
                </a:solidFill>
              </a:rPr>
            </a:br>
            <a:endParaRPr lang="sv-SE" dirty="0">
              <a:solidFill>
                <a:schemeClr val="bg1"/>
              </a:solidFill>
            </a:endParaRPr>
          </a:p>
          <a:p>
            <a:r>
              <a:rPr lang="sv-SE" dirty="0">
                <a:solidFill>
                  <a:schemeClr val="bg1"/>
                </a:solidFill>
              </a:rPr>
              <a:t>Lagen om fiskevårdsområden</a:t>
            </a:r>
          </a:p>
        </p:txBody>
      </p:sp>
      <p:pic>
        <p:nvPicPr>
          <p:cNvPr id="6" name="Picture 2" descr="C:\Users\Användaren\Documents\Projekt\Projetansökningar HaV\Texter Fvof bilande\hav-logotyp-gra-neg-138x55px.png">
            <a:extLst>
              <a:ext uri="{FF2B5EF4-FFF2-40B4-BE49-F238E27FC236}">
                <a16:creationId xmlns:a16="http://schemas.microsoft.com/office/drawing/2014/main" id="{4A1A00E0-ACA1-4E89-84C8-EE78A330B9A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171845" y="1518393"/>
            <a:ext cx="1752381" cy="69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8747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Lagen om fiskevårdsområden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291096"/>
            <a:ext cx="9088108" cy="4555093"/>
          </a:xfrm>
          <a:prstGeom prst="rect">
            <a:avLst/>
          </a:prstGeom>
          <a:solidFill>
            <a:schemeClr val="bg2"/>
          </a:solidFill>
        </p:spPr>
        <p:txBody>
          <a:bodyPr wrap="square" rtlCol="0">
            <a:spAutoFit/>
          </a:bodyPr>
          <a:lstStyle/>
          <a:p>
            <a:endParaRPr lang="sv-SE" sz="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sv-SE" b="1" dirty="0">
                <a:effectLst/>
                <a:ea typeface="Times New Roman" panose="02020603050405020304" pitchFamily="18" charset="0"/>
                <a:cs typeface="Times New Roman" panose="02020603050405020304" pitchFamily="18" charset="0"/>
              </a:rPr>
              <a:t>Historisk återblick</a:t>
            </a:r>
          </a:p>
          <a:p>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a typeface="Times New Roman" panose="02020603050405020304" pitchFamily="18" charset="0"/>
                <a:cs typeface="Times New Roman" panose="02020603050405020304" pitchFamily="18" charset="0"/>
              </a:rPr>
              <a:t>Den första lagen om fiskevårdsområden</a:t>
            </a:r>
            <a:r>
              <a:rPr lang="sv-SE" sz="1600" dirty="0">
                <a:effectLst/>
                <a:ea typeface="Times New Roman" panose="02020603050405020304" pitchFamily="18" charset="0"/>
                <a:cs typeface="Times New Roman" panose="02020603050405020304" pitchFamily="18" charset="0"/>
              </a:rPr>
              <a:t> (LOFO) stiftades redan 1960. </a:t>
            </a:r>
            <a:r>
              <a:rPr lang="sv-SE" sz="1600" dirty="0">
                <a:ea typeface="Times New Roman" panose="02020603050405020304" pitchFamily="18" charset="0"/>
                <a:cs typeface="Times New Roman" panose="02020603050405020304" pitchFamily="18" charset="0"/>
              </a:rPr>
              <a:t>La</a:t>
            </a:r>
            <a:r>
              <a:rPr lang="sv-SE" sz="1600" dirty="0">
                <a:effectLst/>
                <a:ea typeface="Times New Roman" panose="02020603050405020304" pitchFamily="18" charset="0"/>
                <a:cs typeface="Times New Roman" panose="02020603050405020304" pitchFamily="18" charset="0"/>
              </a:rPr>
              <a:t>gen ställde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obligatoriska krav på fullständiga, och därmed kostsamma, fiskerättsutredningar. Bildandet gick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trögt och runt 1980 fanns därför inte fler än cirka 300 fiskevårdsområdesföreningar (</a:t>
            </a:r>
            <a:r>
              <a:rPr lang="sv-SE" sz="1600" dirty="0" err="1">
                <a:effectLst/>
                <a:ea typeface="Times New Roman" panose="02020603050405020304" pitchFamily="18" charset="0"/>
                <a:cs typeface="Times New Roman" panose="02020603050405020304" pitchFamily="18" charset="0"/>
              </a:rPr>
              <a:t>fvof</a:t>
            </a:r>
            <a:r>
              <a:rPr lang="sv-SE" sz="1600" dirty="0">
                <a:effectLst/>
                <a:ea typeface="Times New Roman" panose="02020603050405020304" pitchFamily="18" charset="0"/>
                <a:cs typeface="Times New Roman" panose="02020603050405020304" pitchFamily="18" charset="0"/>
              </a:rPr>
              <a:t>) i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Sverige.</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a typeface="Times New Roman" panose="02020603050405020304" pitchFamily="18" charset="0"/>
                <a:cs typeface="Times New Roman" panose="02020603050405020304" pitchFamily="18" charset="0"/>
              </a:rPr>
              <a:t>N</a:t>
            </a:r>
            <a:r>
              <a:rPr lang="sv-SE" sz="1600" dirty="0">
                <a:effectLst/>
                <a:ea typeface="Times New Roman" panose="02020603050405020304" pitchFamily="18" charset="0"/>
                <a:cs typeface="Times New Roman" panose="02020603050405020304" pitchFamily="18" charset="0"/>
              </a:rPr>
              <a:t>uvarande Lagen om fiskevårdsområden, LOFO (1981:533) tillkom för att underlätta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förvaltningen av </a:t>
            </a:r>
            <a:r>
              <a:rPr lang="sv-SE" sz="1600" dirty="0" err="1">
                <a:effectLst/>
                <a:ea typeface="Times New Roman" panose="02020603050405020304" pitchFamily="18" charset="0"/>
                <a:cs typeface="Times New Roman" panose="02020603050405020304" pitchFamily="18" charset="0"/>
              </a:rPr>
              <a:t>ägosplittrade</a:t>
            </a:r>
            <a:r>
              <a:rPr lang="sv-SE" sz="1600" dirty="0">
                <a:effectLst/>
                <a:ea typeface="Times New Roman" panose="02020603050405020304" pitchFamily="18" charset="0"/>
                <a:cs typeface="Times New Roman" panose="02020603050405020304" pitchFamily="18" charset="0"/>
              </a:rPr>
              <a:t> fiskerätter och vattenområden med många slags ägare. Syftet var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att kunna </a:t>
            </a:r>
            <a:r>
              <a:rPr lang="sv-SE" sz="1600" b="1" dirty="0">
                <a:effectLst/>
                <a:ea typeface="Times New Roman" panose="02020603050405020304" pitchFamily="18" charset="0"/>
                <a:cs typeface="Times New Roman" panose="02020603050405020304" pitchFamily="18" charset="0"/>
              </a:rPr>
              <a:t>samordna fisket, fiskekortsförsäljning</a:t>
            </a:r>
            <a:r>
              <a:rPr lang="sv-SE" sz="1600" b="1" dirty="0">
                <a:ea typeface="Times New Roman" panose="02020603050405020304" pitchFamily="18" charset="0"/>
                <a:cs typeface="Times New Roman" panose="02020603050405020304" pitchFamily="18" charset="0"/>
              </a:rPr>
              <a:t> </a:t>
            </a:r>
            <a:r>
              <a:rPr lang="sv-SE" sz="1600" dirty="0">
                <a:ea typeface="Times New Roman" panose="02020603050405020304" pitchFamily="18" charset="0"/>
                <a:cs typeface="Times New Roman" panose="02020603050405020304" pitchFamily="18" charset="0"/>
              </a:rPr>
              <a:t>och</a:t>
            </a:r>
            <a:r>
              <a:rPr lang="sv-SE" sz="1600" dirty="0">
                <a:effectLst/>
                <a:ea typeface="Times New Roman" panose="02020603050405020304" pitchFamily="18" charset="0"/>
                <a:cs typeface="Times New Roman" panose="02020603050405020304" pitchFamily="18" charset="0"/>
              </a:rPr>
              <a:t> andra upplåtelser och att kunna bedriva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a:t>
            </a:r>
            <a:r>
              <a:rPr lang="sv-SE" sz="1600" b="1" dirty="0">
                <a:effectLst/>
                <a:ea typeface="Times New Roman" panose="02020603050405020304" pitchFamily="18" charset="0"/>
                <a:cs typeface="Times New Roman" panose="02020603050405020304" pitchFamily="18" charset="0"/>
              </a:rPr>
              <a:t>ändamålsenlig fiskevård</a:t>
            </a:r>
            <a:r>
              <a:rPr lang="sv-SE" sz="1600" dirty="0">
                <a:effectLst/>
                <a:ea typeface="Times New Roman" panose="02020603050405020304" pitchFamily="18" charset="0"/>
                <a:cs typeface="Times New Roman" panose="02020603050405020304" pitchFamily="18" charset="0"/>
              </a:rPr>
              <a:t> över större naturligt sammanhängande områden. Enligt 1981 års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LOFO krävs inte någon fullständig fiskerättsutredning som underlag för att bilda ett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fiskevårdsområde. Idag finns det ca 2000 </a:t>
            </a:r>
            <a:r>
              <a:rPr lang="sv-SE" sz="1600" dirty="0" err="1">
                <a:effectLst/>
                <a:ea typeface="Times New Roman" panose="02020603050405020304" pitchFamily="18" charset="0"/>
                <a:cs typeface="Times New Roman" panose="02020603050405020304" pitchFamily="18" charset="0"/>
              </a:rPr>
              <a:t>fvof</a:t>
            </a:r>
            <a:r>
              <a:rPr lang="sv-SE" sz="1600" dirty="0">
                <a:ea typeface="Times New Roman" panose="02020603050405020304" pitchFamily="18" charset="0"/>
                <a:cs typeface="Times New Roman" panose="02020603050405020304" pitchFamily="18" charset="0"/>
              </a:rPr>
              <a:t>.</a:t>
            </a:r>
            <a:endParaRPr lang="sv-SE" sz="1600" dirty="0">
              <a:effectLst/>
              <a:ea typeface="Times New Roman" panose="02020603050405020304" pitchFamily="18" charset="0"/>
              <a:cs typeface="Times New Roman" panose="02020603050405020304" pitchFamily="18" charset="0"/>
            </a:endParaRP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LOFO ändrades och moderniserades 2011, </a:t>
            </a:r>
            <a:r>
              <a:rPr lang="sv-SE" sz="1600" dirty="0">
                <a:ea typeface="Times New Roman" panose="02020603050405020304" pitchFamily="18" charset="0"/>
                <a:cs typeface="Times New Roman" panose="02020603050405020304" pitchFamily="18" charset="0"/>
              </a:rPr>
              <a:t>där den viktigaste förändringen var att det blev </a:t>
            </a:r>
            <a:br>
              <a:rPr lang="sv-SE" sz="1600" dirty="0">
                <a:ea typeface="Times New Roman" panose="02020603050405020304" pitchFamily="18" charset="0"/>
                <a:cs typeface="Times New Roman" panose="02020603050405020304" pitchFamily="18" charset="0"/>
              </a:rPr>
            </a:br>
            <a:r>
              <a:rPr lang="sv-SE" sz="1600" dirty="0">
                <a:ea typeface="Times New Roman" panose="02020603050405020304" pitchFamily="18" charset="0"/>
                <a:cs typeface="Times New Roman" panose="02020603050405020304" pitchFamily="18" charset="0"/>
              </a:rPr>
              <a:t>    </a:t>
            </a:r>
            <a:r>
              <a:rPr lang="sv-SE" sz="1600" dirty="0">
                <a:effectLst/>
                <a:ea typeface="Times New Roman" panose="02020603050405020304" pitchFamily="18" charset="0"/>
                <a:cs typeface="Times New Roman" panose="02020603050405020304" pitchFamily="18" charset="0"/>
              </a:rPr>
              <a:t>möjligt att </a:t>
            </a:r>
            <a:r>
              <a:rPr lang="sv-SE" sz="1600" b="1" dirty="0">
                <a:effectLst/>
                <a:ea typeface="Times New Roman" panose="02020603050405020304" pitchFamily="18" charset="0"/>
                <a:cs typeface="Times New Roman" panose="02020603050405020304" pitchFamily="18" charset="0"/>
              </a:rPr>
              <a:t>ta ut kontrollavgift</a:t>
            </a:r>
            <a:r>
              <a:rPr lang="sv-SE" sz="1600" dirty="0">
                <a:effectLst/>
                <a:ea typeface="Times New Roman" panose="02020603050405020304" pitchFamily="18" charset="0"/>
                <a:cs typeface="Times New Roman" panose="02020603050405020304" pitchFamily="18" charset="0"/>
              </a:rPr>
              <a:t> för överträdelser av  fiskevårdsområdesföreningens egna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fiskeregler. </a:t>
            </a:r>
          </a:p>
          <a:p>
            <a:endParaRPr lang="sv-SE" sz="800"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8" name="Platshållare för innehåll 7">
            <a:extLst>
              <a:ext uri="{FF2B5EF4-FFF2-40B4-BE49-F238E27FC236}">
                <a16:creationId xmlns:a16="http://schemas.microsoft.com/office/drawing/2014/main" id="{6CCBEFBF-4B87-4D08-B114-A4E95A1E682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9088108" y="2291096"/>
            <a:ext cx="3103892" cy="4566904"/>
          </a:xfrm>
        </p:spPr>
      </p:pic>
    </p:spTree>
    <p:extLst>
      <p:ext uri="{BB962C8B-B14F-4D97-AF65-F5344CB8AC3E}">
        <p14:creationId xmlns:p14="http://schemas.microsoft.com/office/powerpoint/2010/main" val="10008275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Lagen om fiskevårdsområden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2302907"/>
            <a:ext cx="6862439" cy="4555093"/>
          </a:xfrm>
          <a:prstGeom prst="rect">
            <a:avLst/>
          </a:prstGeom>
          <a:solidFill>
            <a:schemeClr val="bg2"/>
          </a:solidFill>
        </p:spPr>
        <p:txBody>
          <a:bodyPr wrap="square" rtlCol="0">
            <a:spAutoFit/>
          </a:bodyPr>
          <a:lstStyle/>
          <a:p>
            <a:r>
              <a:rPr lang="sv-SE" b="1" dirty="0">
                <a:ea typeface="Times New Roman" panose="02020603050405020304" pitchFamily="18" charset="0"/>
                <a:cs typeface="Times New Roman" panose="02020603050405020304" pitchFamily="18" charset="0"/>
              </a:rPr>
              <a:t> Stadgar och stämmobeslut styr verksamheten</a:t>
            </a:r>
            <a:endParaRPr lang="sv-SE" sz="8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v-SE" sz="1600" dirty="0">
                <a:effectLst/>
                <a:latin typeface="Times New Roman" panose="02020603050405020304" pitchFamily="18" charset="0"/>
                <a:ea typeface="Times New Roman" panose="02020603050405020304" pitchFamily="18" charset="0"/>
                <a:cs typeface="Times New Roman" panose="02020603050405020304" pitchFamily="18" charset="0"/>
              </a:rPr>
              <a:t> </a:t>
            </a: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En fiskevårdsområdesförening kan förvalta allt fiske inom sitt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område. </a:t>
            </a:r>
          </a:p>
          <a:p>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Både fiskerättsägarna själva och de som föreningen upplåter fiske till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måste följa de fiskevårdande regler som beslutas av stämman. </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Att föreningen förvaltar allt fiske innebär dock inte att den måste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upplåta allt fiske. </a:t>
            </a:r>
          </a:p>
          <a:p>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Vilket fiske som ingår i föreningens verksamhet framgår av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a:t>
            </a:r>
            <a:r>
              <a:rPr lang="sv-SE" sz="1600" b="1" dirty="0">
                <a:effectLst/>
                <a:ea typeface="Times New Roman" panose="02020603050405020304" pitchFamily="18" charset="0"/>
                <a:cs typeface="Times New Roman" panose="02020603050405020304" pitchFamily="18" charset="0"/>
              </a:rPr>
              <a:t>stadgarna</a:t>
            </a:r>
            <a:r>
              <a:rPr lang="sv-SE" sz="1600" dirty="0">
                <a:effectLst/>
                <a:ea typeface="Times New Roman" panose="02020603050405020304" pitchFamily="18" charset="0"/>
                <a:cs typeface="Times New Roman" panose="02020603050405020304" pitchFamily="18" charset="0"/>
              </a:rPr>
              <a:t>. Regler och villkor för fisket </a:t>
            </a:r>
            <a:r>
              <a:rPr lang="sv-SE" sz="1600" b="1" dirty="0">
                <a:effectLst/>
                <a:ea typeface="Times New Roman" panose="02020603050405020304" pitchFamily="18" charset="0"/>
                <a:cs typeface="Times New Roman" panose="02020603050405020304" pitchFamily="18" charset="0"/>
              </a:rPr>
              <a:t>beslutas av stämman</a:t>
            </a:r>
            <a:r>
              <a:rPr lang="sv-SE" sz="1600" dirty="0">
                <a:effectLst/>
                <a:ea typeface="Times New Roman" panose="02020603050405020304" pitchFamily="18" charset="0"/>
                <a:cs typeface="Times New Roman" panose="02020603050405020304" pitchFamily="18" charset="0"/>
              </a:rPr>
              <a:t>,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liksom formerna för fiskekortsförsäljning och andra upplåtelser.</a:t>
            </a:r>
          </a:p>
          <a:p>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a typeface="Times New Roman" panose="02020603050405020304" pitchFamily="18" charset="0"/>
                <a:cs typeface="Times New Roman" panose="02020603050405020304" pitchFamily="18" charset="0"/>
              </a:rPr>
              <a:t>Ett v</a:t>
            </a:r>
            <a:r>
              <a:rPr lang="sv-SE" sz="1600" dirty="0">
                <a:effectLst/>
                <a:ea typeface="Times New Roman" panose="02020603050405020304" pitchFamily="18" charset="0"/>
                <a:cs typeface="Times New Roman" panose="02020603050405020304" pitchFamily="18" charset="0"/>
              </a:rPr>
              <a:t>isst fiske kan vara undantaget från föreningens verksamhet, ex.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kräftfisket. Då beslutar varje fiskerättsägare eller varje samfällighet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om hur fisket ska bedrivas inom respektive fastighet eller samfällighet.   </a:t>
            </a:r>
          </a:p>
        </p:txBody>
      </p:sp>
      <p:pic>
        <p:nvPicPr>
          <p:cNvPr id="8" name="Platshållare för innehåll 7">
            <a:extLst>
              <a:ext uri="{FF2B5EF4-FFF2-40B4-BE49-F238E27FC236}">
                <a16:creationId xmlns:a16="http://schemas.microsoft.com/office/drawing/2014/main" id="{FF3175F4-FC0F-4D4B-BC21-BF92E50756C3}"/>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862438" y="2302907"/>
            <a:ext cx="5329562" cy="4555093"/>
          </a:xfrm>
        </p:spPr>
      </p:pic>
    </p:spTree>
    <p:extLst>
      <p:ext uri="{BB962C8B-B14F-4D97-AF65-F5344CB8AC3E}">
        <p14:creationId xmlns:p14="http://schemas.microsoft.com/office/powerpoint/2010/main" val="17139375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Lagen om fiskevårdsområden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1611063"/>
            <a:ext cx="12192001" cy="3816429"/>
          </a:xfrm>
          <a:prstGeom prst="rect">
            <a:avLst/>
          </a:prstGeom>
          <a:solidFill>
            <a:schemeClr val="bg2"/>
          </a:solidFill>
        </p:spPr>
        <p:txBody>
          <a:bodyPr wrap="square" rtlCol="0">
            <a:spAutoFit/>
          </a:bodyPr>
          <a:lstStyle/>
          <a:p>
            <a:pPr algn="ctr"/>
            <a:r>
              <a:rPr lang="sv-SE" b="1" dirty="0">
                <a:ea typeface="Times New Roman" panose="02020603050405020304" pitchFamily="18" charset="0"/>
                <a:cs typeface="Times New Roman" panose="02020603050405020304" pitchFamily="18" charset="0"/>
              </a:rPr>
              <a:t> Medlem i fiskevårdsområdet</a:t>
            </a:r>
            <a:endParaRPr lang="sv-SE" sz="8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v-SE" sz="1600" dirty="0">
                <a:effectLst/>
                <a:latin typeface="Times New Roman" panose="02020603050405020304" pitchFamily="18" charset="0"/>
                <a:ea typeface="Times New Roman" panose="02020603050405020304" pitchFamily="18" charset="0"/>
                <a:cs typeface="Times New Roman" panose="02020603050405020304" pitchFamily="18" charset="0"/>
              </a:rPr>
              <a:t> </a:t>
            </a: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Delägarna i en fiskevårdsområdesförening förväntas själva aktivt hålla sig informerade om gällande fiskeregler. Styrelsen måste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dock hålla regler och bestämmelser lätt tillgängliga för medlemmarna. </a:t>
            </a:r>
          </a:p>
          <a:p>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Ibland utfärdar föreningen särskilda delägarbevis</a:t>
            </a:r>
            <a:r>
              <a:rPr lang="sv-SE" sz="1600" b="1" dirty="0">
                <a:effectLst/>
                <a:ea typeface="Times New Roman" panose="02020603050405020304" pitchFamily="18" charset="0"/>
                <a:cs typeface="Times New Roman" panose="02020603050405020304" pitchFamily="18" charset="0"/>
              </a:rPr>
              <a:t> (fiskerättsbevis)</a:t>
            </a:r>
            <a:r>
              <a:rPr lang="sv-SE" sz="1600" dirty="0">
                <a:effectLst/>
                <a:ea typeface="Times New Roman" panose="02020603050405020304" pitchFamily="18" charset="0"/>
                <a:cs typeface="Times New Roman" panose="02020603050405020304" pitchFamily="18" charset="0"/>
              </a:rPr>
              <a:t> som ibland kan berättiga till fiske i hela fiskevårdsområdet. I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större fiskevårdsområden är fiskerättsbeviset nödvändigt för en rättssäker fisketillsyn.</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Fastigheter som har flera delägare räknas som en medlem i fiskevårdsområdesföreningen. En fysisk person som äger flera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fastigheter räknas också bara som en medlem. I vissa fall kan en arrendator eller servitutsägare träda in som medlem och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företräda en delägare i föreningen.</a:t>
            </a:r>
          </a:p>
          <a:p>
            <a:r>
              <a:rPr lang="sv-SE" sz="1600" b="1" dirty="0">
                <a:effectLst/>
                <a:ea typeface="Times New Roman" panose="02020603050405020304" pitchFamily="18" charset="0"/>
                <a:cs typeface="Times New Roman" panose="02020603050405020304" pitchFamily="18" charset="0"/>
              </a:rPr>
              <a:t> </a:t>
            </a:r>
          </a:p>
          <a:p>
            <a:r>
              <a:rPr lang="sv-SE" sz="1600" dirty="0">
                <a:effectLst/>
                <a:ea typeface="Times New Roman" panose="02020603050405020304" pitchFamily="18" charset="0"/>
                <a:cs typeface="Times" panose="02020603050405020304" pitchFamily="18" charset="0"/>
              </a:rPr>
              <a:t>► </a:t>
            </a:r>
            <a:r>
              <a:rPr lang="sv-SE" sz="1600" b="1" dirty="0">
                <a:effectLst/>
                <a:ea typeface="Times New Roman" panose="02020603050405020304" pitchFamily="18" charset="0"/>
                <a:cs typeface="Times New Roman" panose="02020603050405020304" pitchFamily="18" charset="0"/>
              </a:rPr>
              <a:t>Fiskerätten som sådan påverkas inte </a:t>
            </a:r>
            <a:r>
              <a:rPr lang="sv-SE" sz="1600" dirty="0">
                <a:effectLst/>
                <a:ea typeface="Times New Roman" panose="02020603050405020304" pitchFamily="18" charset="0"/>
                <a:cs typeface="Times New Roman" panose="02020603050405020304" pitchFamily="18" charset="0"/>
              </a:rPr>
              <a:t>av att det bildas ett fiskevårdsområde där fastigheten ingår. Regler och inskränkningar i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hur den enskilda fiskerätten får nyttjas ska vara motiverade med fiskevårdande skäl och föreningen får inte omfördela fisket mellan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olika delägare. </a:t>
            </a:r>
          </a:p>
        </p:txBody>
      </p:sp>
      <p:pic>
        <p:nvPicPr>
          <p:cNvPr id="8" name="Platshållare för innehåll 7">
            <a:extLst>
              <a:ext uri="{FF2B5EF4-FFF2-40B4-BE49-F238E27FC236}">
                <a16:creationId xmlns:a16="http://schemas.microsoft.com/office/drawing/2014/main" id="{CB9AA063-0ECD-4FBF-BB53-7CA679880B4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694176" y="5186558"/>
            <a:ext cx="4819972" cy="1671442"/>
          </a:xfrm>
        </p:spPr>
      </p:pic>
    </p:spTree>
    <p:extLst>
      <p:ext uri="{BB962C8B-B14F-4D97-AF65-F5344CB8AC3E}">
        <p14:creationId xmlns:p14="http://schemas.microsoft.com/office/powerpoint/2010/main" val="4102668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Lagen om fiskevårdsområden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3041571"/>
            <a:ext cx="6096000" cy="3816429"/>
          </a:xfrm>
          <a:prstGeom prst="rect">
            <a:avLst/>
          </a:prstGeom>
          <a:solidFill>
            <a:schemeClr val="bg2"/>
          </a:solidFill>
        </p:spPr>
        <p:txBody>
          <a:bodyPr wrap="square" rtlCol="0">
            <a:spAutoFit/>
          </a:bodyPr>
          <a:lstStyle/>
          <a:p>
            <a:pPr algn="ctr"/>
            <a:r>
              <a:rPr lang="sv-SE" b="1" dirty="0">
                <a:effectLst/>
                <a:ea typeface="Times New Roman" panose="02020603050405020304" pitchFamily="18" charset="0"/>
                <a:cs typeface="Times New Roman" panose="02020603050405020304" pitchFamily="18" charset="0"/>
              </a:rPr>
              <a:t>Fiskevårdsområden längs kusten</a:t>
            </a:r>
            <a:endParaRPr lang="sv-SE"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 </a:t>
            </a: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Längs kusten och i de stora sjöarna finns endast ett fåtal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fiskevårdsområden. Det beror till stor del på att rådigheten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över fisket är begränsad. </a:t>
            </a:r>
          </a:p>
          <a:p>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Frifiske och fritt handredskapsfiske innebär att det sällan är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meningsfullt att sälja fiskekort och inte heller möjligt att införa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fiskevårdande regler utöver Havs- och </a:t>
            </a:r>
            <a:r>
              <a:rPr lang="sv-SE" sz="1600" dirty="0" err="1">
                <a:effectLst/>
                <a:ea typeface="Times New Roman" panose="02020603050405020304" pitchFamily="18" charset="0"/>
                <a:cs typeface="Times New Roman" panose="02020603050405020304" pitchFamily="18" charset="0"/>
              </a:rPr>
              <a:t>vattenmyndighetens</a:t>
            </a:r>
            <a:r>
              <a:rPr lang="sv-SE" sz="1600" dirty="0">
                <a:effectLst/>
                <a:ea typeface="Times New Roman" panose="02020603050405020304" pitchFamily="18" charset="0"/>
                <a:cs typeface="Times New Roman" panose="02020603050405020304" pitchFamily="18" charset="0"/>
              </a:rPr>
              <a:t>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föreskrifter.</a:t>
            </a:r>
          </a:p>
          <a:p>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Dock finns möjligheter att sälja fiskekort för sådant fiske som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inte ingår i det fria fisket, till exempel trolling eller nätfiske där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detta inte är tillåtet för allmänheten.</a:t>
            </a:r>
          </a:p>
          <a:p>
            <a:endParaRPr lang="sv-SE" sz="1600" dirty="0">
              <a:effectLst/>
              <a:ea typeface="Times New Roman" panose="02020603050405020304" pitchFamily="18" charset="0"/>
              <a:cs typeface="Times New Roman" panose="02020603050405020304" pitchFamily="18" charset="0"/>
            </a:endParaRPr>
          </a:p>
        </p:txBody>
      </p:sp>
      <p:pic>
        <p:nvPicPr>
          <p:cNvPr id="8" name="Platshållare för innehåll 7">
            <a:extLst>
              <a:ext uri="{FF2B5EF4-FFF2-40B4-BE49-F238E27FC236}">
                <a16:creationId xmlns:a16="http://schemas.microsoft.com/office/drawing/2014/main" id="{5A090D0A-0C30-4974-9070-1BB80381F77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3041571"/>
            <a:ext cx="6096000" cy="3816430"/>
          </a:xfrm>
        </p:spPr>
      </p:pic>
    </p:spTree>
    <p:extLst>
      <p:ext uri="{BB962C8B-B14F-4D97-AF65-F5344CB8AC3E}">
        <p14:creationId xmlns:p14="http://schemas.microsoft.com/office/powerpoint/2010/main" val="39222924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995AE85-459C-4BEF-9538-37A2DDE02AC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12192000" cy="6881238"/>
          </a:xfrm>
          <a:prstGeom prst="rect">
            <a:avLst/>
          </a:prstGeom>
        </p:spPr>
      </p:pic>
      <p:sp>
        <p:nvSpPr>
          <p:cNvPr id="2" name="Rubrik 1">
            <a:extLst>
              <a:ext uri="{FF2B5EF4-FFF2-40B4-BE49-F238E27FC236}">
                <a16:creationId xmlns:a16="http://schemas.microsoft.com/office/drawing/2014/main" id="{AAA9F195-4633-4D71-9481-8ED785232963}"/>
              </a:ext>
              <a:ext uri="{C183D7F6-B498-43B3-948B-1728B52AA6E4}">
                <adec:decorative xmlns:adec="http://schemas.microsoft.com/office/drawing/2017/decorative" val="0"/>
              </a:ext>
            </a:extLst>
          </p:cNvPr>
          <p:cNvSpPr txBox="1">
            <a:spLocks/>
          </p:cNvSpPr>
          <p:nvPr/>
        </p:nvSpPr>
        <p:spPr>
          <a:xfrm>
            <a:off x="502658" y="4016362"/>
            <a:ext cx="9896272" cy="23876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b="1" kern="0" spc="-60" baseline="0">
                <a:solidFill>
                  <a:schemeClr val="tx2"/>
                </a:solidFill>
                <a:latin typeface="Arial" panose="020B0604020202020204" pitchFamily="34" charset="0"/>
                <a:ea typeface="+mj-ea"/>
                <a:cs typeface="Arial" panose="020B0604020202020204" pitchFamily="34" charset="0"/>
              </a:defRPr>
            </a:lvl1pPr>
          </a:lstStyle>
          <a:p>
            <a:r>
              <a:rPr lang="sv-SE" dirty="0">
                <a:solidFill>
                  <a:schemeClr val="bg1"/>
                </a:solidFill>
              </a:rPr>
              <a:t>Del 6 </a:t>
            </a:r>
            <a:br>
              <a:rPr lang="sv-SE" dirty="0">
                <a:solidFill>
                  <a:schemeClr val="bg1"/>
                </a:solidFill>
              </a:rPr>
            </a:br>
            <a:endParaRPr lang="sv-SE" dirty="0">
              <a:solidFill>
                <a:schemeClr val="bg1"/>
              </a:solidFill>
            </a:endParaRPr>
          </a:p>
          <a:p>
            <a:r>
              <a:rPr lang="sv-SE" dirty="0">
                <a:solidFill>
                  <a:schemeClr val="bg1"/>
                </a:solidFill>
              </a:rPr>
              <a:t>Upplåtelse av fiske</a:t>
            </a:r>
          </a:p>
        </p:txBody>
      </p:sp>
      <p:pic>
        <p:nvPicPr>
          <p:cNvPr id="4" name="Picture 2" descr="C:\Users\Användaren\Documents\Projekt\Projetansökningar HaV\Texter Fvof bilande\hav-logotyp-gra-neg-138x55px.png">
            <a:extLst>
              <a:ext uri="{FF2B5EF4-FFF2-40B4-BE49-F238E27FC236}">
                <a16:creationId xmlns:a16="http://schemas.microsoft.com/office/drawing/2014/main" id="{84B360DF-1B51-4DA4-88B5-D43BAA8B740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171846" y="0"/>
            <a:ext cx="1752381" cy="69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2087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Principer för upplåtelser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3087736"/>
            <a:ext cx="6096000" cy="3770263"/>
          </a:xfrm>
          <a:prstGeom prst="rect">
            <a:avLst/>
          </a:prstGeom>
          <a:solidFill>
            <a:schemeClr val="bg2"/>
          </a:solidFill>
        </p:spPr>
        <p:txBody>
          <a:bodyPr wrap="square" rtlCol="0">
            <a:spAutoFit/>
          </a:bodyPr>
          <a:lstStyle/>
          <a:p>
            <a:endParaRPr lang="sv-SE" sz="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sv-SE" b="1" dirty="0">
                <a:effectLst/>
                <a:ea typeface="Times New Roman" panose="02020603050405020304" pitchFamily="18" charset="0"/>
                <a:cs typeface="Times New Roman" panose="02020603050405020304" pitchFamily="18" charset="0"/>
              </a:rPr>
              <a:t>Grundprincipen</a:t>
            </a:r>
          </a:p>
          <a:p>
            <a:endParaRPr lang="sv-SE" b="1" dirty="0">
              <a:ea typeface="Times New Roman" panose="02020603050405020304" pitchFamily="18" charset="0"/>
              <a:cs typeface="Times New Roman" panose="02020603050405020304" pitchFamily="18" charset="0"/>
            </a:endParaRPr>
          </a:p>
          <a:p>
            <a:r>
              <a:rPr lang="sv-SE" dirty="0">
                <a:effectLst/>
                <a:ea typeface="Times New Roman" panose="02020603050405020304" pitchFamily="18" charset="0"/>
                <a:cs typeface="Times" panose="02020603050405020304" pitchFamily="18" charset="0"/>
              </a:rPr>
              <a:t>► </a:t>
            </a:r>
            <a:r>
              <a:rPr lang="sv-SE" dirty="0">
                <a:effectLst/>
                <a:ea typeface="Times New Roman" panose="02020603050405020304" pitchFamily="18" charset="0"/>
                <a:cs typeface="Times New Roman" panose="02020603050405020304" pitchFamily="18" charset="0"/>
              </a:rPr>
              <a:t>Den som har full rådighet över ett fiskevatten kan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upplåta sitt fiske helt eller delvis. </a:t>
            </a:r>
          </a:p>
          <a:p>
            <a:endParaRPr lang="sv-SE" dirty="0">
              <a:ea typeface="Times New Roman" panose="02020603050405020304" pitchFamily="18" charset="0"/>
              <a:cs typeface="Times New Roman" panose="02020603050405020304" pitchFamily="18" charset="0"/>
            </a:endParaRPr>
          </a:p>
          <a:p>
            <a:r>
              <a:rPr lang="sv-SE" dirty="0">
                <a:effectLst/>
                <a:ea typeface="Times New Roman" panose="02020603050405020304" pitchFamily="18" charset="0"/>
                <a:cs typeface="Times" panose="02020603050405020304" pitchFamily="18" charset="0"/>
              </a:rPr>
              <a:t>► </a:t>
            </a:r>
            <a:r>
              <a:rPr lang="sv-SE" dirty="0">
                <a:effectLst/>
                <a:ea typeface="Times New Roman" panose="02020603050405020304" pitchFamily="18" charset="0"/>
                <a:cs typeface="Times New Roman" panose="02020603050405020304" pitchFamily="18" charset="0"/>
              </a:rPr>
              <a:t>Det finns flera olika slags upplåtelseformer. Vanligast är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försäljning av fiskekort för kortare eller längre tid.</a:t>
            </a:r>
          </a:p>
          <a:p>
            <a:r>
              <a:rPr lang="sv-SE" dirty="0">
                <a:effectLst/>
                <a:ea typeface="Times New Roman" panose="02020603050405020304" pitchFamily="18" charset="0"/>
                <a:cs typeface="Times New Roman" panose="02020603050405020304" pitchFamily="18" charset="0"/>
              </a:rPr>
              <a:t> </a:t>
            </a:r>
          </a:p>
          <a:p>
            <a:r>
              <a:rPr lang="sv-SE" dirty="0">
                <a:effectLst/>
                <a:ea typeface="Times New Roman" panose="02020603050405020304" pitchFamily="18" charset="0"/>
                <a:cs typeface="Times" panose="02020603050405020304" pitchFamily="18" charset="0"/>
              </a:rPr>
              <a:t>► </a:t>
            </a:r>
            <a:r>
              <a:rPr lang="sv-SE" dirty="0">
                <a:effectLst/>
                <a:ea typeface="Times New Roman" panose="02020603050405020304" pitchFamily="18" charset="0"/>
                <a:cs typeface="Times New Roman" panose="02020603050405020304" pitchFamily="18" charset="0"/>
              </a:rPr>
              <a:t>Upplåtelse får inte göras om den avser andel i fastighet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eller fastighets andel i fiske som är samfällt för flera </a:t>
            </a:r>
            <a:br>
              <a:rPr lang="sv-SE" dirty="0">
                <a:effectLst/>
                <a:ea typeface="Times New Roman" panose="02020603050405020304" pitchFamily="18" charset="0"/>
                <a:cs typeface="Times New Roman" panose="02020603050405020304" pitchFamily="18" charset="0"/>
              </a:rPr>
            </a:br>
            <a:r>
              <a:rPr lang="sv-SE" dirty="0">
                <a:effectLst/>
                <a:ea typeface="Times New Roman" panose="02020603050405020304" pitchFamily="18" charset="0"/>
                <a:cs typeface="Times New Roman" panose="02020603050405020304" pitchFamily="18" charset="0"/>
              </a:rPr>
              <a:t>    fastigheter (Jordabalken 7 kap 9 §). </a:t>
            </a:r>
          </a:p>
          <a:p>
            <a:r>
              <a:rPr lang="sv-SE" sz="1600" dirty="0">
                <a:effectLst/>
                <a:ea typeface="Times New Roman" panose="02020603050405020304" pitchFamily="18" charset="0"/>
                <a:cs typeface="Times New Roman" panose="02020603050405020304" pitchFamily="18" charset="0"/>
              </a:rPr>
              <a:t>  </a:t>
            </a:r>
          </a:p>
          <a:p>
            <a:endParaRPr lang="sv-SE" sz="1600" dirty="0">
              <a:effectLst/>
              <a:ea typeface="Times New Roman" panose="02020603050405020304" pitchFamily="18" charset="0"/>
              <a:cs typeface="Times New Roman" panose="02020603050405020304" pitchFamily="18" charset="0"/>
            </a:endParaRPr>
          </a:p>
        </p:txBody>
      </p:sp>
      <p:pic>
        <p:nvPicPr>
          <p:cNvPr id="7" name="Platshållare för innehåll 6">
            <a:extLst>
              <a:ext uri="{FF2B5EF4-FFF2-40B4-BE49-F238E27FC236}">
                <a16:creationId xmlns:a16="http://schemas.microsoft.com/office/drawing/2014/main" id="{3059B005-FBD3-4D17-AC5D-0C771504A544}"/>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6096000" y="3087736"/>
            <a:ext cx="6095999" cy="3770263"/>
          </a:xfrm>
        </p:spPr>
      </p:pic>
    </p:spTree>
    <p:extLst>
      <p:ext uri="{BB962C8B-B14F-4D97-AF65-F5344CB8AC3E}">
        <p14:creationId xmlns:p14="http://schemas.microsoft.com/office/powerpoint/2010/main" val="26102374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Principer för upplåtelser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3010793"/>
            <a:ext cx="8319522" cy="3847207"/>
          </a:xfrm>
          <a:prstGeom prst="rect">
            <a:avLst/>
          </a:prstGeom>
          <a:solidFill>
            <a:schemeClr val="bg2"/>
          </a:solidFill>
        </p:spPr>
        <p:txBody>
          <a:bodyPr wrap="square" rtlCol="0">
            <a:spAutoFit/>
          </a:bodyPr>
          <a:lstStyle/>
          <a:p>
            <a:pPr algn="ctr"/>
            <a:r>
              <a:rPr lang="sv-SE" b="1" dirty="0">
                <a:ea typeface="Times New Roman" panose="02020603050405020304" pitchFamily="18" charset="0"/>
                <a:cs typeface="Times New Roman" panose="02020603050405020304" pitchFamily="18" charset="0"/>
              </a:rPr>
              <a:t>Principer för olika förvaltningsformer</a:t>
            </a:r>
            <a:endParaRPr lang="sv-SE" b="1" dirty="0">
              <a:effectLst/>
              <a:ea typeface="Times New Roman" panose="02020603050405020304" pitchFamily="18" charset="0"/>
              <a:cs typeface="Times New Roman" panose="02020603050405020304" pitchFamily="18" charset="0"/>
            </a:endParaRPr>
          </a:p>
          <a:p>
            <a:r>
              <a:rPr lang="sv-SE" dirty="0">
                <a:effectLst/>
                <a:ea typeface="Times New Roman" panose="02020603050405020304" pitchFamily="18" charset="0"/>
                <a:cs typeface="Times New Roman" panose="02020603050405020304" pitchFamily="18" charset="0"/>
              </a:rPr>
              <a:t> </a:t>
            </a:r>
          </a:p>
          <a:p>
            <a:pPr algn="ctr"/>
            <a:r>
              <a:rPr lang="sv-SE" sz="1600" b="1" dirty="0">
                <a:ea typeface="Times New Roman" panose="02020603050405020304" pitchFamily="18" charset="0"/>
                <a:cs typeface="Times New Roman" panose="02020603050405020304" pitchFamily="18" charset="0"/>
              </a:rPr>
              <a:t>Fiskevårdsområdesföreningen</a:t>
            </a:r>
          </a:p>
          <a:p>
            <a:pPr algn="ctr"/>
            <a:endParaRPr lang="sv-SE" sz="1600" b="1"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En fiskevårdsområdesförening får upplåta fisket i den omfattning stadgarna tillåter och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stämman beslutar. Fiske som har betydelse för delägares försörjning får dock inte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upplåtas utan samtycke. </a:t>
            </a:r>
          </a:p>
          <a:p>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Fiske som enligt stadgarna inte ingår i föreningens förvaltning kan upplåtas separat av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varje delägare.</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En delägare med skiftat fiske som ingår i ett fiskevårdsområde får upplåta det fiske han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själv har rätt att bedriva enligt föreningens stadgar och beslut, dock inte det fiske som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redan upplåts gemensamt genom till exempel fiskekortsförsäljning.</a:t>
            </a:r>
          </a:p>
          <a:p>
            <a:endParaRPr lang="sv-SE" sz="1600" dirty="0">
              <a:effectLst/>
              <a:ea typeface="Times New Roman" panose="02020603050405020304" pitchFamily="18" charset="0"/>
              <a:cs typeface="Times New Roman" panose="02020603050405020304" pitchFamily="18" charset="0"/>
            </a:endParaRPr>
          </a:p>
        </p:txBody>
      </p:sp>
      <p:pic>
        <p:nvPicPr>
          <p:cNvPr id="8" name="Platshållare för innehåll 7">
            <a:extLst>
              <a:ext uri="{FF2B5EF4-FFF2-40B4-BE49-F238E27FC236}">
                <a16:creationId xmlns:a16="http://schemas.microsoft.com/office/drawing/2014/main" id="{9F2621CA-FCD9-4E62-8FF8-EA15D06BBF4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rot="16200000">
            <a:off x="8332159" y="2998156"/>
            <a:ext cx="3847208" cy="3872478"/>
          </a:xfrm>
        </p:spPr>
      </p:pic>
    </p:spTree>
    <p:extLst>
      <p:ext uri="{BB962C8B-B14F-4D97-AF65-F5344CB8AC3E}">
        <p14:creationId xmlns:p14="http://schemas.microsoft.com/office/powerpoint/2010/main" val="980538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Principer för upplåtelser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2795349"/>
            <a:ext cx="8889318" cy="4062651"/>
          </a:xfrm>
          <a:prstGeom prst="rect">
            <a:avLst/>
          </a:prstGeom>
          <a:solidFill>
            <a:schemeClr val="bg2"/>
          </a:solidFill>
        </p:spPr>
        <p:txBody>
          <a:bodyPr wrap="square" rtlCol="0">
            <a:spAutoFit/>
          </a:bodyPr>
          <a:lstStyle/>
          <a:p>
            <a:pPr algn="ctr"/>
            <a:r>
              <a:rPr lang="sv-SE" b="1" dirty="0">
                <a:ea typeface="Times New Roman" panose="02020603050405020304" pitchFamily="18" charset="0"/>
                <a:cs typeface="Times New Roman" panose="02020603050405020304" pitchFamily="18" charset="0"/>
              </a:rPr>
              <a:t>Principer för olika förvaltningsformer</a:t>
            </a:r>
            <a:endParaRPr lang="sv-SE" b="1"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 </a:t>
            </a:r>
          </a:p>
          <a:p>
            <a:endParaRPr lang="sv-SE" sz="1600" dirty="0">
              <a:effectLst/>
              <a:ea typeface="Times New Roman" panose="02020603050405020304" pitchFamily="18" charset="0"/>
              <a:cs typeface="Times New Roman" panose="02020603050405020304" pitchFamily="18" charset="0"/>
            </a:endParaRPr>
          </a:p>
          <a:p>
            <a:pPr algn="ctr"/>
            <a:r>
              <a:rPr lang="sv-SE" sz="1600" b="1" dirty="0">
                <a:ea typeface="Times New Roman" panose="02020603050405020304" pitchFamily="18" charset="0"/>
                <a:cs typeface="Times New Roman" panose="02020603050405020304" pitchFamily="18" charset="0"/>
              </a:rPr>
              <a:t>Fiske som ej ingår i ett fiskevårdsområde</a:t>
            </a:r>
          </a:p>
          <a:p>
            <a:pPr algn="ctr"/>
            <a:endParaRPr lang="sv-SE" sz="1600" b="1"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Ett skiftat (delat) fiske som inte ingår i något  fiskevårdsområde får oinskränkt upplåtas av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ägaren. </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Ett oskiftat (samfällt) fiske som inte ingår i fiskevårdsområde kan upplåtas i den omfattning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samfällighetsföreningens stadgar tillåter och som beslutats på stämma och av styrelsen.</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panose="02020603050405020304" pitchFamily="18" charset="0"/>
              </a:rPr>
              <a:t>► </a:t>
            </a:r>
            <a:r>
              <a:rPr lang="sv-SE" sz="1600" dirty="0">
                <a:effectLst/>
                <a:ea typeface="Times New Roman" panose="02020603050405020304" pitchFamily="18" charset="0"/>
                <a:cs typeface="Times New Roman" panose="02020603050405020304" pitchFamily="18" charset="0"/>
              </a:rPr>
              <a:t>I ett samfällt fiske som saknar samfällighetsförening måste samtliga delägare vara överens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för att fiske ska kunna upplåtas. Det räcker alltså inte med att fråga, eller betala till, en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delägare i det samfällda fisket. En sådan upplåtelse är ogiltig. </a:t>
            </a:r>
          </a:p>
          <a:p>
            <a:endParaRPr lang="sv-SE" sz="1600" dirty="0">
              <a:effectLst/>
              <a:ea typeface="Times New Roman" panose="02020603050405020304" pitchFamily="18" charset="0"/>
              <a:cs typeface="Times New Roman" panose="02020603050405020304" pitchFamily="18" charset="0"/>
            </a:endParaRPr>
          </a:p>
          <a:p>
            <a:endParaRPr lang="sv-SE" sz="1600" dirty="0">
              <a:effectLst/>
              <a:ea typeface="Times New Roman" panose="02020603050405020304" pitchFamily="18" charset="0"/>
              <a:cs typeface="Times New Roman" panose="02020603050405020304" pitchFamily="18" charset="0"/>
            </a:endParaRPr>
          </a:p>
        </p:txBody>
      </p:sp>
      <p:pic>
        <p:nvPicPr>
          <p:cNvPr id="8" name="Platshållare för innehåll 7">
            <a:extLst>
              <a:ext uri="{FF2B5EF4-FFF2-40B4-BE49-F238E27FC236}">
                <a16:creationId xmlns:a16="http://schemas.microsoft.com/office/drawing/2014/main" id="{08933545-C9DB-4449-9E2C-D9DEB9AD85B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889317" y="2795349"/>
            <a:ext cx="3302683" cy="4062651"/>
          </a:xfrm>
        </p:spPr>
      </p:pic>
    </p:spTree>
    <p:extLst>
      <p:ext uri="{BB962C8B-B14F-4D97-AF65-F5344CB8AC3E}">
        <p14:creationId xmlns:p14="http://schemas.microsoft.com/office/powerpoint/2010/main" val="896269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Vanliga upplåtelseformer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164407"/>
            <a:ext cx="9120326" cy="4724370"/>
          </a:xfrm>
          <a:prstGeom prst="rect">
            <a:avLst/>
          </a:prstGeom>
          <a:solidFill>
            <a:schemeClr val="bg2"/>
          </a:solidFill>
        </p:spPr>
        <p:txBody>
          <a:bodyPr wrap="square" rtlCol="0">
            <a:spAutoFit/>
          </a:bodyPr>
          <a:lstStyle/>
          <a:p>
            <a:pPr algn="ctr"/>
            <a:r>
              <a:rPr lang="sv-SE" b="1" dirty="0">
                <a:effectLst/>
                <a:ea typeface="Times New Roman" panose="02020603050405020304" pitchFamily="18" charset="0"/>
                <a:cs typeface="Times New Roman" panose="02020603050405020304" pitchFamily="18" charset="0"/>
              </a:rPr>
              <a:t>Jordbruksarrende</a:t>
            </a:r>
          </a:p>
          <a:p>
            <a:endParaRPr lang="sv-SE" sz="9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Vid jordbruksarrende får arrendatorn nyttja hela fiskerätten som hör till den arrenderade gården, om inget annat avtalats. </a:t>
            </a:r>
          </a:p>
          <a:p>
            <a:r>
              <a:rPr lang="sv-SE" sz="1400" dirty="0">
                <a:effectLst/>
                <a:ea typeface="Times New Roman" panose="02020603050405020304" pitchFamily="18" charset="0"/>
                <a:cs typeface="Times New Roman" panose="02020603050405020304" pitchFamily="18" charset="0"/>
              </a:rPr>
              <a:t> </a:t>
            </a:r>
          </a:p>
          <a:p>
            <a:pPr algn="ctr"/>
            <a:r>
              <a:rPr lang="sv-SE" b="1" dirty="0">
                <a:ea typeface="Times New Roman" panose="02020603050405020304" pitchFamily="18" charset="0"/>
                <a:cs typeface="Times New Roman" panose="02020603050405020304" pitchFamily="18" charset="0"/>
              </a:rPr>
              <a:t>Yrkesfiske</a:t>
            </a:r>
            <a:r>
              <a:rPr lang="sv-SE" b="1" dirty="0">
                <a:effectLst/>
                <a:ea typeface="Times New Roman" panose="02020603050405020304" pitchFamily="18" charset="0"/>
                <a:cs typeface="Times New Roman" panose="02020603050405020304" pitchFamily="18" charset="0"/>
              </a:rPr>
              <a:t>arrende</a:t>
            </a:r>
          </a:p>
          <a:p>
            <a:endParaRPr lang="sv-SE" sz="9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Lagen (1957:390) om fiskearrenden ger fiskearrendatorn trygghet och besittningsskydd. En förutsättning är att fisket har väsentlig betydelse för arrendatorns försörjning. Arrendeavtalet ska vara skriftligt och gälla för minst fem år, med option för arrendatorn till förlängning av avtalet.</a:t>
            </a:r>
          </a:p>
          <a:p>
            <a:r>
              <a:rPr lang="sv-SE" sz="1400" dirty="0">
                <a:effectLst/>
                <a:ea typeface="Times New Roman" panose="02020603050405020304" pitchFamily="18" charset="0"/>
                <a:cs typeface="Times New Roman" panose="02020603050405020304" pitchFamily="18" charset="0"/>
              </a:rPr>
              <a:t> </a:t>
            </a:r>
          </a:p>
          <a:p>
            <a:pPr algn="ctr"/>
            <a:r>
              <a:rPr lang="sv-SE" b="1" dirty="0">
                <a:effectLst/>
                <a:ea typeface="Times New Roman" panose="02020603050405020304" pitchFamily="18" charset="0"/>
                <a:cs typeface="Times New Roman" panose="02020603050405020304" pitchFamily="18" charset="0"/>
              </a:rPr>
              <a:t>Andra övergripande upplåtelser</a:t>
            </a:r>
          </a:p>
          <a:p>
            <a:pPr algn="ctr"/>
            <a:endParaRPr lang="sv-SE" sz="900" b="1"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För mer stadigvarande upplåtelse som inte gäller yrkesfiske eller ingår i jordbruksarrendet råder en hög grad av avtalsfrihet när det gäller upplåtelsetidens längd och upplåtelsens omfattning. Sådana upplåtelser, </a:t>
            </a:r>
            <a:r>
              <a:rPr lang="sv-SE" sz="1600" b="1" dirty="0">
                <a:effectLst/>
                <a:ea typeface="Times New Roman" panose="02020603050405020304" pitchFamily="18" charset="0"/>
                <a:cs typeface="Times New Roman" panose="02020603050405020304" pitchFamily="18" charset="0"/>
              </a:rPr>
              <a:t>nyttjanderättsavtal</a:t>
            </a:r>
            <a:r>
              <a:rPr lang="sv-SE" sz="1600" dirty="0">
                <a:effectLst/>
                <a:ea typeface="Times New Roman" panose="02020603050405020304" pitchFamily="18" charset="0"/>
                <a:cs typeface="Times New Roman" panose="02020603050405020304" pitchFamily="18" charset="0"/>
              </a:rPr>
              <a:t>, regleras i Jordabalken 7 kap under allmänna bestämmelser om nyttjanderätt.</a:t>
            </a:r>
          </a:p>
          <a:p>
            <a:endParaRPr lang="sv-SE" sz="9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Exempel på en sådan långsiktig upplåtelseform är när en fiskevårdsområdesförening upplåter hela eller delar av sitt fiske till en sportfiskeklubb eller en turistentreprenör.</a:t>
            </a:r>
          </a:p>
        </p:txBody>
      </p:sp>
      <p:pic>
        <p:nvPicPr>
          <p:cNvPr id="12" name="Platshållare för innehåll 11">
            <a:extLst>
              <a:ext uri="{FF2B5EF4-FFF2-40B4-BE49-F238E27FC236}">
                <a16:creationId xmlns:a16="http://schemas.microsoft.com/office/drawing/2014/main" id="{9E154FAC-3FEC-47BF-B811-45FAD55C939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9120326" y="2164407"/>
            <a:ext cx="3071674" cy="4682969"/>
          </a:xfrm>
        </p:spPr>
      </p:pic>
    </p:spTree>
    <p:extLst>
      <p:ext uri="{BB962C8B-B14F-4D97-AF65-F5344CB8AC3E}">
        <p14:creationId xmlns:p14="http://schemas.microsoft.com/office/powerpoint/2010/main" val="24383980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Vanliga upplåtelseformer</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3503235"/>
            <a:ext cx="9073140" cy="3354765"/>
          </a:xfrm>
          <a:prstGeom prst="rect">
            <a:avLst/>
          </a:prstGeom>
          <a:solidFill>
            <a:schemeClr val="bg2"/>
          </a:solidFill>
        </p:spPr>
        <p:txBody>
          <a:bodyPr wrap="square" rtlCol="0">
            <a:spAutoFit/>
          </a:bodyPr>
          <a:lstStyle/>
          <a:p>
            <a:pPr algn="ctr"/>
            <a:r>
              <a:rPr lang="sv-SE" b="1" dirty="0">
                <a:ea typeface="Times New Roman" panose="02020603050405020304" pitchFamily="18" charset="0"/>
                <a:cs typeface="Times New Roman" panose="02020603050405020304" pitchFamily="18" charset="0"/>
              </a:rPr>
              <a:t>Fiskekort</a:t>
            </a:r>
            <a:endParaRPr lang="sv-SE" b="1" dirty="0">
              <a:effectLst/>
              <a:ea typeface="Times New Roman" panose="02020603050405020304" pitchFamily="18" charset="0"/>
              <a:cs typeface="Times New Roman" panose="02020603050405020304" pitchFamily="18" charset="0"/>
            </a:endParaRPr>
          </a:p>
          <a:p>
            <a:endParaRPr lang="sv-SE" sz="900" dirty="0">
              <a:effectLst/>
              <a:ea typeface="Times New Roman" panose="02020603050405020304" pitchFamily="18" charset="0"/>
              <a:cs typeface="Times New Roman" panose="02020603050405020304" pitchFamily="18" charset="0"/>
            </a:endParaRPr>
          </a:p>
          <a:p>
            <a:endParaRPr lang="sv-SE" sz="9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Fiskekortet är den vanligaste upplåtelseformen för fritidsfiske. Ett fiskekort kan vara giltigt från enstaka timmar till ett helt år. </a:t>
            </a:r>
          </a:p>
          <a:p>
            <a:endParaRPr lang="sv-SE" sz="1600" dirty="0">
              <a:ea typeface="Times New Roman" panose="02020603050405020304" pitchFamily="18" charset="0"/>
              <a:cs typeface="Times New Roman" panose="02020603050405020304" pitchFamily="18" charset="0"/>
            </a:endParaRPr>
          </a:p>
          <a:p>
            <a:r>
              <a:rPr lang="sv-SE" sz="1600" dirty="0">
                <a:ea typeface="Times New Roman" panose="02020603050405020304" pitchFamily="18" charset="0"/>
                <a:cs typeface="Times New Roman" panose="02020603050405020304" pitchFamily="18" charset="0"/>
              </a:rPr>
              <a:t>F</a:t>
            </a:r>
            <a:r>
              <a:rPr lang="sv-SE" sz="1600" dirty="0">
                <a:effectLst/>
                <a:ea typeface="Times New Roman" panose="02020603050405020304" pitchFamily="18" charset="0"/>
                <a:cs typeface="Times New Roman" panose="02020603050405020304" pitchFamily="18" charset="0"/>
              </a:rPr>
              <a:t>iskekortet ett </a:t>
            </a:r>
            <a:r>
              <a:rPr lang="sv-SE" sz="1600" b="1" dirty="0">
                <a:effectLst/>
                <a:ea typeface="Times New Roman" panose="02020603050405020304" pitchFamily="18" charset="0"/>
                <a:cs typeface="Times New Roman" panose="02020603050405020304" pitchFamily="18" charset="0"/>
              </a:rPr>
              <a:t>juridiskt bindande civilrättsligt avtal </a:t>
            </a:r>
            <a:r>
              <a:rPr lang="sv-SE" sz="1600" dirty="0">
                <a:effectLst/>
                <a:ea typeface="Times New Roman" panose="02020603050405020304" pitchFamily="18" charset="0"/>
                <a:cs typeface="Times New Roman" panose="02020603050405020304" pitchFamily="18" charset="0"/>
              </a:rPr>
              <a:t>mellan upplåtaren och köparen. Fiskekortet ska innehålla information om vad som ingår i avtalet, och köparens identitet måste vara fastställd.</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Många fiskekort köps fortfarande manuellt vid försäljningsställen i närheten av fiskevattnet. Men andelen </a:t>
            </a:r>
            <a:r>
              <a:rPr lang="sv-SE" sz="1600" b="1" dirty="0">
                <a:effectLst/>
                <a:ea typeface="Times New Roman" panose="02020603050405020304" pitchFamily="18" charset="0"/>
                <a:cs typeface="Times New Roman" panose="02020603050405020304" pitchFamily="18" charset="0"/>
              </a:rPr>
              <a:t>digitala fiskekort ökar</a:t>
            </a:r>
            <a:r>
              <a:rPr lang="sv-SE" sz="1600" dirty="0">
                <a:effectLst/>
                <a:ea typeface="Times New Roman" panose="02020603050405020304" pitchFamily="18" charset="0"/>
                <a:cs typeface="Times New Roman" panose="02020603050405020304" pitchFamily="18" charset="0"/>
              </a:rPr>
              <a:t>. Försäljningen sker över Internet eller via mobiltelefon med SMS eller ”</a:t>
            </a:r>
            <a:r>
              <a:rPr lang="sv-SE" sz="1600" dirty="0" err="1">
                <a:effectLst/>
                <a:ea typeface="Times New Roman" panose="02020603050405020304" pitchFamily="18" charset="0"/>
                <a:cs typeface="Times New Roman" panose="02020603050405020304" pitchFamily="18" charset="0"/>
              </a:rPr>
              <a:t>appar</a:t>
            </a:r>
            <a:r>
              <a:rPr lang="sv-SE" sz="1600" dirty="0">
                <a:effectLst/>
                <a:ea typeface="Times New Roman" panose="02020603050405020304" pitchFamily="18" charset="0"/>
                <a:cs typeface="Times New Roman" panose="02020603050405020304" pitchFamily="18" charset="0"/>
              </a:rPr>
              <a:t>”. För att fisketillsynen ska fungera är det nödvändigt att köparens identitet, även när kortet är köpt via mobiltelefon, kan kopplas till ett visst fiskekort. </a:t>
            </a:r>
          </a:p>
          <a:p>
            <a:endParaRPr lang="sv-SE" sz="1600" dirty="0">
              <a:effectLst/>
              <a:ea typeface="Times New Roman" panose="02020603050405020304" pitchFamily="18" charset="0"/>
              <a:cs typeface="Times New Roman" panose="02020603050405020304" pitchFamily="18" charset="0"/>
            </a:endParaRPr>
          </a:p>
        </p:txBody>
      </p:sp>
      <p:pic>
        <p:nvPicPr>
          <p:cNvPr id="8" name="Platshållare för innehåll 7">
            <a:extLst>
              <a:ext uri="{FF2B5EF4-FFF2-40B4-BE49-F238E27FC236}">
                <a16:creationId xmlns:a16="http://schemas.microsoft.com/office/drawing/2014/main" id="{FAF6C126-ECDD-48B4-918F-91A8A877EE7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9073140" y="3503234"/>
            <a:ext cx="3118860" cy="3354765"/>
          </a:xfrm>
        </p:spPr>
      </p:pic>
    </p:spTree>
    <p:extLst>
      <p:ext uri="{BB962C8B-B14F-4D97-AF65-F5344CB8AC3E}">
        <p14:creationId xmlns:p14="http://schemas.microsoft.com/office/powerpoint/2010/main" val="22827657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0CE92D3B-43A0-4FE6-AA47-3F5FA2BE4A4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39214"/>
          </a:xfrm>
          <a:prstGeom prst="rect">
            <a:avLst/>
          </a:prstGeom>
        </p:spPr>
      </p:pic>
      <p:sp>
        <p:nvSpPr>
          <p:cNvPr id="5" name="Rubrik 1">
            <a:extLst>
              <a:ext uri="{FF2B5EF4-FFF2-40B4-BE49-F238E27FC236}">
                <a16:creationId xmlns:a16="http://schemas.microsoft.com/office/drawing/2014/main" id="{F0BC8ECA-43C8-44A7-96E2-1A8D02403D8A}"/>
              </a:ext>
              <a:ext uri="{C183D7F6-B498-43B3-948B-1728B52AA6E4}">
                <adec:decorative xmlns:adec="http://schemas.microsoft.com/office/drawing/2017/decorative" val="0"/>
              </a:ext>
            </a:extLst>
          </p:cNvPr>
          <p:cNvSpPr txBox="1">
            <a:spLocks/>
          </p:cNvSpPr>
          <p:nvPr/>
        </p:nvSpPr>
        <p:spPr>
          <a:xfrm>
            <a:off x="1283894" y="1699290"/>
            <a:ext cx="9896272" cy="23876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b="1" kern="0" spc="-60" baseline="0">
                <a:solidFill>
                  <a:schemeClr val="tx2"/>
                </a:solidFill>
                <a:latin typeface="Arial" panose="020B0604020202020204" pitchFamily="34" charset="0"/>
                <a:ea typeface="+mj-ea"/>
                <a:cs typeface="Arial" panose="020B0604020202020204" pitchFamily="34" charset="0"/>
              </a:defRPr>
            </a:lvl1pPr>
          </a:lstStyle>
          <a:p>
            <a:r>
              <a:rPr lang="sv-SE" dirty="0"/>
              <a:t>Del 7 </a:t>
            </a:r>
            <a:br>
              <a:rPr lang="sv-SE" dirty="0"/>
            </a:br>
            <a:endParaRPr lang="sv-SE" dirty="0"/>
          </a:p>
          <a:p>
            <a:r>
              <a:rPr lang="sv-SE" dirty="0"/>
              <a:t>Regionala skillnader i fiskförvaltning</a:t>
            </a:r>
          </a:p>
        </p:txBody>
      </p:sp>
      <p:pic>
        <p:nvPicPr>
          <p:cNvPr id="6" name="Picture 2" descr="C:\Users\Användaren\Documents\Projekt\Projetansökningar HaV\Texter Fvof bilande\hav-logotyp-gra-neg-138x55px.png">
            <a:extLst>
              <a:ext uri="{FF2B5EF4-FFF2-40B4-BE49-F238E27FC236}">
                <a16:creationId xmlns:a16="http://schemas.microsoft.com/office/drawing/2014/main" id="{597556FD-0092-4EB9-BF31-A2DC03C2415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142714" y="402783"/>
            <a:ext cx="1752381" cy="69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50209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Regionala skillnader i fiskförvaltningen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134845"/>
            <a:ext cx="6096000" cy="4801314"/>
          </a:xfrm>
          <a:prstGeom prst="rect">
            <a:avLst/>
          </a:prstGeom>
          <a:solidFill>
            <a:schemeClr val="bg2"/>
          </a:solidFill>
        </p:spPr>
        <p:txBody>
          <a:bodyPr wrap="square" rtlCol="0">
            <a:spAutoFit/>
          </a:bodyPr>
          <a:lstStyle/>
          <a:p>
            <a:pPr algn="ctr"/>
            <a:r>
              <a:rPr lang="sv-SE" b="1" dirty="0">
                <a:effectLst/>
                <a:ea typeface="Times New Roman" panose="02020603050405020304" pitchFamily="18" charset="0"/>
                <a:cs typeface="Times New Roman" panose="02020603050405020304" pitchFamily="18" charset="0"/>
              </a:rPr>
              <a:t>Allmänt</a:t>
            </a:r>
          </a:p>
          <a:p>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Fiskförvaltningen skiljer sig mellan olika delar av landet. Regler och föreskrifter är anpassade till geografiska skillnader och förekomsten av olika arter. </a:t>
            </a:r>
          </a:p>
          <a:p>
            <a:pPr algn="ctr"/>
            <a:r>
              <a:rPr lang="sv-SE" sz="1600" dirty="0">
                <a:latin typeface="Bookman Old Style" panose="02050604050505020204" pitchFamily="18" charset="0"/>
                <a:ea typeface="Times New Roman" panose="02020603050405020304" pitchFamily="18" charset="0"/>
                <a:cs typeface="Times New Roman" panose="02020603050405020304" pitchFamily="18" charset="0"/>
              </a:rPr>
              <a:t>≈</a:t>
            </a:r>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Fisketillsynen kan därför se olika ut i olika delar av landet och inriktningen skiljer sig mellan olika slags vatten. </a:t>
            </a:r>
          </a:p>
          <a:p>
            <a:pPr algn="ctr"/>
            <a:r>
              <a:rPr lang="sv-SE" sz="1600" dirty="0">
                <a:latin typeface="Bookman Old Style" panose="02050604050505020204" pitchFamily="18" charset="0"/>
                <a:ea typeface="Times New Roman" panose="02020603050405020304" pitchFamily="18" charset="0"/>
                <a:cs typeface="Times New Roman" panose="02020603050405020304" pitchFamily="18" charset="0"/>
              </a:rPr>
              <a:t>≈</a:t>
            </a:r>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Längs kusten och i de stora sjöarna dominerar vissa typer av överträdelser jämfört med hur det ser ut i ett fiskevårdsområde i inlandet. </a:t>
            </a:r>
          </a:p>
          <a:p>
            <a:pPr algn="ctr"/>
            <a:r>
              <a:rPr lang="sv-SE" sz="1600" dirty="0">
                <a:latin typeface="Bookman Old Style" panose="02050604050505020204" pitchFamily="18" charset="0"/>
                <a:ea typeface="Times New Roman" panose="02020603050405020304" pitchFamily="18" charset="0"/>
                <a:cs typeface="Times New Roman" panose="02020603050405020304" pitchFamily="18" charset="0"/>
              </a:rPr>
              <a:t>≈</a:t>
            </a:r>
            <a:endParaRPr lang="sv-SE" sz="1600" dirty="0">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Fjällvattnen har sina särdrag och i en älvmynning med uppvandrande lax präglas fisketillsynen av skyddet av laxen.</a:t>
            </a:r>
          </a:p>
          <a:p>
            <a:pPr algn="ctr"/>
            <a:r>
              <a:rPr lang="sv-SE" sz="1600" dirty="0">
                <a:effectLst/>
                <a:ea typeface="Times New Roman" panose="02020603050405020304" pitchFamily="18" charset="0"/>
                <a:cs typeface="Times New Roman" panose="02020603050405020304" pitchFamily="18" charset="0"/>
              </a:rPr>
              <a:t> </a:t>
            </a:r>
            <a:r>
              <a:rPr lang="sv-SE" sz="1600" dirty="0">
                <a:latin typeface="Bookman Old Style" panose="02050604050505020204" pitchFamily="18" charset="0"/>
                <a:ea typeface="Times New Roman" panose="02020603050405020304" pitchFamily="18" charset="0"/>
                <a:cs typeface="Times New Roman" panose="02020603050405020304" pitchFamily="18" charset="0"/>
              </a:rPr>
              <a:t>≈</a:t>
            </a:r>
            <a:endParaRPr lang="sv-SE" sz="1600"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Beroende på vilket område en fisketillsynsperson kommer att bevaka kan det vara viktigt att fördjupa sig i vissa specifika kunskapsområden. </a:t>
            </a:r>
          </a:p>
        </p:txBody>
      </p:sp>
      <p:pic>
        <p:nvPicPr>
          <p:cNvPr id="8" name="Platshållare för innehåll 7">
            <a:extLst>
              <a:ext uri="{FF2B5EF4-FFF2-40B4-BE49-F238E27FC236}">
                <a16:creationId xmlns:a16="http://schemas.microsoft.com/office/drawing/2014/main" id="{9E6E4838-D4D1-4ADA-A53D-F913CB4DB038}"/>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6114854" y="2134846"/>
            <a:ext cx="6095999" cy="4801314"/>
          </a:xfrm>
        </p:spPr>
      </p:pic>
    </p:spTree>
    <p:extLst>
      <p:ext uri="{BB962C8B-B14F-4D97-AF65-F5344CB8AC3E}">
        <p14:creationId xmlns:p14="http://schemas.microsoft.com/office/powerpoint/2010/main" val="34871643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Regionala skillnader i fiskförvaltningen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2302907"/>
            <a:ext cx="7288566" cy="4555093"/>
          </a:xfrm>
          <a:prstGeom prst="rect">
            <a:avLst/>
          </a:prstGeom>
          <a:solidFill>
            <a:schemeClr val="bg2"/>
          </a:solidFill>
        </p:spPr>
        <p:txBody>
          <a:bodyPr wrap="square" rtlCol="0">
            <a:spAutoFit/>
          </a:bodyPr>
          <a:lstStyle/>
          <a:p>
            <a:pPr algn="ctr"/>
            <a:r>
              <a:rPr lang="sv-SE" b="1" dirty="0">
                <a:effectLst/>
                <a:ea typeface="Times New Roman" panose="02020603050405020304" pitchFamily="18" charset="0"/>
                <a:cs typeface="Times New Roman" panose="02020603050405020304" pitchFamily="18" charset="0"/>
              </a:rPr>
              <a:t>Exempel på typiska kunskapsområden för olika regioner</a:t>
            </a:r>
            <a:endParaRPr lang="sv-SE" sz="1600" dirty="0">
              <a:effectLst/>
              <a:ea typeface="Times New Roman" panose="02020603050405020304" pitchFamily="18" charset="0"/>
              <a:cs typeface="Times New Roman" panose="02020603050405020304" pitchFamily="18" charset="0"/>
            </a:endParaRPr>
          </a:p>
          <a:p>
            <a:r>
              <a:rPr lang="sv-SE" sz="16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sv-SE"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sv-SE" sz="1600" b="1" dirty="0">
                <a:effectLst/>
                <a:ea typeface="Times New Roman" panose="02020603050405020304" pitchFamily="18" charset="0"/>
                <a:cs typeface="Times New Roman" panose="02020603050405020304" pitchFamily="18" charset="0"/>
              </a:rPr>
              <a:t>Norrlandskusten</a:t>
            </a:r>
          </a:p>
          <a:p>
            <a:endParaRPr lang="sv-SE" sz="1600" dirty="0">
              <a:ea typeface="Times New Roman" panose="02020603050405020304" pitchFamily="18" charset="0"/>
              <a:cs typeface="Times New Roman" panose="02020603050405020304" pitchFamily="18" charset="0"/>
            </a:endParaRPr>
          </a:p>
          <a:p>
            <a:r>
              <a:rPr lang="sv-SE" sz="1600" dirty="0">
                <a:ea typeface="Times New Roman" panose="02020603050405020304" pitchFamily="18" charset="0"/>
                <a:cs typeface="Times New Roman" panose="02020603050405020304" pitchFamily="18" charset="0"/>
              </a:rPr>
              <a:t>F</a:t>
            </a:r>
            <a:r>
              <a:rPr lang="sv-SE" sz="1600" dirty="0">
                <a:effectLst/>
                <a:ea typeface="Times New Roman" panose="02020603050405020304" pitchFamily="18" charset="0"/>
                <a:cs typeface="Times New Roman" panose="02020603050405020304" pitchFamily="18" charset="0"/>
              </a:rPr>
              <a:t>rifiskereglerna för de aktuella områdena, redskapsmärkning och redskapsbegränsningar, fredningsområden och fredningstider kring vattendragens mynningar, fiskådror.</a:t>
            </a:r>
          </a:p>
          <a:p>
            <a:r>
              <a:rPr lang="sv-SE" sz="16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sv-SE"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sv-SE" sz="1600" b="1" dirty="0">
                <a:effectLst/>
                <a:ea typeface="Times New Roman" panose="02020603050405020304" pitchFamily="18" charset="0"/>
                <a:cs typeface="Times New Roman" panose="02020603050405020304" pitchFamily="18" charset="0"/>
              </a:rPr>
              <a:t>Södra ostkusten</a:t>
            </a:r>
            <a:endParaRPr lang="sv-SE" sz="1600" b="1" dirty="0">
              <a:ea typeface="Times New Roman" panose="02020603050405020304" pitchFamily="18" charset="0"/>
              <a:cs typeface="Times New Roman" panose="02020603050405020304" pitchFamily="18" charset="0"/>
            </a:endParaRPr>
          </a:p>
          <a:p>
            <a:endParaRPr lang="sv-SE" sz="1600" u="sng" dirty="0">
              <a:effectLst/>
              <a:ea typeface="Times New Roman" panose="02020603050405020304" pitchFamily="18" charset="0"/>
              <a:cs typeface="Times New Roman" panose="02020603050405020304" pitchFamily="18" charset="0"/>
            </a:endParaRPr>
          </a:p>
          <a:p>
            <a:r>
              <a:rPr lang="sv-SE" sz="1600" dirty="0">
                <a:ea typeface="Times New Roman" panose="02020603050405020304" pitchFamily="18" charset="0"/>
                <a:cs typeface="Times New Roman" panose="02020603050405020304" pitchFamily="18" charset="0"/>
              </a:rPr>
              <a:t>F</a:t>
            </a:r>
            <a:r>
              <a:rPr lang="sv-SE" sz="1600" dirty="0">
                <a:effectLst/>
                <a:ea typeface="Times New Roman" panose="02020603050405020304" pitchFamily="18" charset="0"/>
                <a:cs typeface="Times New Roman" panose="02020603050405020304" pitchFamily="18" charset="0"/>
              </a:rPr>
              <a:t>rifiskereglerna, redskapsmärkning och redskapsbegränsningar, gräns mot allmänt vatten, definitionen för det fria handredskapsfisket, fredningsområden och fredningstider kring vattendragens mynningar, fiskådror.</a:t>
            </a:r>
          </a:p>
          <a:p>
            <a:r>
              <a:rPr lang="sv-SE" sz="1600" u="none" strike="noStrike" dirty="0">
                <a:effectLst/>
                <a:ea typeface="Times New Roman" panose="02020603050405020304" pitchFamily="18" charset="0"/>
                <a:cs typeface="Times New Roman" panose="02020603050405020304" pitchFamily="18" charset="0"/>
              </a:rPr>
              <a:t> </a:t>
            </a:r>
            <a:endParaRPr lang="sv-SE" sz="1600" dirty="0">
              <a:effectLst/>
              <a:ea typeface="Times New Roman" panose="02020603050405020304" pitchFamily="18" charset="0"/>
              <a:cs typeface="Times New Roman" panose="02020603050405020304" pitchFamily="18" charset="0"/>
            </a:endParaRPr>
          </a:p>
          <a:p>
            <a:pPr algn="ctr"/>
            <a:r>
              <a:rPr lang="sv-SE" sz="1600" b="1" dirty="0">
                <a:effectLst/>
                <a:ea typeface="Times New Roman" panose="02020603050405020304" pitchFamily="18" charset="0"/>
                <a:cs typeface="Times New Roman" panose="02020603050405020304" pitchFamily="18" charset="0"/>
              </a:rPr>
              <a:t>Sydkusten och Gotland</a:t>
            </a:r>
            <a:endParaRPr lang="sv-SE" sz="1600" b="1" dirty="0">
              <a:ea typeface="Times New Roman" panose="02020603050405020304" pitchFamily="18" charset="0"/>
              <a:cs typeface="Times New Roman" panose="02020603050405020304" pitchFamily="18" charset="0"/>
            </a:endParaRPr>
          </a:p>
          <a:p>
            <a:endParaRPr lang="sv-SE" sz="1600" u="sng" dirty="0">
              <a:effectLst/>
              <a:ea typeface="Times New Roman" panose="02020603050405020304" pitchFamily="18" charset="0"/>
              <a:cs typeface="Times New Roman" panose="02020603050405020304" pitchFamily="18" charset="0"/>
            </a:endParaRPr>
          </a:p>
          <a:p>
            <a:r>
              <a:rPr lang="sv-SE" sz="1600" dirty="0">
                <a:ea typeface="Times New Roman" panose="02020603050405020304" pitchFamily="18" charset="0"/>
                <a:cs typeface="Times New Roman" panose="02020603050405020304" pitchFamily="18" charset="0"/>
              </a:rPr>
              <a:t>F</a:t>
            </a:r>
            <a:r>
              <a:rPr lang="sv-SE" sz="1600" dirty="0">
                <a:effectLst/>
                <a:ea typeface="Times New Roman" panose="02020603050405020304" pitchFamily="18" charset="0"/>
                <a:cs typeface="Times New Roman" panose="02020603050405020304" pitchFamily="18" charset="0"/>
              </a:rPr>
              <a:t>rifiskereglerna, redskapsmärkning och redskapsbegränsningar, fredningsområden och fredningstider kring vattendragens mynningar, fiskådror.</a:t>
            </a:r>
            <a:endParaRPr lang="sv-SE" sz="900" dirty="0">
              <a:effectLst/>
              <a:ea typeface="Times New Roman" panose="02020603050405020304" pitchFamily="18" charset="0"/>
              <a:cs typeface="Times New Roman" panose="02020603050405020304" pitchFamily="18" charset="0"/>
            </a:endParaRPr>
          </a:p>
        </p:txBody>
      </p:sp>
      <p:pic>
        <p:nvPicPr>
          <p:cNvPr id="16" name="Platshållare för innehåll 15">
            <a:extLst>
              <a:ext uri="{FF2B5EF4-FFF2-40B4-BE49-F238E27FC236}">
                <a16:creationId xmlns:a16="http://schemas.microsoft.com/office/drawing/2014/main" id="{7FD989EC-7E6C-4A3A-88DB-161E139DE303}"/>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288567" y="2302906"/>
            <a:ext cx="4903431" cy="4555093"/>
          </a:xfrm>
        </p:spPr>
      </p:pic>
    </p:spTree>
    <p:extLst>
      <p:ext uri="{BB962C8B-B14F-4D97-AF65-F5344CB8AC3E}">
        <p14:creationId xmlns:p14="http://schemas.microsoft.com/office/powerpoint/2010/main" val="35789888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Regionala skillnader i fiskförvaltningen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795349"/>
            <a:ext cx="6462944" cy="4062651"/>
          </a:xfrm>
          <a:prstGeom prst="rect">
            <a:avLst/>
          </a:prstGeom>
          <a:solidFill>
            <a:schemeClr val="bg2"/>
          </a:solidFill>
        </p:spPr>
        <p:txBody>
          <a:bodyPr wrap="square" rtlCol="0">
            <a:spAutoFit/>
          </a:bodyPr>
          <a:lstStyle/>
          <a:p>
            <a:pPr algn="ctr"/>
            <a:r>
              <a:rPr lang="sv-SE" b="1" dirty="0">
                <a:effectLst/>
                <a:ea typeface="Times New Roman" panose="02020603050405020304" pitchFamily="18" charset="0"/>
                <a:cs typeface="Times New Roman" panose="02020603050405020304" pitchFamily="18" charset="0"/>
              </a:rPr>
              <a:t>Exempel på typiska kunskapsområden för olika regioner</a:t>
            </a:r>
            <a:endParaRPr lang="sv-SE" sz="1600" dirty="0">
              <a:effectLst/>
              <a:ea typeface="Times New Roman" panose="02020603050405020304" pitchFamily="18" charset="0"/>
              <a:cs typeface="Times New Roman" panose="02020603050405020304" pitchFamily="18" charset="0"/>
            </a:endParaRPr>
          </a:p>
          <a:p>
            <a:r>
              <a:rPr lang="sv-SE" sz="160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sv-SE"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sv-SE" sz="1600" b="1" dirty="0">
                <a:effectLst/>
                <a:ea typeface="Times New Roman" panose="02020603050405020304" pitchFamily="18" charset="0"/>
                <a:cs typeface="Times New Roman" panose="02020603050405020304" pitchFamily="18" charset="0"/>
              </a:rPr>
              <a:t>Västkusten</a:t>
            </a:r>
            <a:endParaRPr lang="sv-SE" sz="1600" b="1" dirty="0">
              <a:ea typeface="Times New Roman" panose="02020603050405020304" pitchFamily="18" charset="0"/>
              <a:cs typeface="Times New Roman" panose="02020603050405020304" pitchFamily="18" charset="0"/>
            </a:endParaRPr>
          </a:p>
          <a:p>
            <a:pPr algn="ctr"/>
            <a:endParaRPr lang="sv-SE" sz="1600" u="sng" dirty="0">
              <a:effectLst/>
              <a:ea typeface="Times New Roman" panose="02020603050405020304" pitchFamily="18" charset="0"/>
              <a:cs typeface="Times New Roman" panose="02020603050405020304" pitchFamily="18" charset="0"/>
            </a:endParaRPr>
          </a:p>
          <a:p>
            <a:r>
              <a:rPr lang="sv-SE" sz="1600" dirty="0">
                <a:ea typeface="Times New Roman" panose="02020603050405020304" pitchFamily="18" charset="0"/>
                <a:cs typeface="Times New Roman" panose="02020603050405020304" pitchFamily="18" charset="0"/>
              </a:rPr>
              <a:t>F</a:t>
            </a:r>
            <a:r>
              <a:rPr lang="sv-SE" sz="1600" dirty="0">
                <a:effectLst/>
                <a:ea typeface="Times New Roman" panose="02020603050405020304" pitchFamily="18" charset="0"/>
                <a:cs typeface="Times New Roman" panose="02020603050405020304" pitchFamily="18" charset="0"/>
              </a:rPr>
              <a:t>rifiskereglerna, redskapsmärkning och redskapsbegränsningar, gräns mot allmänt vatten (ostronfiske), fredningsområden- och fredningstider kring vattendragens mynningar, fiskådror, regler för hummerfiske. </a:t>
            </a:r>
          </a:p>
          <a:p>
            <a:r>
              <a:rPr lang="sv-SE" sz="1600" u="none" strike="noStrike" dirty="0">
                <a:effectLst/>
                <a:ea typeface="Times New Roman" panose="02020603050405020304" pitchFamily="18" charset="0"/>
                <a:cs typeface="Times New Roman" panose="02020603050405020304" pitchFamily="18" charset="0"/>
              </a:rPr>
              <a:t> </a:t>
            </a:r>
            <a:endParaRPr lang="sv-SE" sz="1600" dirty="0">
              <a:effectLst/>
              <a:ea typeface="Times New Roman" panose="02020603050405020304" pitchFamily="18" charset="0"/>
              <a:cs typeface="Times New Roman" panose="02020603050405020304" pitchFamily="18" charset="0"/>
            </a:endParaRPr>
          </a:p>
          <a:p>
            <a:pPr algn="ctr"/>
            <a:r>
              <a:rPr lang="sv-SE" sz="1600" b="1" dirty="0">
                <a:effectLst/>
                <a:ea typeface="Times New Roman" panose="02020603050405020304" pitchFamily="18" charset="0"/>
                <a:cs typeface="Times New Roman" panose="02020603050405020304" pitchFamily="18" charset="0"/>
              </a:rPr>
              <a:t>Fem stora sjöarna</a:t>
            </a:r>
            <a:endParaRPr lang="sv-SE" sz="1600" b="1" dirty="0">
              <a:ea typeface="Times New Roman" panose="02020603050405020304" pitchFamily="18" charset="0"/>
              <a:cs typeface="Times New Roman" panose="02020603050405020304" pitchFamily="18" charset="0"/>
            </a:endParaRPr>
          </a:p>
          <a:p>
            <a:endParaRPr lang="sv-SE" sz="1600" u="sng" dirty="0">
              <a:effectLst/>
              <a:ea typeface="Times New Roman" panose="02020603050405020304" pitchFamily="18" charset="0"/>
              <a:cs typeface="Times New Roman" panose="02020603050405020304" pitchFamily="18" charset="0"/>
            </a:endParaRPr>
          </a:p>
          <a:p>
            <a:r>
              <a:rPr lang="sv-SE" sz="1600" dirty="0">
                <a:ea typeface="Times New Roman" panose="02020603050405020304" pitchFamily="18" charset="0"/>
                <a:cs typeface="Times New Roman" panose="02020603050405020304" pitchFamily="18" charset="0"/>
              </a:rPr>
              <a:t>F</a:t>
            </a:r>
            <a:r>
              <a:rPr lang="sv-SE" sz="1600" dirty="0">
                <a:effectLst/>
                <a:ea typeface="Times New Roman" panose="02020603050405020304" pitchFamily="18" charset="0"/>
                <a:cs typeface="Times New Roman" panose="02020603050405020304" pitchFamily="18" charset="0"/>
              </a:rPr>
              <a:t>rifiskereglerna, redskapsmärkning och redskapsbegränsningar, definitionen av det fria handredskapsfisket, fredningsområden och fredningstider kring vattendragens mynningar, fiskådror, kräftfiskeregler.</a:t>
            </a:r>
            <a:r>
              <a:rPr lang="sv-SE" sz="1600" b="1" dirty="0">
                <a:effectLst/>
                <a:ea typeface="Times New Roman" panose="02020603050405020304" pitchFamily="18" charset="0"/>
                <a:cs typeface="Times New Roman" panose="02020603050405020304" pitchFamily="18" charset="0"/>
              </a:rPr>
              <a:t> </a:t>
            </a:r>
            <a:endParaRPr lang="sv-SE" sz="900" dirty="0">
              <a:effectLst/>
              <a:ea typeface="Times New Roman" panose="02020603050405020304" pitchFamily="18" charset="0"/>
              <a:cs typeface="Times New Roman" panose="02020603050405020304" pitchFamily="18" charset="0"/>
            </a:endParaRPr>
          </a:p>
          <a:p>
            <a:endParaRPr lang="sv-SE" sz="1600" dirty="0">
              <a:effectLst/>
              <a:ea typeface="Times New Roman" panose="02020603050405020304" pitchFamily="18" charset="0"/>
              <a:cs typeface="Times New Roman" panose="02020603050405020304" pitchFamily="18" charset="0"/>
            </a:endParaRPr>
          </a:p>
        </p:txBody>
      </p:sp>
      <p:pic>
        <p:nvPicPr>
          <p:cNvPr id="8" name="Platshållare för innehåll 7">
            <a:extLst>
              <a:ext uri="{FF2B5EF4-FFF2-40B4-BE49-F238E27FC236}">
                <a16:creationId xmlns:a16="http://schemas.microsoft.com/office/drawing/2014/main" id="{CFBF9BBB-3A47-4A7F-9D65-F5D5CCD2329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462944" y="2795348"/>
            <a:ext cx="5729056" cy="4062651"/>
          </a:xfrm>
        </p:spPr>
      </p:pic>
    </p:spTree>
    <p:extLst>
      <p:ext uri="{BB962C8B-B14F-4D97-AF65-F5344CB8AC3E}">
        <p14:creationId xmlns:p14="http://schemas.microsoft.com/office/powerpoint/2010/main" val="2143113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Regionala skillnader i fiskförvaltningen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410629"/>
            <a:ext cx="6445188" cy="4447371"/>
          </a:xfrm>
          <a:prstGeom prst="rect">
            <a:avLst/>
          </a:prstGeom>
          <a:solidFill>
            <a:schemeClr val="bg2"/>
          </a:solidFill>
        </p:spPr>
        <p:txBody>
          <a:bodyPr wrap="square" rtlCol="0">
            <a:spAutoFit/>
          </a:bodyPr>
          <a:lstStyle/>
          <a:p>
            <a:pPr algn="ctr"/>
            <a:r>
              <a:rPr lang="sv-SE" b="1" dirty="0">
                <a:effectLst/>
                <a:ea typeface="Times New Roman" panose="02020603050405020304" pitchFamily="18" charset="0"/>
                <a:cs typeface="Times New Roman" panose="02020603050405020304" pitchFamily="18" charset="0"/>
              </a:rPr>
              <a:t>Exempel på typiska kunskapsområden för olika regioner</a:t>
            </a:r>
            <a:endParaRPr lang="sv-SE" sz="1600" b="1" dirty="0">
              <a:ea typeface="Times New Roman" panose="02020603050405020304" pitchFamily="18" charset="0"/>
              <a:cs typeface="Times New Roman" panose="02020603050405020304" pitchFamily="18" charset="0"/>
            </a:endParaRPr>
          </a:p>
          <a:p>
            <a:pPr algn="ctr"/>
            <a:endParaRPr lang="sv-SE" sz="1600" dirty="0">
              <a:effectLst/>
              <a:ea typeface="Times New Roman" panose="02020603050405020304" pitchFamily="18" charset="0"/>
              <a:cs typeface="Times New Roman" panose="02020603050405020304" pitchFamily="18" charset="0"/>
            </a:endParaRPr>
          </a:p>
          <a:p>
            <a:r>
              <a:rPr lang="sv-SE" sz="1600" u="none" strike="noStrike" dirty="0">
                <a:effectLst/>
                <a:ea typeface="Times New Roman" panose="02020603050405020304" pitchFamily="18" charset="0"/>
                <a:cs typeface="Times New Roman" panose="02020603050405020304" pitchFamily="18" charset="0"/>
              </a:rPr>
              <a:t> </a:t>
            </a:r>
            <a:endParaRPr lang="sv-SE" sz="1600" dirty="0">
              <a:effectLst/>
              <a:ea typeface="Times New Roman" panose="02020603050405020304" pitchFamily="18" charset="0"/>
              <a:cs typeface="Times New Roman" panose="02020603050405020304" pitchFamily="18" charset="0"/>
            </a:endParaRPr>
          </a:p>
          <a:p>
            <a:pPr algn="ctr"/>
            <a:r>
              <a:rPr lang="sv-SE" sz="1600" b="1" dirty="0">
                <a:effectLst/>
                <a:ea typeface="Times New Roman" panose="02020603050405020304" pitchFamily="18" charset="0"/>
                <a:cs typeface="Times New Roman" panose="02020603050405020304" pitchFamily="18" charset="0"/>
              </a:rPr>
              <a:t>Fiskevårdsområden i sötvatten</a:t>
            </a:r>
            <a:endParaRPr lang="sv-SE" sz="1600" b="1" dirty="0">
              <a:ea typeface="Times New Roman" panose="02020603050405020304" pitchFamily="18" charset="0"/>
              <a:cs typeface="Times New Roman" panose="02020603050405020304" pitchFamily="18" charset="0"/>
            </a:endParaRPr>
          </a:p>
          <a:p>
            <a:endParaRPr lang="sv-SE" sz="1600" u="sng"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Lagen om fiskevårdsområden, områdets egna regler samt kontrollavgiften.</a:t>
            </a:r>
          </a:p>
          <a:p>
            <a:r>
              <a:rPr lang="sv-SE" sz="1600" u="none" strike="noStrike" dirty="0">
                <a:effectLst/>
                <a:ea typeface="Times New Roman" panose="02020603050405020304" pitchFamily="18" charset="0"/>
                <a:cs typeface="Times New Roman" panose="02020603050405020304" pitchFamily="18" charset="0"/>
              </a:rPr>
              <a:t> </a:t>
            </a:r>
            <a:endParaRPr lang="sv-SE" sz="1600" dirty="0">
              <a:effectLst/>
              <a:ea typeface="Times New Roman" panose="02020603050405020304" pitchFamily="18" charset="0"/>
              <a:cs typeface="Times New Roman" panose="02020603050405020304" pitchFamily="18" charset="0"/>
            </a:endParaRPr>
          </a:p>
          <a:p>
            <a:pPr algn="ctr"/>
            <a:r>
              <a:rPr lang="sv-SE" sz="1600" b="1" dirty="0">
                <a:effectLst/>
                <a:ea typeface="Times New Roman" panose="02020603050405020304" pitchFamily="18" charset="0"/>
                <a:cs typeface="Times New Roman" panose="02020603050405020304" pitchFamily="18" charset="0"/>
              </a:rPr>
              <a:t>Sötvatten som saknar fiskevårdsområde</a:t>
            </a:r>
            <a:endParaRPr lang="sv-SE" sz="1600" b="1" dirty="0">
              <a:ea typeface="Times New Roman" panose="02020603050405020304" pitchFamily="18" charset="0"/>
              <a:cs typeface="Times New Roman" panose="02020603050405020304" pitchFamily="18" charset="0"/>
            </a:endParaRPr>
          </a:p>
          <a:p>
            <a:endParaRPr lang="sv-SE" sz="1600" u="sng"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Lagen om förvaltning av samfälligheter. Den upplåtande organisationens egna regler.</a:t>
            </a:r>
          </a:p>
          <a:p>
            <a:r>
              <a:rPr lang="sv-SE" sz="1600" u="none" strike="noStrike" dirty="0">
                <a:effectLst/>
                <a:ea typeface="Times New Roman" panose="02020603050405020304" pitchFamily="18" charset="0"/>
                <a:cs typeface="Times New Roman" panose="02020603050405020304" pitchFamily="18" charset="0"/>
              </a:rPr>
              <a:t> </a:t>
            </a:r>
            <a:endParaRPr lang="sv-SE" sz="1600" dirty="0">
              <a:effectLst/>
              <a:ea typeface="Times New Roman" panose="02020603050405020304" pitchFamily="18" charset="0"/>
              <a:cs typeface="Times New Roman" panose="02020603050405020304" pitchFamily="18" charset="0"/>
            </a:endParaRPr>
          </a:p>
          <a:p>
            <a:pPr algn="ctr"/>
            <a:r>
              <a:rPr lang="sv-SE" sz="1600" b="1" dirty="0">
                <a:effectLst/>
                <a:ea typeface="Times New Roman" panose="02020603050405020304" pitchFamily="18" charset="0"/>
                <a:cs typeface="Times New Roman" panose="02020603050405020304" pitchFamily="18" charset="0"/>
              </a:rPr>
              <a:t>Fjällområdena</a:t>
            </a:r>
            <a:endParaRPr lang="sv-SE" sz="1600" b="1" dirty="0">
              <a:ea typeface="Times New Roman" panose="02020603050405020304" pitchFamily="18" charset="0"/>
              <a:cs typeface="Times New Roman" panose="02020603050405020304" pitchFamily="18" charset="0"/>
            </a:endParaRPr>
          </a:p>
          <a:p>
            <a:endParaRPr lang="sv-SE" sz="1600" u="sng" dirty="0">
              <a:effectLst/>
              <a:ea typeface="Times New Roman" panose="02020603050405020304" pitchFamily="18" charset="0"/>
              <a:cs typeface="Times New Roman" panose="02020603050405020304" pitchFamily="18" charset="0"/>
            </a:endParaRPr>
          </a:p>
          <a:p>
            <a:r>
              <a:rPr lang="sv-SE" sz="1600" dirty="0">
                <a:effectLst/>
                <a:ea typeface="Times New Roman" panose="02020603050405020304" pitchFamily="18" charset="0"/>
                <a:cs typeface="Times New Roman" panose="02020603050405020304" pitchFamily="18" charset="0"/>
              </a:rPr>
              <a:t>Rennäringslagen, länsstyrelsernas regler för fiskeupplåtelser, samernas fiskerätt.</a:t>
            </a:r>
          </a:p>
          <a:p>
            <a:endParaRPr lang="sv-SE" sz="900" dirty="0">
              <a:effectLst/>
              <a:ea typeface="Times New Roman" panose="02020603050405020304" pitchFamily="18" charset="0"/>
              <a:cs typeface="Times New Roman" panose="02020603050405020304" pitchFamily="18" charset="0"/>
            </a:endParaRPr>
          </a:p>
        </p:txBody>
      </p:sp>
      <p:pic>
        <p:nvPicPr>
          <p:cNvPr id="8" name="Platshållare för innehåll 7">
            <a:extLst>
              <a:ext uri="{FF2B5EF4-FFF2-40B4-BE49-F238E27FC236}">
                <a16:creationId xmlns:a16="http://schemas.microsoft.com/office/drawing/2014/main" id="{7DABE362-30BA-4E5E-BA2F-E95999238FBF}"/>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445188" y="2410629"/>
            <a:ext cx="5746811" cy="4447371"/>
          </a:xfrm>
        </p:spPr>
      </p:pic>
    </p:spTree>
    <p:extLst>
      <p:ext uri="{BB962C8B-B14F-4D97-AF65-F5344CB8AC3E}">
        <p14:creationId xmlns:p14="http://schemas.microsoft.com/office/powerpoint/2010/main" val="34676489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600AD-E861-4E32-9084-0090AAA83A18}"/>
              </a:ext>
              <a:ext uri="{C183D7F6-B498-43B3-948B-1728B52AA6E4}">
                <adec:decorative xmlns:adec="http://schemas.microsoft.com/office/drawing/2017/decorative" val="0"/>
              </a:ext>
            </a:extLst>
          </p:cNvPr>
          <p:cNvSpPr>
            <a:spLocks noGrp="1"/>
          </p:cNvSpPr>
          <p:nvPr>
            <p:ph type="ctrTitle"/>
          </p:nvPr>
        </p:nvSpPr>
        <p:spPr/>
        <p:txBody>
          <a:bodyPr/>
          <a:lstStyle/>
          <a:p>
            <a:r>
              <a:rPr lang="sv-SE" dirty="0"/>
              <a:t> </a:t>
            </a:r>
          </a:p>
        </p:txBody>
      </p:sp>
      <p:sp>
        <p:nvSpPr>
          <p:cNvPr id="3" name="Underrubrik 2">
            <a:extLst>
              <a:ext uri="{FF2B5EF4-FFF2-40B4-BE49-F238E27FC236}">
                <a16:creationId xmlns:a16="http://schemas.microsoft.com/office/drawing/2014/main" id="{4C842BFE-96D5-4489-A727-0B692D130CB9}"/>
              </a:ext>
            </a:extLst>
          </p:cNvPr>
          <p:cNvSpPr>
            <a:spLocks noGrp="1"/>
          </p:cNvSpPr>
          <p:nvPr>
            <p:ph type="subTitle" idx="1"/>
          </p:nvPr>
        </p:nvSpPr>
        <p:spPr/>
        <p:txBody>
          <a:bodyPr/>
          <a:lstStyle/>
          <a:p>
            <a:endParaRPr lang="sv-SE" dirty="0"/>
          </a:p>
        </p:txBody>
      </p:sp>
    </p:spTree>
    <p:extLst>
      <p:ext uri="{BB962C8B-B14F-4D97-AF65-F5344CB8AC3E}">
        <p14:creationId xmlns:p14="http://schemas.microsoft.com/office/powerpoint/2010/main" val="3609290824"/>
      </p:ext>
    </p:extLst>
  </p:cSld>
  <p:clrMapOvr>
    <a:masterClrMapping/>
  </p:clrMapOvr>
</p:sld>
</file>

<file path=ppt/theme/theme1.xml><?xml version="1.0" encoding="utf-8"?>
<a:theme xmlns:a="http://schemas.openxmlformats.org/drawingml/2006/main" name="Office-tema">
  <a:themeElements>
    <a:clrScheme name="HoV okt 2019">
      <a:dk1>
        <a:srgbClr val="000000"/>
      </a:dk1>
      <a:lt1>
        <a:srgbClr val="FFFFFF"/>
      </a:lt1>
      <a:dk2>
        <a:srgbClr val="002C4B"/>
      </a:dk2>
      <a:lt2>
        <a:srgbClr val="DFE6E6"/>
      </a:lt2>
      <a:accent1>
        <a:srgbClr val="00688F"/>
      </a:accent1>
      <a:accent2>
        <a:srgbClr val="005B50"/>
      </a:accent2>
      <a:accent3>
        <a:srgbClr val="F15922"/>
      </a:accent3>
      <a:accent4>
        <a:srgbClr val="C8AF40"/>
      </a:accent4>
      <a:accent5>
        <a:srgbClr val="EBE5DD"/>
      </a:accent5>
      <a:accent6>
        <a:srgbClr val="00443A"/>
      </a:accent6>
      <a:hlink>
        <a:srgbClr val="00688F"/>
      </a:hlink>
      <a:folHlink>
        <a:srgbClr val="002C4B"/>
      </a:folHlink>
    </a:clrScheme>
    <a:fontScheme name="H&amp;V ppt nov 201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aV_SV_pptmall_vers191108" id="{CC521D6D-350F-471C-81BC-055B2B346AAA}" vid="{2FDA5B4C-DB8B-402E-AA34-1DB7C0F948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07DD29A75204204A88A06778B42E8411" ma:contentTypeVersion="3" ma:contentTypeDescription="Skapa ett nytt dokument." ma:contentTypeScope="" ma:versionID="b25415e3fd47a33713aca7bcf95fd2e3">
  <xsd:schema xmlns:xsd="http://www.w3.org/2001/XMLSchema" xmlns:xs="http://www.w3.org/2001/XMLSchema" xmlns:p="http://schemas.microsoft.com/office/2006/metadata/properties" targetNamespace="http://schemas.microsoft.com/office/2006/metadata/properties" ma:root="true" ma:fieldsID="0d6675b64552dc2b577b4317d3de4f9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ma:readOnly="true"/>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AC95D75-401E-4A4E-9508-EF981B717508}">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9470877-777D-4141-B237-16EF6F17B5D7}">
  <ds:schemaRefs>
    <ds:schemaRef ds:uri="http://schemas.microsoft.com/sharepoint/v3/contenttype/forms"/>
  </ds:schemaRefs>
</ds:datastoreItem>
</file>

<file path=customXml/itemProps3.xml><?xml version="1.0" encoding="utf-8"?>
<ds:datastoreItem xmlns:ds="http://schemas.openxmlformats.org/officeDocument/2006/customXml" ds:itemID="{B00E6ED4-0395-486E-A039-B207F58C7A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HaV_SV_malltom</Template>
  <TotalTime>983</TotalTime>
  <Words>5065</Words>
  <Application>Microsoft Office PowerPoint</Application>
  <PresentationFormat>Bredbild</PresentationFormat>
  <Paragraphs>503</Paragraphs>
  <Slides>56</Slides>
  <Notes>0</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56</vt:i4>
      </vt:variant>
    </vt:vector>
  </HeadingPairs>
  <TitlesOfParts>
    <vt:vector size="63" baseType="lpstr">
      <vt:lpstr>.AppleSystemUIFont</vt:lpstr>
      <vt:lpstr>Arial</vt:lpstr>
      <vt:lpstr>Bookman Old Style</vt:lpstr>
      <vt:lpstr>Calibri</vt:lpstr>
      <vt:lpstr>Times</vt:lpstr>
      <vt:lpstr>Times New Roman</vt:lpstr>
      <vt:lpstr>Office-tema</vt:lpstr>
      <vt:lpstr>Grundutbildning i fisketillsyn</vt:lpstr>
      <vt:lpstr>PowerPoint-presentation</vt:lpstr>
      <vt:lpstr>Fiskförvaltning</vt:lpstr>
      <vt:lpstr>Ekosystembaserad fiskförvaltning</vt:lpstr>
      <vt:lpstr>Provfisken</vt:lpstr>
      <vt:lpstr>Fångstrapportering</vt:lpstr>
      <vt:lpstr>Förvaltnings- och utvecklingsplan</vt:lpstr>
      <vt:lpstr>Biotopvård i strömmande vatten</vt:lpstr>
      <vt:lpstr>Biotopvård i strömmande vatten</vt:lpstr>
      <vt:lpstr>Reduktionsfiske</vt:lpstr>
      <vt:lpstr>Risvasar och betade strandängar</vt:lpstr>
      <vt:lpstr>Utsättning av fisk</vt:lpstr>
      <vt:lpstr>Fiskeregler och fisketillsyn</vt:lpstr>
      <vt:lpstr>PowerPoint-presentation</vt:lpstr>
      <vt:lpstr>Arter har olika betydelse</vt:lpstr>
      <vt:lpstr>Invasiva främmande arter</vt:lpstr>
      <vt:lpstr>Utsättning och flyttning av fisk</vt:lpstr>
      <vt:lpstr>Fredade arter</vt:lpstr>
      <vt:lpstr>PowerPoint-presentation</vt:lpstr>
      <vt:lpstr>Fiskevård genom föreskrifter</vt:lpstr>
      <vt:lpstr>Fiskevård genom anslag</vt:lpstr>
      <vt:lpstr>Fiskevårdens inriktning</vt:lpstr>
      <vt:lpstr>Fiskevårdens inriktning</vt:lpstr>
      <vt:lpstr>Fiskevårdens inriktning</vt:lpstr>
      <vt:lpstr>Fiskevårdens inriktning</vt:lpstr>
      <vt:lpstr>Särskilt om fiskådra</vt:lpstr>
      <vt:lpstr>Särskilt om fiskådra</vt:lpstr>
      <vt:lpstr>PowerPoint-presentation</vt:lpstr>
      <vt:lpstr>Fiskerättsägarnas huvudansvar</vt:lpstr>
      <vt:lpstr>Ändamålsenlig fiskevård</vt:lpstr>
      <vt:lpstr>Ändamålsenlig fiskevård</vt:lpstr>
      <vt:lpstr>Att fastställa fiskerätt</vt:lpstr>
      <vt:lpstr>Att fastställa fiskerätt</vt:lpstr>
      <vt:lpstr>Att fastställa fiskerätt</vt:lpstr>
      <vt:lpstr>Skiftat och oskiftat fiskevatten</vt:lpstr>
      <vt:lpstr>Skiftat och oskiftat fiskevatten</vt:lpstr>
      <vt:lpstr>Förvaltning av samfällda fisken</vt:lpstr>
      <vt:lpstr>Förvaltning av samfällda fisken</vt:lpstr>
      <vt:lpstr>Vanskötsel av fiske</vt:lpstr>
      <vt:lpstr>PowerPoint-presentation</vt:lpstr>
      <vt:lpstr>Lagen om fiskevårdsområden</vt:lpstr>
      <vt:lpstr>Lagen om fiskevårdsområden</vt:lpstr>
      <vt:lpstr>Lagen om fiskevårdsområden</vt:lpstr>
      <vt:lpstr>Lagen om fiskevårdsområden</vt:lpstr>
      <vt:lpstr>PowerPoint-presentation</vt:lpstr>
      <vt:lpstr>Principer för upplåtelser</vt:lpstr>
      <vt:lpstr>Principer för upplåtelser</vt:lpstr>
      <vt:lpstr>Principer för upplåtelser</vt:lpstr>
      <vt:lpstr>Vanliga upplåtelseformer</vt:lpstr>
      <vt:lpstr>Vanliga upplåtelseformer</vt:lpstr>
      <vt:lpstr>PowerPoint-presentation</vt:lpstr>
      <vt:lpstr>Regionala skillnader i fiskförvaltningen</vt:lpstr>
      <vt:lpstr>Regionala skillnader i fiskförvaltningen</vt:lpstr>
      <vt:lpstr>Regionala skillnader i fiskförvaltningen</vt:lpstr>
      <vt:lpstr>Regionala skillnader i fiskförvaltningen</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Per-Olof V Andersson</dc:creator>
  <cp:lastModifiedBy>Johan Nilsson</cp:lastModifiedBy>
  <cp:revision>106</cp:revision>
  <dcterms:created xsi:type="dcterms:W3CDTF">2020-04-21T07:26:19Z</dcterms:created>
  <dcterms:modified xsi:type="dcterms:W3CDTF">2026-10-07T11:49:26Z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0x01010007DD29A75204204A88A06778B42E8411</vt:lpwstr>
  </property>
</Properties>
</file>