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76"/>
  </p:notesMasterIdLst>
  <p:sldIdLst>
    <p:sldId id="256" r:id="rId5"/>
    <p:sldId id="258" r:id="rId6"/>
    <p:sldId id="261" r:id="rId7"/>
    <p:sldId id="275" r:id="rId8"/>
    <p:sldId id="315" r:id="rId9"/>
    <p:sldId id="282" r:id="rId10"/>
    <p:sldId id="318" r:id="rId11"/>
    <p:sldId id="317" r:id="rId12"/>
    <p:sldId id="319" r:id="rId13"/>
    <p:sldId id="320" r:id="rId14"/>
    <p:sldId id="283" r:id="rId15"/>
    <p:sldId id="286" r:id="rId16"/>
    <p:sldId id="284" r:id="rId17"/>
    <p:sldId id="321" r:id="rId18"/>
    <p:sldId id="322" r:id="rId19"/>
    <p:sldId id="323" r:id="rId20"/>
    <p:sldId id="324" r:id="rId21"/>
    <p:sldId id="285" r:id="rId22"/>
    <p:sldId id="325" r:id="rId23"/>
    <p:sldId id="326" r:id="rId24"/>
    <p:sldId id="327" r:id="rId25"/>
    <p:sldId id="328" r:id="rId26"/>
    <p:sldId id="340" r:id="rId27"/>
    <p:sldId id="332" r:id="rId28"/>
    <p:sldId id="329" r:id="rId29"/>
    <p:sldId id="333" r:id="rId30"/>
    <p:sldId id="334" r:id="rId31"/>
    <p:sldId id="330" r:id="rId32"/>
    <p:sldId id="331" r:id="rId33"/>
    <p:sldId id="287" r:id="rId34"/>
    <p:sldId id="341" r:id="rId35"/>
    <p:sldId id="288" r:id="rId36"/>
    <p:sldId id="289" r:id="rId37"/>
    <p:sldId id="290" r:id="rId38"/>
    <p:sldId id="335" r:id="rId39"/>
    <p:sldId id="342" r:id="rId40"/>
    <p:sldId id="336" r:id="rId41"/>
    <p:sldId id="291" r:id="rId42"/>
    <p:sldId id="292" r:id="rId43"/>
    <p:sldId id="293" r:id="rId44"/>
    <p:sldId id="294" r:id="rId45"/>
    <p:sldId id="295" r:id="rId46"/>
    <p:sldId id="296" r:id="rId47"/>
    <p:sldId id="316" r:id="rId48"/>
    <p:sldId id="297" r:id="rId49"/>
    <p:sldId id="299" r:id="rId50"/>
    <p:sldId id="300" r:id="rId51"/>
    <p:sldId id="301" r:id="rId52"/>
    <p:sldId id="343" r:id="rId53"/>
    <p:sldId id="346" r:id="rId54"/>
    <p:sldId id="344" r:id="rId55"/>
    <p:sldId id="302" r:id="rId56"/>
    <p:sldId id="337" r:id="rId57"/>
    <p:sldId id="303" r:id="rId58"/>
    <p:sldId id="304" r:id="rId59"/>
    <p:sldId id="305" r:id="rId60"/>
    <p:sldId id="306" r:id="rId61"/>
    <p:sldId id="307" r:id="rId62"/>
    <p:sldId id="308" r:id="rId63"/>
    <p:sldId id="309" r:id="rId64"/>
    <p:sldId id="347" r:id="rId65"/>
    <p:sldId id="310" r:id="rId66"/>
    <p:sldId id="311" r:id="rId67"/>
    <p:sldId id="348" r:id="rId68"/>
    <p:sldId id="312" r:id="rId69"/>
    <p:sldId id="313" r:id="rId70"/>
    <p:sldId id="314" r:id="rId71"/>
    <p:sldId id="338" r:id="rId72"/>
    <p:sldId id="339" r:id="rId73"/>
    <p:sldId id="345" r:id="rId74"/>
    <p:sldId id="266" r:id="rId7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a:srgbClr val="99CCFF"/>
    <a:srgbClr val="CCCCFF"/>
    <a:srgbClr val="CCECFF"/>
    <a:srgbClr val="66CC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6" autoAdjust="0"/>
    <p:restoredTop sz="94641" autoAdjust="0"/>
  </p:normalViewPr>
  <p:slideViewPr>
    <p:cSldViewPr snapToGrid="0" showGuides="1">
      <p:cViewPr varScale="1">
        <p:scale>
          <a:sx n="165" d="100"/>
          <a:sy n="165" d="100"/>
        </p:scale>
        <p:origin x="2286" y="1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38F20A-47C5-46BC-B03B-34621BA7A2A9}" type="datetimeFigureOut">
              <a:rPr lang="sv-SE" smtClean="0"/>
              <a:t>2026-10-07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D39177-5F45-49EF-9588-B7C00682878E}" type="slidenum">
              <a:rPr lang="sv-SE" smtClean="0"/>
              <a:t>‹#›</a:t>
            </a:fld>
            <a:endParaRPr lang="sv-SE"/>
          </a:p>
        </p:txBody>
      </p:sp>
    </p:spTree>
    <p:extLst>
      <p:ext uri="{BB962C8B-B14F-4D97-AF65-F5344CB8AC3E}">
        <p14:creationId xmlns:p14="http://schemas.microsoft.com/office/powerpoint/2010/main" val="195815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nd log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095375" y="715103"/>
            <a:ext cx="6474299" cy="2387600"/>
          </a:xfrm>
        </p:spPr>
        <p:txBody>
          <a:bodyPr anchor="b">
            <a:normAutofit/>
          </a:bodyPr>
          <a:lstStyle>
            <a:lvl1pPr algn="l">
              <a:defRPr sz="4000">
                <a:solidFill>
                  <a:schemeClr val="bg1"/>
                </a:solidFill>
              </a:defRPr>
            </a:lvl1pPr>
          </a:lstStyle>
          <a:p>
            <a:r>
              <a:rPr lang="sv-SE"/>
              <a:t>Klicka här för att ändra format</a:t>
            </a:r>
            <a:endParaRPr lang="sv-SE" dirty="0"/>
          </a:p>
        </p:txBody>
      </p:sp>
      <p:sp>
        <p:nvSpPr>
          <p:cNvPr id="3" name="Subtitle 2">
            <a:extLst>
              <a:ext uri="{FF2B5EF4-FFF2-40B4-BE49-F238E27FC236}">
                <a16:creationId xmlns:a16="http://schemas.microsoft.com/office/drawing/2014/main" id="{AC2F1D8B-E992-A747-9956-00239CCBC30E}"/>
              </a:ext>
            </a:extLst>
          </p:cNvPr>
          <p:cNvSpPr>
            <a:spLocks noGrp="1"/>
          </p:cNvSpPr>
          <p:nvPr>
            <p:ph type="subTitle" idx="1"/>
          </p:nvPr>
        </p:nvSpPr>
        <p:spPr>
          <a:xfrm>
            <a:off x="1095375" y="3262874"/>
            <a:ext cx="6474299" cy="7404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pic>
        <p:nvPicPr>
          <p:cNvPr id="8" name="Picture 3">
            <a:extLst>
              <a:ext uri="{FF2B5EF4-FFF2-40B4-BE49-F238E27FC236}">
                <a16:creationId xmlns:a16="http://schemas.microsoft.com/office/drawing/2014/main" id="{A9980742-2A69-4DCA-9779-E82126E8C21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91097" y="4310275"/>
            <a:ext cx="1162997" cy="260221"/>
          </a:xfrm>
          <a:prstGeom prst="rect">
            <a:avLst/>
          </a:prstGeom>
        </p:spPr>
      </p:pic>
      <p:sp>
        <p:nvSpPr>
          <p:cNvPr id="11" name="Platshållare för text 10">
            <a:extLst>
              <a:ext uri="{FF2B5EF4-FFF2-40B4-BE49-F238E27FC236}">
                <a16:creationId xmlns:a16="http://schemas.microsoft.com/office/drawing/2014/main" id="{C51CA1EB-D24D-45AA-AFA5-D0FA95ABC559}"/>
              </a:ext>
            </a:extLst>
          </p:cNvPr>
          <p:cNvSpPr>
            <a:spLocks noGrp="1"/>
          </p:cNvSpPr>
          <p:nvPr>
            <p:ph type="body" sz="quarter" idx="10"/>
          </p:nvPr>
        </p:nvSpPr>
        <p:spPr>
          <a:xfrm>
            <a:off x="1095375" y="4877435"/>
            <a:ext cx="6474299" cy="580849"/>
          </a:xfrm>
        </p:spPr>
        <p:txBody>
          <a:bodyPr/>
          <a:lstStyle>
            <a:lvl1pPr marL="0" indent="0">
              <a:buNone/>
              <a:defRPr sz="1500">
                <a:solidFill>
                  <a:schemeClr val="accent3"/>
                </a:solidFill>
              </a:defRPr>
            </a:lvl1pPr>
            <a:lvl2pPr marL="457200" indent="0">
              <a:buNone/>
              <a:defRPr>
                <a:solidFill>
                  <a:schemeClr val="accent3"/>
                </a:solidFill>
              </a:defRPr>
            </a:lvl2pPr>
            <a:lvl3pPr marL="914400" indent="0">
              <a:buNone/>
              <a:defRPr>
                <a:solidFill>
                  <a:schemeClr val="accent3"/>
                </a:solidFill>
              </a:defRPr>
            </a:lvl3pPr>
            <a:lvl4pPr marL="1371600" indent="0">
              <a:buNone/>
              <a:defRPr>
                <a:solidFill>
                  <a:schemeClr val="accent3"/>
                </a:solidFill>
              </a:defRPr>
            </a:lvl4pPr>
            <a:lvl5pPr marL="1828800" indent="0">
              <a:buNone/>
              <a:defRPr>
                <a:solidFill>
                  <a:schemeClr val="accent3"/>
                </a:solidFill>
              </a:defRPr>
            </a:lvl5pPr>
          </a:lstStyle>
          <a:p>
            <a:pPr lvl="0"/>
            <a:r>
              <a:rPr lang="sv-SE"/>
              <a:t>Redigera format för bakgrundstext</a:t>
            </a:r>
          </a:p>
        </p:txBody>
      </p:sp>
      <p:pic>
        <p:nvPicPr>
          <p:cNvPr id="6" name="Bildobjekt 5">
            <a:extLst>
              <a:ext uri="{FF2B5EF4-FFF2-40B4-BE49-F238E27FC236}">
                <a16:creationId xmlns:a16="http://schemas.microsoft.com/office/drawing/2014/main" id="{EDCEA1BE-4F99-44F5-8CB0-C41B98290F1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33703" y="3009577"/>
            <a:ext cx="2761876" cy="1097280"/>
          </a:xfrm>
          <a:prstGeom prst="rect">
            <a:avLst/>
          </a:prstGeom>
        </p:spPr>
      </p:pic>
    </p:spTree>
    <p:extLst>
      <p:ext uri="{BB962C8B-B14F-4D97-AF65-F5344CB8AC3E}">
        <p14:creationId xmlns:p14="http://schemas.microsoft.com/office/powerpoint/2010/main" val="391796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plash log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A9980742-2A69-4DCA-9779-E82126E8C21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514501" y="4451590"/>
            <a:ext cx="1162997" cy="260221"/>
          </a:xfrm>
          <a:prstGeom prst="rect">
            <a:avLst/>
          </a:prstGeom>
        </p:spPr>
      </p:pic>
      <p:pic>
        <p:nvPicPr>
          <p:cNvPr id="6" name="Bildobjekt 5">
            <a:extLst>
              <a:ext uri="{FF2B5EF4-FFF2-40B4-BE49-F238E27FC236}">
                <a16:creationId xmlns:a16="http://schemas.microsoft.com/office/drawing/2014/main" id="{EDCEA1BE-4F99-44F5-8CB0-C41B98290F1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96145" y="2270238"/>
            <a:ext cx="4599710" cy="1827442"/>
          </a:xfrm>
          <a:prstGeom prst="rect">
            <a:avLst/>
          </a:prstGeom>
        </p:spPr>
      </p:pic>
    </p:spTree>
    <p:extLst>
      <p:ext uri="{BB962C8B-B14F-4D97-AF65-F5344CB8AC3E}">
        <p14:creationId xmlns:p14="http://schemas.microsoft.com/office/powerpoint/2010/main" val="1901466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095983" y="2221593"/>
            <a:ext cx="9896272" cy="2387600"/>
          </a:xfrm>
        </p:spPr>
        <p:txBody>
          <a:bodyPr anchor="ctr">
            <a:normAutofit/>
          </a:bodyPr>
          <a:lstStyle>
            <a:lvl1pPr algn="ctr">
              <a:defRPr sz="4000" b="1" spc="-60" baseline="0">
                <a:solidFill>
                  <a:schemeClr val="tx2"/>
                </a:solidFill>
              </a:defRPr>
            </a:lvl1pPr>
          </a:lstStyle>
          <a:p>
            <a:r>
              <a:rPr lang="sv-SE"/>
              <a:t>Klicka här för att ändra format</a:t>
            </a:r>
            <a:endParaRPr lang="sv-SE" dirty="0"/>
          </a:p>
        </p:txBody>
      </p:sp>
      <p:pic>
        <p:nvPicPr>
          <p:cNvPr id="5" name="Bildobjekt 4">
            <a:extLst>
              <a:ext uri="{FF2B5EF4-FFF2-40B4-BE49-F238E27FC236}">
                <a16:creationId xmlns:a16="http://schemas.microsoft.com/office/drawing/2014/main" id="{8630B248-D0FC-7747-9180-ABEA2A1765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1315183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6728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BFEC5477-2F83-499C-B43A-606B89DF3C5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118517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Cent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48431" cy="1117601"/>
          </a:xfrm>
        </p:spPr>
        <p:txBody>
          <a:bodyPr/>
          <a:lstStyle>
            <a:lvl1pPr algn="ct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4">
            <a:extLst>
              <a:ext uri="{FF2B5EF4-FFF2-40B4-BE49-F238E27FC236}">
                <a16:creationId xmlns:a16="http://schemas.microsoft.com/office/drawing/2014/main" id="{2FCF0EC9-FF7D-2647-9F9D-20DF00391DE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201473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enter and Diagr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67285" cy="1117601"/>
          </a:xfrm>
        </p:spPr>
        <p:txBody>
          <a:bodyPr/>
          <a:lstStyle>
            <a:lvl1pPr algn="ct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E880AEE9-5CC4-1443-8FD9-89F6B2C2E68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283409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95569" y="523630"/>
            <a:ext cx="846728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95569" y="1935805"/>
            <a:ext cx="5181600" cy="4241158"/>
          </a:xfrm>
        </p:spPr>
        <p:txBody>
          <a:bodyPr>
            <a:normAutofit/>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0194134D-FEAF-324C-AC6C-7EF5AFB0B781}"/>
              </a:ext>
            </a:extLst>
          </p:cNvPr>
          <p:cNvSpPr>
            <a:spLocks noGrp="1"/>
          </p:cNvSpPr>
          <p:nvPr>
            <p:ph sz="half" idx="2"/>
          </p:nvPr>
        </p:nvSpPr>
        <p:spPr>
          <a:xfrm>
            <a:off x="6236677" y="1935805"/>
            <a:ext cx="5181600" cy="4241158"/>
          </a:xfrm>
        </p:spPr>
        <p:txBody>
          <a:bodyPr>
            <a:normAutofit/>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4">
            <a:extLst>
              <a:ext uri="{FF2B5EF4-FFF2-40B4-BE49-F238E27FC236}">
                <a16:creationId xmlns:a16="http://schemas.microsoft.com/office/drawing/2014/main" id="{1DF61B14-E74A-7648-AB67-A87449CBC02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84512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right, Text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95569" y="523630"/>
            <a:ext cx="489783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95569" y="1935805"/>
            <a:ext cx="4897835" cy="4241158"/>
          </a:xfrm>
        </p:spPr>
        <p:txBody>
          <a:bodyPr>
            <a:normAutofit/>
          </a:bodyPr>
          <a:lstStyle>
            <a:lvl1pPr>
              <a:defRPr sz="1800"/>
            </a:lvl1pPr>
            <a:lvl2pPr>
              <a:defRPr sz="1800"/>
            </a:lvl2pPr>
            <a:lvl3pPr>
              <a:defRPr sz="1800"/>
            </a:lvl3pPr>
            <a:lvl4pPr>
              <a:defRPr sz="1800"/>
            </a:lvl4pPr>
            <a:lvl5pP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5">
            <a:extLst>
              <a:ext uri="{FF2B5EF4-FFF2-40B4-BE49-F238E27FC236}">
                <a16:creationId xmlns:a16="http://schemas.microsoft.com/office/drawing/2014/main" id="{AAD9BD2C-030C-471E-9182-CEF57883FF55}"/>
              </a:ext>
            </a:extLst>
          </p:cNvPr>
          <p:cNvSpPr>
            <a:spLocks noGrp="1"/>
          </p:cNvSpPr>
          <p:nvPr>
            <p:ph type="pic" sz="quarter" idx="10"/>
          </p:nvPr>
        </p:nvSpPr>
        <p:spPr>
          <a:xfrm>
            <a:off x="6040438" y="0"/>
            <a:ext cx="6151562" cy="6858000"/>
          </a:xfrm>
        </p:spPr>
        <p:txBody>
          <a:bodyPr/>
          <a:lstStyle>
            <a:lvl1pPr marL="0" indent="0">
              <a:buNone/>
              <a:defRPr/>
            </a:lvl1pPr>
          </a:lstStyle>
          <a:p>
            <a:r>
              <a:rPr lang="sv-SE"/>
              <a:t>Klicka på ikonen för att lägga till en bild</a:t>
            </a:r>
            <a:endParaRPr lang="sv-SE" dirty="0"/>
          </a:p>
        </p:txBody>
      </p:sp>
      <p:pic>
        <p:nvPicPr>
          <p:cNvPr id="8" name="Bildobjekt 4">
            <a:extLst>
              <a:ext uri="{FF2B5EF4-FFF2-40B4-BE49-F238E27FC236}">
                <a16:creationId xmlns:a16="http://schemas.microsoft.com/office/drawing/2014/main" id="{6D472DD8-3E22-0547-A2A2-869F1E692F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1346011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606508" y="1202363"/>
            <a:ext cx="4897835" cy="1117601"/>
          </a:xfrm>
        </p:spPr>
        <p:txBody>
          <a:bodyPr/>
          <a:lstStyle/>
          <a:p>
            <a:r>
              <a:rPr lang="sv-SE"/>
              <a:t>Klicka här för att ändra format</a:t>
            </a:r>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606508" y="2614538"/>
            <a:ext cx="4897835" cy="4241158"/>
          </a:xfrm>
        </p:spPr>
        <p:txBody>
          <a:bodyPr>
            <a:normAutofit/>
          </a:bodyPr>
          <a:lstStyle>
            <a:lvl1pPr>
              <a:defRPr sz="1800"/>
            </a:lvl1pPr>
            <a:lvl2pPr>
              <a:defRPr sz="1800"/>
            </a:lvl2pPr>
            <a:lvl3pPr>
              <a:defRPr sz="1800"/>
            </a:lvl3pPr>
            <a:lvl4pPr>
              <a:defRPr sz="1800"/>
            </a:lvl4pPr>
            <a:lvl5pP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5">
            <a:extLst>
              <a:ext uri="{FF2B5EF4-FFF2-40B4-BE49-F238E27FC236}">
                <a16:creationId xmlns:a16="http://schemas.microsoft.com/office/drawing/2014/main" id="{449AB79E-BD45-4125-A0B9-E3F208C6EB91}"/>
              </a:ext>
            </a:extLst>
          </p:cNvPr>
          <p:cNvSpPr>
            <a:spLocks noGrp="1"/>
          </p:cNvSpPr>
          <p:nvPr>
            <p:ph type="pic" sz="quarter" idx="10"/>
          </p:nvPr>
        </p:nvSpPr>
        <p:spPr>
          <a:xfrm>
            <a:off x="0" y="0"/>
            <a:ext cx="6151563" cy="6858000"/>
          </a:xfrm>
        </p:spPr>
        <p:txBody>
          <a:bodyPr/>
          <a:lstStyle>
            <a:lvl1pPr marL="0" indent="0">
              <a:buNone/>
              <a:defRPr/>
            </a:lvl1pPr>
          </a:lstStyle>
          <a:p>
            <a:r>
              <a:rPr lang="sv-SE"/>
              <a:t>Klicka på ikonen för att lägga till en bild</a:t>
            </a:r>
            <a:endParaRPr lang="sv-SE" dirty="0"/>
          </a:p>
        </p:txBody>
      </p:sp>
      <p:pic>
        <p:nvPicPr>
          <p:cNvPr id="7" name="Bildobjekt 4">
            <a:extLst>
              <a:ext uri="{FF2B5EF4-FFF2-40B4-BE49-F238E27FC236}">
                <a16:creationId xmlns:a16="http://schemas.microsoft.com/office/drawing/2014/main" id="{2427BA0A-4867-8748-8D35-56CEE23B10B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292636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and blue board">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9D0B9FB2-7011-4EFA-AD7A-481A8B85EAA2}"/>
              </a:ext>
            </a:extLst>
          </p:cNvPr>
          <p:cNvSpPr>
            <a:spLocks noGrp="1"/>
          </p:cNvSpPr>
          <p:nvPr>
            <p:ph type="pic" sz="quarter" idx="10"/>
          </p:nvPr>
        </p:nvSpPr>
        <p:spPr>
          <a:xfrm>
            <a:off x="0" y="0"/>
            <a:ext cx="12192000" cy="5799879"/>
          </a:xfrm>
        </p:spPr>
        <p:txBody>
          <a:bodyPr/>
          <a:lstStyle>
            <a:lvl1pPr marL="0" indent="0">
              <a:buNone/>
              <a:defRPr/>
            </a:lvl1pPr>
          </a:lstStyle>
          <a:p>
            <a:r>
              <a:rPr lang="sv-SE"/>
              <a:t>Klicka på ikonen för att lägga till en bild</a:t>
            </a:r>
            <a:endParaRPr lang="sv-SE" dirty="0"/>
          </a:p>
        </p:txBody>
      </p:sp>
      <p:sp>
        <p:nvSpPr>
          <p:cNvPr id="6" name="Rektangel 5">
            <a:extLst>
              <a:ext uri="{FF2B5EF4-FFF2-40B4-BE49-F238E27FC236}">
                <a16:creationId xmlns:a16="http://schemas.microsoft.com/office/drawing/2014/main" id="{A76E7517-8F60-4B94-9880-9CAA3330BFD1}"/>
              </a:ext>
            </a:extLst>
          </p:cNvPr>
          <p:cNvSpPr/>
          <p:nvPr userDrawn="1"/>
        </p:nvSpPr>
        <p:spPr>
          <a:xfrm>
            <a:off x="0" y="5799879"/>
            <a:ext cx="12192000" cy="10581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5AEF3FFD-41EF-433D-9AD6-88A9C60EAEF0}"/>
              </a:ext>
            </a:extLst>
          </p:cNvPr>
          <p:cNvSpPr>
            <a:spLocks noGrp="1"/>
          </p:cNvSpPr>
          <p:nvPr>
            <p:ph type="title"/>
          </p:nvPr>
        </p:nvSpPr>
        <p:spPr>
          <a:xfrm>
            <a:off x="695569" y="5799879"/>
            <a:ext cx="10722708" cy="1043272"/>
          </a:xfrm>
        </p:spPr>
        <p:txBody>
          <a:bodyPr anchor="ctr">
            <a:normAutofit/>
          </a:bodyPr>
          <a:lstStyle>
            <a:lvl1pPr algn="ctr">
              <a:defRPr sz="1800">
                <a:solidFill>
                  <a:schemeClr val="bg1"/>
                </a:solidFill>
              </a:defRPr>
            </a:lvl1pPr>
          </a:lstStyle>
          <a:p>
            <a:r>
              <a:rPr lang="sv-SE"/>
              <a:t>Klicka här för att ändra format</a:t>
            </a:r>
          </a:p>
        </p:txBody>
      </p:sp>
    </p:spTree>
    <p:extLst>
      <p:ext uri="{BB962C8B-B14F-4D97-AF65-F5344CB8AC3E}">
        <p14:creationId xmlns:p14="http://schemas.microsoft.com/office/powerpoint/2010/main" val="351092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hank yo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523999" y="1141823"/>
            <a:ext cx="9144000" cy="2387600"/>
          </a:xfrm>
        </p:spPr>
        <p:txBody>
          <a:bodyPr anchor="b">
            <a:normAutofit/>
          </a:bodyPr>
          <a:lstStyle>
            <a:lvl1pPr algn="ctr">
              <a:defRPr sz="4000">
                <a:solidFill>
                  <a:schemeClr val="bg1"/>
                </a:solidFill>
              </a:defRPr>
            </a:lvl1pPr>
          </a:lstStyle>
          <a:p>
            <a:r>
              <a:rPr lang="sv-SE"/>
              <a:t>Klicka här för att ändra format</a:t>
            </a:r>
            <a:endParaRPr lang="sv-SE" dirty="0"/>
          </a:p>
        </p:txBody>
      </p:sp>
      <p:sp>
        <p:nvSpPr>
          <p:cNvPr id="3" name="Subtitle 2">
            <a:extLst>
              <a:ext uri="{FF2B5EF4-FFF2-40B4-BE49-F238E27FC236}">
                <a16:creationId xmlns:a16="http://schemas.microsoft.com/office/drawing/2014/main" id="{AC2F1D8B-E992-A747-9956-00239CCBC30E}"/>
              </a:ext>
            </a:extLst>
          </p:cNvPr>
          <p:cNvSpPr>
            <a:spLocks noGrp="1"/>
          </p:cNvSpPr>
          <p:nvPr>
            <p:ph type="subTitle" idx="1"/>
          </p:nvPr>
        </p:nvSpPr>
        <p:spPr>
          <a:xfrm>
            <a:off x="1523999" y="6046714"/>
            <a:ext cx="9144000" cy="580849"/>
          </a:xfrm>
        </p:spPr>
        <p:txBody>
          <a:bodyPr>
            <a:normAutofit/>
          </a:bodyPr>
          <a:lstStyle>
            <a:lvl1pPr marL="0" indent="0" algn="ctr">
              <a:buNone/>
              <a:defRPr sz="1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5" name="Rectangle 9">
            <a:extLst>
              <a:ext uri="{FF2B5EF4-FFF2-40B4-BE49-F238E27FC236}">
                <a16:creationId xmlns:a16="http://schemas.microsoft.com/office/drawing/2014/main" id="{B9FAEEF2-5631-4F2E-A3F6-9DAE314D2936}"/>
              </a:ext>
            </a:extLst>
          </p:cNvPr>
          <p:cNvSpPr/>
          <p:nvPr userDrawn="1"/>
        </p:nvSpPr>
        <p:spPr>
          <a:xfrm>
            <a:off x="0" y="3896439"/>
            <a:ext cx="12191999" cy="16707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165E77A0-BDA2-4A9F-B1ED-F7877A393E1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964457" y="4279138"/>
            <a:ext cx="2263086" cy="899113"/>
          </a:xfrm>
          <a:prstGeom prst="rect">
            <a:avLst/>
          </a:prstGeom>
        </p:spPr>
      </p:pic>
    </p:spTree>
    <p:extLst>
      <p:ext uri="{BB962C8B-B14F-4D97-AF65-F5344CB8AC3E}">
        <p14:creationId xmlns:p14="http://schemas.microsoft.com/office/powerpoint/2010/main" val="1913754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60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2F8F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9D4322-2AB1-424D-9ECE-719694657BAD}"/>
              </a:ext>
            </a:extLst>
          </p:cNvPr>
          <p:cNvSpPr>
            <a:spLocks noGrp="1"/>
          </p:cNvSpPr>
          <p:nvPr>
            <p:ph type="title"/>
          </p:nvPr>
        </p:nvSpPr>
        <p:spPr>
          <a:xfrm>
            <a:off x="695569" y="523630"/>
            <a:ext cx="10722708" cy="1117601"/>
          </a:xfrm>
          <a:prstGeom prst="rect">
            <a:avLst/>
          </a:prstGeom>
        </p:spPr>
        <p:txBody>
          <a:bodyPr vert="horz" lIns="91440" tIns="45720" rIns="91440" bIns="45720" rtlCol="0" anchor="b">
            <a:normAutofit/>
          </a:bodyPr>
          <a:lstStyle/>
          <a:p>
            <a:r>
              <a:rPr lang="sv-SE" dirty="0"/>
              <a:t>Klicka här för att ändra format</a:t>
            </a:r>
          </a:p>
        </p:txBody>
      </p:sp>
      <p:sp>
        <p:nvSpPr>
          <p:cNvPr id="3" name="Text Placeholder 2">
            <a:extLst>
              <a:ext uri="{FF2B5EF4-FFF2-40B4-BE49-F238E27FC236}">
                <a16:creationId xmlns:a16="http://schemas.microsoft.com/office/drawing/2014/main" id="{83014557-8A5E-4643-AA1D-D5A3867980E8}"/>
              </a:ext>
            </a:extLst>
          </p:cNvPr>
          <p:cNvSpPr>
            <a:spLocks noGrp="1"/>
          </p:cNvSpPr>
          <p:nvPr>
            <p:ph type="body" idx="1"/>
          </p:nvPr>
        </p:nvSpPr>
        <p:spPr>
          <a:xfrm>
            <a:off x="695569" y="1844431"/>
            <a:ext cx="10722708" cy="433253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66564353"/>
      </p:ext>
    </p:extLst>
  </p:cSld>
  <p:clrMap bg1="lt1" tx1="dk1" bg2="lt2" tx2="dk2" accent1="accent1" accent2="accent2" accent3="accent3" accent4="accent4" accent5="accent5" accent6="accent6" hlink="hlink" folHlink="folHlink"/>
  <p:sldLayoutIdLst>
    <p:sldLayoutId id="2147483667" r:id="rId1"/>
    <p:sldLayoutId id="2147483678" r:id="rId2"/>
    <p:sldLayoutId id="2147483668" r:id="rId3"/>
    <p:sldLayoutId id="2147483669" r:id="rId4"/>
    <p:sldLayoutId id="2147483674" r:id="rId5"/>
    <p:sldLayoutId id="2147483677" r:id="rId6"/>
    <p:sldLayoutId id="2147483670" r:id="rId7"/>
    <p:sldLayoutId id="2147483671" r:id="rId8"/>
    <p:sldLayoutId id="2147483673" r:id="rId9"/>
    <p:sldLayoutId id="2147483676" r:id="rId10"/>
    <p:sldLayoutId id="2147483675" r:id="rId11"/>
    <p:sldLayoutId id="2147483672" r:id="rId12"/>
  </p:sldLayoutIdLst>
  <p:txStyles>
    <p:titleStyle>
      <a:lvl1pPr algn="l" defTabSz="914400" rtl="0" eaLnBrk="1" latinLnBrk="0" hangingPunct="1">
        <a:lnSpc>
          <a:spcPct val="90000"/>
        </a:lnSpc>
        <a:spcBef>
          <a:spcPct val="0"/>
        </a:spcBef>
        <a:buNone/>
        <a:defRPr sz="2800" b="1" kern="0" spc="-40" baseline="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2000"/>
        </a:spcBef>
        <a:buClr>
          <a:schemeClr val="accent3"/>
        </a:buClr>
        <a:buFont typeface=".AppleSystemUIFont"/>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w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www.havochvatten.se/"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7.jp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8.jp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6.jp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E01A10-7A4A-498A-8E77-2A820DB908F3}"/>
              </a:ext>
              <a:ext uri="{C183D7F6-B498-43B3-948B-1728B52AA6E4}">
                <adec:decorative xmlns:adec="http://schemas.microsoft.com/office/drawing/2017/decorative" val="0"/>
              </a:ext>
            </a:extLst>
          </p:cNvPr>
          <p:cNvSpPr>
            <a:spLocks noGrp="1"/>
          </p:cNvSpPr>
          <p:nvPr>
            <p:ph type="ctrTitle"/>
          </p:nvPr>
        </p:nvSpPr>
        <p:spPr/>
        <p:txBody>
          <a:bodyPr>
            <a:normAutofit/>
          </a:bodyPr>
          <a:lstStyle/>
          <a:p>
            <a:r>
              <a:rPr lang="sv-SE" sz="3600" dirty="0"/>
              <a:t>Grundutbildning i fisketillsyn</a:t>
            </a:r>
          </a:p>
        </p:txBody>
      </p:sp>
      <p:sp>
        <p:nvSpPr>
          <p:cNvPr id="3" name="Underrubrik 2">
            <a:extLst>
              <a:ext uri="{FF2B5EF4-FFF2-40B4-BE49-F238E27FC236}">
                <a16:creationId xmlns:a16="http://schemas.microsoft.com/office/drawing/2014/main" id="{5C45551D-280A-4724-94C5-781068D67045}"/>
              </a:ext>
            </a:extLst>
          </p:cNvPr>
          <p:cNvSpPr>
            <a:spLocks noGrp="1"/>
          </p:cNvSpPr>
          <p:nvPr>
            <p:ph type="subTitle" idx="1"/>
          </p:nvPr>
        </p:nvSpPr>
        <p:spPr/>
        <p:txBody>
          <a:bodyPr/>
          <a:lstStyle/>
          <a:p>
            <a:r>
              <a:rPr lang="sv-SE" dirty="0"/>
              <a:t>Lag och rätt</a:t>
            </a:r>
          </a:p>
        </p:txBody>
      </p:sp>
      <p:sp>
        <p:nvSpPr>
          <p:cNvPr id="4" name="Platshållare för text 3">
            <a:extLst>
              <a:ext uri="{FF2B5EF4-FFF2-40B4-BE49-F238E27FC236}">
                <a16:creationId xmlns:a16="http://schemas.microsoft.com/office/drawing/2014/main" id="{11104795-F4BE-4ABF-ACDF-B2988CA387FB}"/>
              </a:ext>
            </a:extLst>
          </p:cNvPr>
          <p:cNvSpPr>
            <a:spLocks noGrp="1"/>
          </p:cNvSpPr>
          <p:nvPr>
            <p:ph type="body" sz="quarter" idx="10"/>
          </p:nvPr>
        </p:nvSpPr>
        <p:spPr/>
        <p:txBody>
          <a:bodyPr/>
          <a:lstStyle/>
          <a:p>
            <a:r>
              <a:rPr lang="sv-SE" dirty="0"/>
              <a:t>Ämnesområde 2 enligt utbildningsplan HVMFS 2018:1</a:t>
            </a:r>
          </a:p>
        </p:txBody>
      </p:sp>
      <p:pic>
        <p:nvPicPr>
          <p:cNvPr id="5" name="Bildobjekt 4">
            <a:extLst>
              <a:ext uri="{FF2B5EF4-FFF2-40B4-BE49-F238E27FC236}">
                <a16:creationId xmlns:a16="http://schemas.microsoft.com/office/drawing/2014/main" id="{A821BA98-71B7-4A12-AD2A-5D842D15BC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46747" y="4891708"/>
            <a:ext cx="2566359" cy="1133152"/>
          </a:xfrm>
          <a:prstGeom prst="rect">
            <a:avLst/>
          </a:prstGeom>
        </p:spPr>
      </p:pic>
      <p:sp>
        <p:nvSpPr>
          <p:cNvPr id="6" name="textruta 5">
            <a:extLst>
              <a:ext uri="{FF2B5EF4-FFF2-40B4-BE49-F238E27FC236}">
                <a16:creationId xmlns:a16="http://schemas.microsoft.com/office/drawing/2014/main" id="{C3A7DDF1-667F-436C-AFCE-3240A2B7A3CB}"/>
              </a:ext>
            </a:extLst>
          </p:cNvPr>
          <p:cNvSpPr txBox="1"/>
          <p:nvPr/>
        </p:nvSpPr>
        <p:spPr>
          <a:xfrm>
            <a:off x="8286388" y="6213621"/>
            <a:ext cx="3325042" cy="307777"/>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1400" dirty="0">
                <a:solidFill>
                  <a:schemeClr val="bg1"/>
                </a:solidFill>
              </a:rPr>
              <a:t>Produktion: Thomas Lennartsson, 2020</a:t>
            </a:r>
          </a:p>
        </p:txBody>
      </p:sp>
    </p:spTree>
    <p:extLst>
      <p:ext uri="{BB962C8B-B14F-4D97-AF65-F5344CB8AC3E}">
        <p14:creationId xmlns:p14="http://schemas.microsoft.com/office/powerpoint/2010/main" val="544630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5BCFB36-BD5B-4308-97D3-9B896EF288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1999" cy="6857999"/>
          </a:xfrm>
          <a:prstGeom prst="rect">
            <a:avLst/>
          </a:prstGeom>
        </p:spPr>
      </p:pic>
      <p:sp>
        <p:nvSpPr>
          <p:cNvPr id="9" name="Rubrik 1">
            <a:extLst>
              <a:ext uri="{FF2B5EF4-FFF2-40B4-BE49-F238E27FC236}">
                <a16:creationId xmlns:a16="http://schemas.microsoft.com/office/drawing/2014/main" id="{2A1B8131-882D-4E8C-AA40-AFBAE887C77A}"/>
              </a:ext>
              <a:ext uri="{C183D7F6-B498-43B3-948B-1728B52AA6E4}">
                <adec:decorative xmlns:adec="http://schemas.microsoft.com/office/drawing/2017/decorative" val="0"/>
              </a:ext>
            </a:extLst>
          </p:cNvPr>
          <p:cNvSpPr txBox="1">
            <a:spLocks/>
          </p:cNvSpPr>
          <p:nvPr/>
        </p:nvSpPr>
        <p:spPr>
          <a:xfrm>
            <a:off x="822255" y="3616867"/>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t>Del 1 </a:t>
            </a:r>
            <a:br>
              <a:rPr lang="sv-SE" dirty="0"/>
            </a:br>
            <a:endParaRPr lang="sv-SE" dirty="0"/>
          </a:p>
          <a:p>
            <a:r>
              <a:rPr lang="sv-SE" dirty="0"/>
              <a:t>Många lagar och regler för fisket</a:t>
            </a:r>
          </a:p>
        </p:txBody>
      </p:sp>
      <p:pic>
        <p:nvPicPr>
          <p:cNvPr id="10" name="Picture 2" descr="C:\Users\Användaren\Documents\Projekt\Projetansökningar HaV\Texter Fvof bilande\hav-logotyp-gra-neg-138x55px.png">
            <a:extLst>
              <a:ext uri="{FF2B5EF4-FFF2-40B4-BE49-F238E27FC236}">
                <a16:creationId xmlns:a16="http://schemas.microsoft.com/office/drawing/2014/main" id="{111CC0FD-C7FF-481C-BC50-AD6BC6A791D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18578" y="408684"/>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240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34C371-7116-4A59-BC26-3D224B625DDC}"/>
              </a:ext>
              <a:ext uri="{C183D7F6-B498-43B3-948B-1728B52AA6E4}">
                <adec:decorative xmlns:adec="http://schemas.microsoft.com/office/drawing/2017/decorative" val="0"/>
              </a:ext>
            </a:extLst>
          </p:cNvPr>
          <p:cNvSpPr>
            <a:spLocks noGrp="1"/>
          </p:cNvSpPr>
          <p:nvPr>
            <p:ph type="title"/>
          </p:nvPr>
        </p:nvSpPr>
        <p:spPr>
          <a:xfrm>
            <a:off x="676715" y="202950"/>
            <a:ext cx="8467285" cy="1117601"/>
          </a:xfrm>
        </p:spPr>
        <p:txBody>
          <a:bodyPr/>
          <a:lstStyle/>
          <a:p>
            <a:r>
              <a:rPr lang="sv-SE" dirty="0"/>
              <a:t>Olika nivåer i lagstiftningen</a:t>
            </a:r>
            <a:br>
              <a:rPr lang="sv-SE" dirty="0"/>
            </a:br>
            <a:endParaRPr lang="sv-SE" dirty="0"/>
          </a:p>
        </p:txBody>
      </p:sp>
      <p:sp>
        <p:nvSpPr>
          <p:cNvPr id="8" name="textruta 7">
            <a:extLst>
              <a:ext uri="{FF2B5EF4-FFF2-40B4-BE49-F238E27FC236}">
                <a16:creationId xmlns:a16="http://schemas.microsoft.com/office/drawing/2014/main" id="{8C31DC96-F52B-422D-8A4D-C6F9F1D794F0}"/>
              </a:ext>
            </a:extLst>
          </p:cNvPr>
          <p:cNvSpPr txBox="1"/>
          <p:nvPr/>
        </p:nvSpPr>
        <p:spPr>
          <a:xfrm>
            <a:off x="-11050" y="1225689"/>
            <a:ext cx="6096000" cy="5632311"/>
          </a:xfrm>
          <a:prstGeom prst="rect">
            <a:avLst/>
          </a:prstGeom>
          <a:solidFill>
            <a:schemeClr val="tx2">
              <a:lumMod val="10000"/>
              <a:lumOff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endParaRPr lang="sv-SE" dirty="0"/>
          </a:p>
          <a:p>
            <a:endParaRPr lang="sv-SE" dirty="0"/>
          </a:p>
          <a:p>
            <a:endParaRPr lang="sv-SE" dirty="0"/>
          </a:p>
          <a:p>
            <a:endParaRPr lang="sv-SE" dirty="0"/>
          </a:p>
          <a:p>
            <a:endParaRPr lang="sv-SE" dirty="0"/>
          </a:p>
          <a:p>
            <a:endParaRPr lang="sv-SE" dirty="0"/>
          </a:p>
          <a:p>
            <a:endParaRPr lang="sv-SE" dirty="0"/>
          </a:p>
          <a:p>
            <a:endParaRPr lang="sv-SE" dirty="0"/>
          </a:p>
          <a:p>
            <a:r>
              <a:rPr lang="sv-SE" dirty="0">
                <a:latin typeface="Times New Roman" panose="02020603050405020304" pitchFamily="18" charset="0"/>
                <a:cs typeface="Times New Roman" panose="02020603050405020304" pitchFamily="18" charset="0"/>
              </a:rPr>
              <a:t>►</a:t>
            </a:r>
            <a:endParaRPr lang="sv-SE" dirty="0"/>
          </a:p>
          <a:p>
            <a:endParaRPr lang="sv-SE" dirty="0"/>
          </a:p>
          <a:p>
            <a:endParaRPr lang="sv-SE" dirty="0"/>
          </a:p>
          <a:p>
            <a:endParaRPr lang="sv-SE" dirty="0"/>
          </a:p>
          <a:p>
            <a:pPr algn="just"/>
            <a:endParaRPr lang="sv-SE" dirty="0"/>
          </a:p>
          <a:p>
            <a:pPr algn="just"/>
            <a:endParaRPr lang="sv-SE" dirty="0"/>
          </a:p>
          <a:p>
            <a:pPr algn="just"/>
            <a:endParaRPr lang="sv-SE" dirty="0"/>
          </a:p>
          <a:p>
            <a:pPr algn="just"/>
            <a:endParaRPr lang="sv-SE" dirty="0"/>
          </a:p>
          <a:p>
            <a:pPr algn="just"/>
            <a:endParaRPr lang="sv-SE" dirty="0"/>
          </a:p>
          <a:p>
            <a:pPr algn="just"/>
            <a:endParaRPr lang="sv-SE" dirty="0"/>
          </a:p>
          <a:p>
            <a:pPr algn="ctr"/>
            <a:r>
              <a:rPr lang="sv-SE" dirty="0">
                <a:solidFill>
                  <a:srgbClr val="FF0000"/>
                </a:solidFill>
              </a:rPr>
              <a:t>EU:s förordningar är i vissa fall överordnad svensk lagstiftning</a:t>
            </a:r>
          </a:p>
        </p:txBody>
      </p:sp>
      <p:sp>
        <p:nvSpPr>
          <p:cNvPr id="9" name="Pil: nedåt 8">
            <a:extLst>
              <a:ext uri="{FF2B5EF4-FFF2-40B4-BE49-F238E27FC236}">
                <a16:creationId xmlns:a16="http://schemas.microsoft.com/office/drawing/2014/main" id="{06839D88-D67B-4F7F-9D3F-1780C4419812}"/>
              </a:ext>
            </a:extLst>
          </p:cNvPr>
          <p:cNvSpPr/>
          <p:nvPr/>
        </p:nvSpPr>
        <p:spPr>
          <a:xfrm>
            <a:off x="2772319" y="2061995"/>
            <a:ext cx="363199" cy="206923"/>
          </a:xfrm>
          <a:prstGeom prst="downArrow">
            <a:avLst>
              <a:gd name="adj1" fmla="val 59524"/>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Ellips 2">
            <a:extLst>
              <a:ext uri="{FF2B5EF4-FFF2-40B4-BE49-F238E27FC236}">
                <a16:creationId xmlns:a16="http://schemas.microsoft.com/office/drawing/2014/main" id="{96FCF8BE-4848-493B-B35F-EB1F17853A41}"/>
              </a:ext>
            </a:extLst>
          </p:cNvPr>
          <p:cNvSpPr/>
          <p:nvPr/>
        </p:nvSpPr>
        <p:spPr>
          <a:xfrm>
            <a:off x="1580152" y="1243346"/>
            <a:ext cx="2864358" cy="7457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cs typeface="Times New Roman" panose="02020603050405020304" pitchFamily="18" charset="0"/>
              </a:rPr>
              <a:t>EU:s förordningar</a:t>
            </a:r>
            <a:endParaRPr lang="sv-SE" dirty="0"/>
          </a:p>
        </p:txBody>
      </p:sp>
      <p:sp>
        <p:nvSpPr>
          <p:cNvPr id="10" name="Rektangel 9">
            <a:extLst>
              <a:ext uri="{FF2B5EF4-FFF2-40B4-BE49-F238E27FC236}">
                <a16:creationId xmlns:a16="http://schemas.microsoft.com/office/drawing/2014/main" id="{2526C954-170F-4269-B56C-48482F463760}"/>
              </a:ext>
            </a:extLst>
          </p:cNvPr>
          <p:cNvSpPr/>
          <p:nvPr/>
        </p:nvSpPr>
        <p:spPr>
          <a:xfrm>
            <a:off x="1949978" y="3337781"/>
            <a:ext cx="1998215" cy="7514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Fiskelagen (1993:787)</a:t>
            </a:r>
          </a:p>
        </p:txBody>
      </p:sp>
      <p:sp>
        <p:nvSpPr>
          <p:cNvPr id="11" name="Rektangel 10">
            <a:extLst>
              <a:ext uri="{FF2B5EF4-FFF2-40B4-BE49-F238E27FC236}">
                <a16:creationId xmlns:a16="http://schemas.microsoft.com/office/drawing/2014/main" id="{12AF3F21-5248-4F28-9D55-6F787C79A914}"/>
              </a:ext>
            </a:extLst>
          </p:cNvPr>
          <p:cNvSpPr/>
          <p:nvPr/>
        </p:nvSpPr>
        <p:spPr>
          <a:xfrm>
            <a:off x="1146920" y="4396870"/>
            <a:ext cx="3977196" cy="688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 Förordningen (1994:1716) om fisket, vattenbruket och fiskerinäringen</a:t>
            </a:r>
          </a:p>
        </p:txBody>
      </p:sp>
      <p:sp>
        <p:nvSpPr>
          <p:cNvPr id="12" name="Rektangel 11">
            <a:extLst>
              <a:ext uri="{FF2B5EF4-FFF2-40B4-BE49-F238E27FC236}">
                <a16:creationId xmlns:a16="http://schemas.microsoft.com/office/drawing/2014/main" id="{FF1ABF42-C40E-433C-8409-5CBFE5BD322C}"/>
              </a:ext>
            </a:extLst>
          </p:cNvPr>
          <p:cNvSpPr/>
          <p:nvPr/>
        </p:nvSpPr>
        <p:spPr>
          <a:xfrm>
            <a:off x="1313481" y="5396963"/>
            <a:ext cx="3397701" cy="688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Havs- och vattenmyndighetens föreskrifter</a:t>
            </a:r>
          </a:p>
        </p:txBody>
      </p:sp>
      <p:sp>
        <p:nvSpPr>
          <p:cNvPr id="13" name="Pil: nedåt 12">
            <a:extLst>
              <a:ext uri="{FF2B5EF4-FFF2-40B4-BE49-F238E27FC236}">
                <a16:creationId xmlns:a16="http://schemas.microsoft.com/office/drawing/2014/main" id="{BBEF19A0-FF11-4546-9B27-0C46FF2EF10D}"/>
              </a:ext>
            </a:extLst>
          </p:cNvPr>
          <p:cNvSpPr/>
          <p:nvPr/>
        </p:nvSpPr>
        <p:spPr>
          <a:xfrm>
            <a:off x="2762654" y="3056888"/>
            <a:ext cx="372864" cy="2249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il: nedåt 13">
            <a:extLst>
              <a:ext uri="{FF2B5EF4-FFF2-40B4-BE49-F238E27FC236}">
                <a16:creationId xmlns:a16="http://schemas.microsoft.com/office/drawing/2014/main" id="{EE5C4838-D597-4EA6-87B5-0591808BC0B1}"/>
              </a:ext>
            </a:extLst>
          </p:cNvPr>
          <p:cNvSpPr/>
          <p:nvPr/>
        </p:nvSpPr>
        <p:spPr>
          <a:xfrm>
            <a:off x="2745787" y="4134628"/>
            <a:ext cx="372864" cy="2249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il: nedåt 14">
            <a:extLst>
              <a:ext uri="{FF2B5EF4-FFF2-40B4-BE49-F238E27FC236}">
                <a16:creationId xmlns:a16="http://schemas.microsoft.com/office/drawing/2014/main" id="{8717FDA1-02D3-4594-A8F2-C9A529206899}"/>
              </a:ext>
            </a:extLst>
          </p:cNvPr>
          <p:cNvSpPr/>
          <p:nvPr/>
        </p:nvSpPr>
        <p:spPr>
          <a:xfrm>
            <a:off x="2745787" y="5122977"/>
            <a:ext cx="348246" cy="2010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C569C805-7D54-4DD0-808F-8CF0C16D7A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84950" y="1225689"/>
            <a:ext cx="6107050" cy="5632311"/>
          </a:xfrm>
          <a:prstGeom prst="rect">
            <a:avLst/>
          </a:prstGeom>
        </p:spPr>
      </p:pic>
      <p:sp>
        <p:nvSpPr>
          <p:cNvPr id="5" name="Ellips 4">
            <a:extLst>
              <a:ext uri="{FF2B5EF4-FFF2-40B4-BE49-F238E27FC236}">
                <a16:creationId xmlns:a16="http://schemas.microsoft.com/office/drawing/2014/main" id="{A8793EAC-7B22-41B5-8E9A-49A3E81ACC40}"/>
              </a:ext>
            </a:extLst>
          </p:cNvPr>
          <p:cNvSpPr/>
          <p:nvPr/>
        </p:nvSpPr>
        <p:spPr>
          <a:xfrm>
            <a:off x="968354" y="2324847"/>
            <a:ext cx="4048217" cy="6888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cs typeface="Times New Roman" panose="02020603050405020304" pitchFamily="18" charset="0"/>
              </a:rPr>
              <a:t>Nationell fiskerilagstiftning</a:t>
            </a:r>
            <a:endParaRPr lang="sv-SE" dirty="0"/>
          </a:p>
        </p:txBody>
      </p:sp>
    </p:spTree>
    <p:extLst>
      <p:ext uri="{BB962C8B-B14F-4D97-AF65-F5344CB8AC3E}">
        <p14:creationId xmlns:p14="http://schemas.microsoft.com/office/powerpoint/2010/main" val="3362941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lstStyle/>
          <a:p>
            <a:r>
              <a:rPr lang="sv-SE" dirty="0"/>
              <a:t>EU:s förordningar</a:t>
            </a:r>
          </a:p>
        </p:txBody>
      </p:sp>
      <p:sp>
        <p:nvSpPr>
          <p:cNvPr id="6" name="textruta 5">
            <a:extLst>
              <a:ext uri="{FF2B5EF4-FFF2-40B4-BE49-F238E27FC236}">
                <a16:creationId xmlns:a16="http://schemas.microsoft.com/office/drawing/2014/main" id="{ACCF8B07-8656-4AC0-AACC-711912906128}"/>
              </a:ext>
            </a:extLst>
          </p:cNvPr>
          <p:cNvSpPr txBox="1"/>
          <p:nvPr/>
        </p:nvSpPr>
        <p:spPr>
          <a:xfrm>
            <a:off x="-2" y="1456521"/>
            <a:ext cx="6631620" cy="5401479"/>
          </a:xfrm>
          <a:prstGeom prst="rect">
            <a:avLst/>
          </a:prstGeom>
          <a:solidFill>
            <a:schemeClr val="bg2"/>
          </a:solidFill>
        </p:spPr>
        <p:txBody>
          <a:bodyPr wrap="square" rtlCol="0">
            <a:spAutoFit/>
          </a:bodyPr>
          <a:lstStyle/>
          <a:p>
            <a:pPr algn="ctr"/>
            <a:endParaRPr lang="sv-SE" sz="400" b="1" dirty="0"/>
          </a:p>
          <a:p>
            <a:pPr algn="ctr"/>
            <a:r>
              <a:rPr lang="sv-SE" b="1" dirty="0"/>
              <a:t>Allmänt</a:t>
            </a:r>
          </a:p>
          <a:p>
            <a:pPr algn="ctr"/>
            <a:endParaRPr lang="sv-SE" sz="1100" dirty="0"/>
          </a:p>
          <a:p>
            <a:r>
              <a:rPr lang="sv-SE" sz="1400" dirty="0">
                <a:cs typeface="Times New Roman" panose="02020603050405020304" pitchFamily="18" charset="0"/>
              </a:rPr>
              <a:t>► </a:t>
            </a:r>
            <a:r>
              <a:rPr lang="sv-SE" sz="1400" dirty="0"/>
              <a:t>Medlemsstaterna har överlämnat exklusiv kompetens/ensamrätt till EU att </a:t>
            </a:r>
            <a:br>
              <a:rPr lang="sv-SE" sz="1400" dirty="0"/>
            </a:br>
            <a:r>
              <a:rPr lang="sv-SE" sz="1400" dirty="0"/>
              <a:t>    reglera bevakningen av havets biologiska resurser inom ramen för den </a:t>
            </a:r>
            <a:br>
              <a:rPr lang="sv-SE" sz="1400" dirty="0"/>
            </a:br>
            <a:r>
              <a:rPr lang="sv-SE" sz="1400" dirty="0"/>
              <a:t>    gemensamma fiskeripolitiken.</a:t>
            </a:r>
          </a:p>
          <a:p>
            <a:endParaRPr lang="sv-SE" sz="1300" dirty="0"/>
          </a:p>
          <a:p>
            <a:r>
              <a:rPr lang="sv-SE" sz="1400" dirty="0">
                <a:cs typeface="Times New Roman" panose="02020603050405020304" pitchFamily="18" charset="0"/>
              </a:rPr>
              <a:t>► </a:t>
            </a:r>
            <a:r>
              <a:rPr lang="sv-SE" sz="1400" dirty="0"/>
              <a:t>Medlemsstaterna får endast införa fiskeregleringar i de fall beslutsbefogenheter </a:t>
            </a:r>
            <a:br>
              <a:rPr lang="sv-SE" sz="1400" dirty="0"/>
            </a:br>
            <a:r>
              <a:rPr lang="sv-SE" sz="1400" dirty="0"/>
              <a:t>    har återlämnats genom bemyndigande i EU:s rättsakter. Sådan nationell </a:t>
            </a:r>
            <a:br>
              <a:rPr lang="sv-SE" sz="1400" dirty="0"/>
            </a:br>
            <a:r>
              <a:rPr lang="sv-SE" sz="1400" dirty="0"/>
              <a:t>    lagstiftning får enbart innebära en skärpning eller komplettering av sådant som </a:t>
            </a:r>
            <a:br>
              <a:rPr lang="sv-SE" sz="1400" dirty="0"/>
            </a:br>
            <a:r>
              <a:rPr lang="sv-SE" sz="1400" dirty="0"/>
              <a:t>    EU redan lagstiftat om.</a:t>
            </a:r>
          </a:p>
          <a:p>
            <a:endParaRPr lang="sv-SE" sz="1300" dirty="0"/>
          </a:p>
          <a:p>
            <a:r>
              <a:rPr lang="sv-SE" sz="1400" dirty="0">
                <a:cs typeface="Times New Roman" panose="02020603050405020304" pitchFamily="18" charset="0"/>
              </a:rPr>
              <a:t>► </a:t>
            </a:r>
            <a:r>
              <a:rPr lang="sv-SE" sz="1400" dirty="0"/>
              <a:t>I EU:s förordningar finns lagstiftning om vilken övervakning och kontroll som </a:t>
            </a:r>
            <a:br>
              <a:rPr lang="sv-SE" sz="1400" dirty="0"/>
            </a:br>
            <a:r>
              <a:rPr lang="sv-SE" sz="1400" dirty="0"/>
              <a:t>    ska bedrivas på fiskets område. Förordningar är bindande och direktverkande.</a:t>
            </a:r>
          </a:p>
          <a:p>
            <a:endParaRPr lang="sv-SE" sz="1300" dirty="0"/>
          </a:p>
          <a:p>
            <a:r>
              <a:rPr lang="sv-SE" sz="1400" dirty="0">
                <a:cs typeface="Times New Roman" panose="02020603050405020304" pitchFamily="18" charset="0"/>
              </a:rPr>
              <a:t>► </a:t>
            </a:r>
            <a:r>
              <a:rPr lang="sv-SE" sz="1400" dirty="0"/>
              <a:t>EU:s förordningar reglerar i huvudsak yrkesfisket i havet men även fritidsfisket </a:t>
            </a:r>
            <a:br>
              <a:rPr lang="sv-SE" sz="1400" dirty="0"/>
            </a:br>
            <a:r>
              <a:rPr lang="sv-SE" sz="1400" dirty="0"/>
              <a:t>    berörs i allt större utsträckning. De kan även gälla direkt gentemot enskilda </a:t>
            </a:r>
            <a:br>
              <a:rPr lang="sv-SE" sz="1400" dirty="0"/>
            </a:br>
            <a:r>
              <a:rPr lang="sv-SE" sz="1400" dirty="0"/>
              <a:t>    personer, t.ex. att fritidsfiskare inte får saluföra fisk som fångats i havet. </a:t>
            </a:r>
            <a:br>
              <a:rPr lang="sv-SE" sz="1400" dirty="0"/>
            </a:br>
            <a:r>
              <a:rPr lang="sv-SE" sz="1400" dirty="0"/>
              <a:t>    Förordningarna medger ett visst nationellt handlingsutrymme i kustvattnen och </a:t>
            </a:r>
            <a:br>
              <a:rPr lang="sv-SE" sz="1400" dirty="0"/>
            </a:br>
            <a:r>
              <a:rPr lang="sv-SE" sz="1400" dirty="0"/>
              <a:t>    berör endast undantagsvis sötvattensområden.</a:t>
            </a:r>
          </a:p>
          <a:p>
            <a:endParaRPr lang="sv-SE" sz="1300" dirty="0"/>
          </a:p>
          <a:p>
            <a:r>
              <a:rPr lang="sv-SE" sz="1400" dirty="0">
                <a:cs typeface="Times New Roman" panose="02020603050405020304" pitchFamily="18" charset="0"/>
              </a:rPr>
              <a:t>► </a:t>
            </a:r>
            <a:r>
              <a:rPr lang="sv-SE" sz="1400" dirty="0"/>
              <a:t>EU:s gemensamma fiskeripolitik (GFP) består av tre delar:</a:t>
            </a:r>
          </a:p>
          <a:p>
            <a:endParaRPr lang="sv-SE" sz="800" dirty="0"/>
          </a:p>
          <a:p>
            <a:r>
              <a:rPr lang="sv-SE" sz="1400" dirty="0"/>
              <a:t>     - bevarande och förvaltning av fiskeresurserna</a:t>
            </a:r>
          </a:p>
          <a:p>
            <a:r>
              <a:rPr lang="sv-SE" sz="1400" dirty="0"/>
              <a:t>     - strukturåtgärder för fiskenäringen</a:t>
            </a:r>
          </a:p>
          <a:p>
            <a:r>
              <a:rPr lang="sv-SE" sz="1400" dirty="0"/>
              <a:t>     - marknadsreglering av fisk och fiskprodukter</a:t>
            </a:r>
          </a:p>
        </p:txBody>
      </p:sp>
      <p:pic>
        <p:nvPicPr>
          <p:cNvPr id="8" name="Platshållare för innehåll 7">
            <a:extLst>
              <a:ext uri="{FF2B5EF4-FFF2-40B4-BE49-F238E27FC236}">
                <a16:creationId xmlns:a16="http://schemas.microsoft.com/office/drawing/2014/main" id="{E211F788-00E6-4C0F-B4B9-5C710CAEA9C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631618" y="1456521"/>
            <a:ext cx="5560381" cy="5401480"/>
          </a:xfrm>
        </p:spPr>
      </p:pic>
    </p:spTree>
    <p:extLst>
      <p:ext uri="{BB962C8B-B14F-4D97-AF65-F5344CB8AC3E}">
        <p14:creationId xmlns:p14="http://schemas.microsoft.com/office/powerpoint/2010/main" val="1965051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lstStyle/>
          <a:p>
            <a:r>
              <a:rPr lang="sv-SE" dirty="0"/>
              <a:t>EU:s förordningar</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1890372"/>
            <a:ext cx="6096001" cy="4985980"/>
          </a:xfrm>
          <a:prstGeom prst="rect">
            <a:avLst/>
          </a:prstGeom>
          <a:solidFill>
            <a:schemeClr val="bg2"/>
          </a:solidFill>
        </p:spPr>
        <p:txBody>
          <a:bodyPr wrap="square" rtlCol="0">
            <a:spAutoFit/>
          </a:bodyPr>
          <a:lstStyle/>
          <a:p>
            <a:pPr algn="ctr"/>
            <a:r>
              <a:rPr lang="sv-SE" b="1" dirty="0"/>
              <a:t>Några viktiga förordningar för den gemensamma fiskeripolitiken</a:t>
            </a:r>
          </a:p>
          <a:p>
            <a:endParaRPr lang="sv-SE" sz="1600" dirty="0"/>
          </a:p>
          <a:p>
            <a:r>
              <a:rPr lang="sv-SE" sz="1400" dirty="0">
                <a:cs typeface="Times New Roman" panose="02020603050405020304" pitchFamily="18" charset="0"/>
              </a:rPr>
              <a:t>► </a:t>
            </a:r>
            <a:r>
              <a:rPr lang="sv-SE" sz="1600" b="1" dirty="0"/>
              <a:t>Grundförordningen</a:t>
            </a:r>
            <a:r>
              <a:rPr lang="sv-SE" sz="1600" dirty="0"/>
              <a:t>: reglerar bland annat de övergripande </a:t>
            </a:r>
            <a:br>
              <a:rPr lang="sv-SE" sz="1600" dirty="0"/>
            </a:br>
            <a:r>
              <a:rPr lang="sv-SE" sz="1600" dirty="0"/>
              <a:t>    målen, landningsskyldigheter och så kallade utkastplaner. </a:t>
            </a:r>
          </a:p>
          <a:p>
            <a:endParaRPr lang="sv-SE" sz="1400" dirty="0"/>
          </a:p>
          <a:p>
            <a:r>
              <a:rPr lang="sv-SE" sz="1400" dirty="0">
                <a:cs typeface="Times New Roman" panose="02020603050405020304" pitchFamily="18" charset="0"/>
              </a:rPr>
              <a:t>► </a:t>
            </a:r>
            <a:r>
              <a:rPr lang="sv-SE" sz="1600" b="1" dirty="0"/>
              <a:t>Kontrollförordningen</a:t>
            </a:r>
            <a:r>
              <a:rPr lang="sv-SE" sz="1600" dirty="0"/>
              <a:t>: innehåller bestämmelser om kontroll </a:t>
            </a:r>
            <a:br>
              <a:rPr lang="sv-SE" sz="1600" dirty="0"/>
            </a:br>
            <a:r>
              <a:rPr lang="sv-SE" sz="1600" dirty="0"/>
              <a:t>    och saluförande av fisk. Regler om yrkesfiskets skyldighet att </a:t>
            </a:r>
            <a:br>
              <a:rPr lang="sv-SE" sz="1600" dirty="0"/>
            </a:br>
            <a:r>
              <a:rPr lang="sv-SE" sz="1600" dirty="0"/>
              <a:t>    föra loggbok, vägning av fisk och vissa sanktioner. </a:t>
            </a:r>
            <a:br>
              <a:rPr lang="sv-SE" sz="1600" dirty="0"/>
            </a:br>
            <a:r>
              <a:rPr lang="sv-SE" sz="1600" dirty="0"/>
              <a:t>    </a:t>
            </a:r>
            <a:r>
              <a:rPr lang="sv-SE" sz="1600" dirty="0" err="1"/>
              <a:t>Avsaluförbudet</a:t>
            </a:r>
            <a:r>
              <a:rPr lang="sv-SE" sz="1600" dirty="0"/>
              <a:t> för fritidsfisket.  </a:t>
            </a:r>
          </a:p>
          <a:p>
            <a:endParaRPr lang="sv-SE" sz="1400" dirty="0"/>
          </a:p>
          <a:p>
            <a:r>
              <a:rPr lang="sv-SE" sz="1400" dirty="0">
                <a:cs typeface="Times New Roman" panose="02020603050405020304" pitchFamily="18" charset="0"/>
              </a:rPr>
              <a:t>► </a:t>
            </a:r>
            <a:r>
              <a:rPr lang="sv-SE" sz="1600" b="1" dirty="0">
                <a:cs typeface="Times New Roman" panose="02020603050405020304" pitchFamily="18" charset="0"/>
              </a:rPr>
              <a:t>Å</a:t>
            </a:r>
            <a:r>
              <a:rPr lang="sv-SE" sz="1600" b="1" dirty="0"/>
              <a:t>terhämtningsplaner för gemensamt förvaltade arter</a:t>
            </a:r>
            <a:r>
              <a:rPr lang="sv-SE" sz="1600" dirty="0"/>
              <a:t>. Lax, </a:t>
            </a:r>
            <a:br>
              <a:rPr lang="sv-SE" sz="1600" dirty="0"/>
            </a:br>
            <a:r>
              <a:rPr lang="sv-SE" sz="1600" dirty="0"/>
              <a:t>    torsk och ål omfattas bland annat. Den svenska </a:t>
            </a:r>
            <a:br>
              <a:rPr lang="sv-SE" sz="1600" dirty="0"/>
            </a:br>
            <a:r>
              <a:rPr lang="sv-SE" sz="1600" dirty="0"/>
              <a:t>    </a:t>
            </a:r>
            <a:r>
              <a:rPr lang="sv-SE" sz="1600" dirty="0" err="1"/>
              <a:t>ålförvaltningsplanen</a:t>
            </a:r>
            <a:r>
              <a:rPr lang="sv-SE" sz="1600" dirty="0"/>
              <a:t> bygger t.ex. på rådets förordning </a:t>
            </a:r>
            <a:br>
              <a:rPr lang="sv-SE" sz="1600" dirty="0"/>
            </a:br>
            <a:r>
              <a:rPr lang="sv-SE" sz="1600" dirty="0"/>
              <a:t>   1100/2007. Förordningen ställer krav på medlemsländerna att </a:t>
            </a:r>
            <a:br>
              <a:rPr lang="sv-SE" sz="1600" dirty="0"/>
            </a:br>
            <a:r>
              <a:rPr lang="sv-SE" sz="1600" dirty="0"/>
              <a:t>   upprätta och uppfylla </a:t>
            </a:r>
            <a:r>
              <a:rPr lang="sv-SE" sz="1600" b="1" dirty="0"/>
              <a:t>nationella </a:t>
            </a:r>
            <a:r>
              <a:rPr lang="sv-SE" sz="1600" b="1" dirty="0" err="1"/>
              <a:t>ålförvaltningsplaner</a:t>
            </a:r>
            <a:r>
              <a:rPr lang="sv-SE" sz="1600" dirty="0"/>
              <a:t>. </a:t>
            </a:r>
          </a:p>
          <a:p>
            <a:endParaRPr lang="sv-SE" sz="1400" dirty="0"/>
          </a:p>
          <a:p>
            <a:r>
              <a:rPr lang="sv-SE" sz="1400" dirty="0">
                <a:cs typeface="Times New Roman" panose="02020603050405020304" pitchFamily="18" charset="0"/>
              </a:rPr>
              <a:t>► </a:t>
            </a:r>
            <a:r>
              <a:rPr lang="sv-SE" sz="1600" b="1" dirty="0"/>
              <a:t>Totalt tillåtna fångstmängder (TAC)</a:t>
            </a:r>
            <a:r>
              <a:rPr lang="sv-SE" sz="1600" dirty="0"/>
              <a:t>: fördelas genom årliga </a:t>
            </a:r>
            <a:br>
              <a:rPr lang="sv-SE" sz="1600" dirty="0"/>
            </a:br>
            <a:r>
              <a:rPr lang="sv-SE" sz="1600" dirty="0"/>
              <a:t>    EU-förordningar och omfattar yrkesfisket efter kvoterade arter. </a:t>
            </a:r>
            <a:br>
              <a:rPr lang="sv-SE" sz="1600" dirty="0"/>
            </a:br>
            <a:r>
              <a:rPr lang="sv-SE" sz="1600" dirty="0"/>
              <a:t>    De nationella kvoterna fördelas sedan av varje medlemsstat.</a:t>
            </a:r>
          </a:p>
        </p:txBody>
      </p:sp>
      <p:pic>
        <p:nvPicPr>
          <p:cNvPr id="7" name="Platshållare för innehåll 6">
            <a:extLst>
              <a:ext uri="{FF2B5EF4-FFF2-40B4-BE49-F238E27FC236}">
                <a16:creationId xmlns:a16="http://schemas.microsoft.com/office/drawing/2014/main" id="{791548C3-2D1B-4091-881B-22D8883A090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872018"/>
            <a:ext cx="6096000" cy="4985981"/>
          </a:xfrm>
        </p:spPr>
      </p:pic>
    </p:spTree>
    <p:extLst>
      <p:ext uri="{BB962C8B-B14F-4D97-AF65-F5344CB8AC3E}">
        <p14:creationId xmlns:p14="http://schemas.microsoft.com/office/powerpoint/2010/main" val="134187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lstStyle/>
          <a:p>
            <a:r>
              <a:rPr lang="sv-SE" dirty="0"/>
              <a:t>Fiskelagen (1993:787) reglerar rätten att fiska</a:t>
            </a:r>
          </a:p>
        </p:txBody>
      </p:sp>
      <p:pic>
        <p:nvPicPr>
          <p:cNvPr id="9" name="Platshållare för innehåll 8">
            <a:extLst>
              <a:ext uri="{FF2B5EF4-FFF2-40B4-BE49-F238E27FC236}">
                <a16:creationId xmlns:a16="http://schemas.microsoft.com/office/drawing/2014/main" id="{A486307E-9BA2-4EF5-A619-2D8EEC8C3BC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1514232"/>
            <a:ext cx="12192000" cy="5343767"/>
          </a:xfrm>
        </p:spPr>
      </p:pic>
      <p:sp>
        <p:nvSpPr>
          <p:cNvPr id="10" name="textruta 9">
            <a:extLst>
              <a:ext uri="{FF2B5EF4-FFF2-40B4-BE49-F238E27FC236}">
                <a16:creationId xmlns:a16="http://schemas.microsoft.com/office/drawing/2014/main" id="{ED64FDF5-C9C3-4569-B759-F9EA45CDF0DB}"/>
              </a:ext>
            </a:extLst>
          </p:cNvPr>
          <p:cNvSpPr txBox="1"/>
          <p:nvPr/>
        </p:nvSpPr>
        <p:spPr>
          <a:xfrm>
            <a:off x="861135" y="4087846"/>
            <a:ext cx="10422308" cy="984885"/>
          </a:xfrm>
          <a:prstGeom prst="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effectLst>
            <a:softEdge rad="12700"/>
          </a:effectLst>
          <a:scene3d>
            <a:camera prst="orthographicFront"/>
            <a:lightRig rig="threePt" dir="t"/>
          </a:scene3d>
          <a:sp3d>
            <a:bevelT/>
          </a:sp3d>
        </p:spPr>
        <p:txBody>
          <a:bodyPr wrap="square" rtlCol="0">
            <a:spAutoFit/>
          </a:bodyPr>
          <a:lstStyle/>
          <a:p>
            <a:pPr algn="ctr"/>
            <a:endParaRPr lang="sv-SE" b="1" dirty="0"/>
          </a:p>
          <a:p>
            <a:pPr algn="ctr"/>
            <a:r>
              <a:rPr lang="sv-SE" sz="2000" b="1" dirty="0"/>
              <a:t>Fiskelagen är beslutad av riksdagen och reglerar rätten till fiske inom Sveriges sjöterritorium och Sveriges ekonomiska zon. </a:t>
            </a:r>
            <a:endParaRPr lang="sv-SE" dirty="0"/>
          </a:p>
        </p:txBody>
      </p:sp>
    </p:spTree>
    <p:extLst>
      <p:ext uri="{BB962C8B-B14F-4D97-AF65-F5344CB8AC3E}">
        <p14:creationId xmlns:p14="http://schemas.microsoft.com/office/powerpoint/2010/main" val="1269938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lstStyle/>
          <a:p>
            <a:r>
              <a:rPr lang="sv-SE" dirty="0"/>
              <a:t>Fiskelagen (1993:787) reglerar rätten att fiska</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302907"/>
            <a:ext cx="6096001" cy="4555093"/>
          </a:xfrm>
          <a:prstGeom prst="rect">
            <a:avLst/>
          </a:prstGeom>
          <a:solidFill>
            <a:schemeClr val="bg2"/>
          </a:solidFill>
        </p:spPr>
        <p:txBody>
          <a:bodyPr wrap="square" rtlCol="0">
            <a:spAutoFit/>
          </a:bodyPr>
          <a:lstStyle/>
          <a:p>
            <a:pPr algn="ctr"/>
            <a:r>
              <a:rPr lang="sv-SE" sz="2000" b="1" dirty="0"/>
              <a:t>Några av fiskelagens bestämmelser</a:t>
            </a:r>
          </a:p>
          <a:p>
            <a:pPr algn="ctr"/>
            <a:endParaRPr lang="sv-SE" b="1" dirty="0"/>
          </a:p>
          <a:p>
            <a:pPr algn="ctr"/>
            <a:endParaRPr lang="sv-SE" b="1" dirty="0"/>
          </a:p>
          <a:p>
            <a:pPr algn="ctr"/>
            <a:r>
              <a:rPr lang="sv-SE" b="1" dirty="0"/>
              <a:t>§ 4 </a:t>
            </a:r>
          </a:p>
          <a:p>
            <a:pPr algn="ctr"/>
            <a:r>
              <a:rPr lang="sv-SE" b="1" dirty="0"/>
              <a:t>Definition av begreppet fisk</a:t>
            </a:r>
          </a:p>
          <a:p>
            <a:pPr algn="ctr"/>
            <a:endParaRPr lang="sv-SE" b="1" dirty="0"/>
          </a:p>
          <a:p>
            <a:r>
              <a:rPr lang="sv-SE" dirty="0">
                <a:cs typeface="Times New Roman" panose="02020603050405020304" pitchFamily="18" charset="0"/>
              </a:rPr>
              <a:t>► Omfattar förutom fisk </a:t>
            </a:r>
            <a:r>
              <a:rPr lang="sv-SE" dirty="0"/>
              <a:t>även vattenlevande blötdjur (ex. </a:t>
            </a:r>
            <a:br>
              <a:rPr lang="sv-SE" dirty="0"/>
            </a:br>
            <a:r>
              <a:rPr lang="sv-SE" dirty="0"/>
              <a:t>     ostron och musslor) och vattenlevande kräftdjur (ex. </a:t>
            </a:r>
            <a:br>
              <a:rPr lang="sv-SE" dirty="0"/>
            </a:br>
            <a:r>
              <a:rPr lang="sv-SE" dirty="0"/>
              <a:t>     hummer och sötvattenskräftor).  </a:t>
            </a:r>
          </a:p>
          <a:p>
            <a:endParaRPr lang="sv-SE" dirty="0"/>
          </a:p>
          <a:p>
            <a:endParaRPr lang="sv-SE" dirty="0"/>
          </a:p>
          <a:p>
            <a:pPr algn="ctr"/>
            <a:r>
              <a:rPr lang="sv-SE" b="1" dirty="0"/>
              <a:t>§ 5 </a:t>
            </a:r>
          </a:p>
          <a:p>
            <a:pPr algn="ctr"/>
            <a:r>
              <a:rPr lang="sv-SE" b="1" dirty="0"/>
              <a:t>Definition av begreppet fiske</a:t>
            </a:r>
          </a:p>
          <a:p>
            <a:pPr algn="ctr"/>
            <a:endParaRPr lang="sv-SE" b="1" dirty="0"/>
          </a:p>
          <a:p>
            <a:r>
              <a:rPr lang="sv-SE" dirty="0">
                <a:cs typeface="Times New Roman" panose="02020603050405020304" pitchFamily="18" charset="0"/>
              </a:rPr>
              <a:t>► V</a:t>
            </a:r>
            <a:r>
              <a:rPr lang="sv-SE" dirty="0"/>
              <a:t>erksamhet som syftar till att fånga eller döda fritt </a:t>
            </a:r>
            <a:br>
              <a:rPr lang="sv-SE" dirty="0"/>
            </a:br>
            <a:r>
              <a:rPr lang="sv-SE" dirty="0"/>
              <a:t>     levande fisk.</a:t>
            </a:r>
          </a:p>
        </p:txBody>
      </p:sp>
      <p:pic>
        <p:nvPicPr>
          <p:cNvPr id="12" name="Platshållare för innehåll 11">
            <a:extLst>
              <a:ext uri="{FF2B5EF4-FFF2-40B4-BE49-F238E27FC236}">
                <a16:creationId xmlns:a16="http://schemas.microsoft.com/office/drawing/2014/main" id="{9E7F70E2-F417-427C-AAAA-CAAC42824F0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302907"/>
            <a:ext cx="6096000" cy="4564669"/>
          </a:xfrm>
        </p:spPr>
      </p:pic>
    </p:spTree>
    <p:extLst>
      <p:ext uri="{BB962C8B-B14F-4D97-AF65-F5344CB8AC3E}">
        <p14:creationId xmlns:p14="http://schemas.microsoft.com/office/powerpoint/2010/main" val="824120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lstStyle/>
          <a:p>
            <a:r>
              <a:rPr lang="sv-SE" dirty="0"/>
              <a:t>Fiskelagen (1993:787) reglerar rätten att fiska</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364461"/>
            <a:ext cx="6096001" cy="4493538"/>
          </a:xfrm>
          <a:prstGeom prst="rect">
            <a:avLst/>
          </a:prstGeom>
          <a:solidFill>
            <a:schemeClr val="bg2"/>
          </a:solidFill>
        </p:spPr>
        <p:txBody>
          <a:bodyPr wrap="square" rtlCol="0">
            <a:spAutoFit/>
          </a:bodyPr>
          <a:lstStyle/>
          <a:p>
            <a:pPr algn="ctr"/>
            <a:r>
              <a:rPr lang="sv-SE" sz="2000" b="1" dirty="0"/>
              <a:t>Några av fiskelagens bestämmelser</a:t>
            </a:r>
          </a:p>
          <a:p>
            <a:pPr algn="ctr"/>
            <a:endParaRPr lang="sv-SE" b="1" dirty="0"/>
          </a:p>
          <a:p>
            <a:pPr algn="ctr"/>
            <a:endParaRPr lang="sv-SE" b="1" dirty="0"/>
          </a:p>
          <a:p>
            <a:pPr algn="ctr"/>
            <a:r>
              <a:rPr lang="sv-SE" b="1" dirty="0"/>
              <a:t>§ 7 </a:t>
            </a:r>
          </a:p>
          <a:p>
            <a:pPr algn="ctr"/>
            <a:r>
              <a:rPr lang="sv-SE" b="1" dirty="0"/>
              <a:t>Definition av fasta och rörliga redskap</a:t>
            </a:r>
          </a:p>
          <a:p>
            <a:pPr algn="ctr"/>
            <a:endParaRPr lang="sv-SE" b="1" dirty="0"/>
          </a:p>
          <a:p>
            <a:pPr algn="ctr"/>
            <a:r>
              <a:rPr lang="sv-SE" b="1" dirty="0"/>
              <a:t> </a:t>
            </a:r>
            <a:endParaRPr lang="sv-SE" dirty="0"/>
          </a:p>
          <a:p>
            <a:pPr algn="ctr"/>
            <a:r>
              <a:rPr lang="sv-SE" b="1" dirty="0"/>
              <a:t>§ 8-16 </a:t>
            </a:r>
          </a:p>
          <a:p>
            <a:pPr algn="ctr"/>
            <a:r>
              <a:rPr lang="sv-SE" b="1" dirty="0"/>
              <a:t>Rätten till fiske inkl. redskapsbegränsningar för fritidsfisket på allmänt vatten eller frifiskevatten.</a:t>
            </a:r>
          </a:p>
          <a:p>
            <a:pPr algn="ctr"/>
            <a:endParaRPr lang="sv-SE" b="1" dirty="0"/>
          </a:p>
          <a:p>
            <a:pPr algn="ctr"/>
            <a:endParaRPr lang="sv-SE" b="1" dirty="0"/>
          </a:p>
          <a:p>
            <a:pPr algn="ctr"/>
            <a:r>
              <a:rPr lang="sv-SE" b="1" dirty="0"/>
              <a:t>§ 17-18 </a:t>
            </a:r>
          </a:p>
          <a:p>
            <a:pPr algn="ctr"/>
            <a:r>
              <a:rPr lang="sv-SE" b="1" dirty="0"/>
              <a:t>Begreppet fiskådra</a:t>
            </a:r>
          </a:p>
          <a:p>
            <a:endParaRPr lang="sv-SE" sz="1600" b="1" dirty="0"/>
          </a:p>
          <a:p>
            <a:endParaRPr lang="sv-SE" sz="1600" b="1" dirty="0"/>
          </a:p>
        </p:txBody>
      </p:sp>
      <p:pic>
        <p:nvPicPr>
          <p:cNvPr id="8" name="Platshållare för innehåll 7">
            <a:extLst>
              <a:ext uri="{FF2B5EF4-FFF2-40B4-BE49-F238E27FC236}">
                <a16:creationId xmlns:a16="http://schemas.microsoft.com/office/drawing/2014/main" id="{5E935827-E9FE-48E7-8DF0-0B4CA576895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5998" y="2364459"/>
            <a:ext cx="6096001" cy="4493539"/>
          </a:xfrm>
        </p:spPr>
      </p:pic>
    </p:spTree>
    <p:extLst>
      <p:ext uri="{BB962C8B-B14F-4D97-AF65-F5344CB8AC3E}">
        <p14:creationId xmlns:p14="http://schemas.microsoft.com/office/powerpoint/2010/main" val="2884455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lstStyle/>
          <a:p>
            <a:r>
              <a:rPr lang="sv-SE" dirty="0"/>
              <a:t>Fiskelagen (1993:787) reglerar rätten att fiska</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686356"/>
            <a:ext cx="6096001" cy="5170646"/>
          </a:xfrm>
          <a:prstGeom prst="rect">
            <a:avLst/>
          </a:prstGeom>
          <a:solidFill>
            <a:schemeClr val="bg2"/>
          </a:solidFill>
        </p:spPr>
        <p:txBody>
          <a:bodyPr wrap="square" rtlCol="0">
            <a:spAutoFit/>
          </a:bodyPr>
          <a:lstStyle/>
          <a:p>
            <a:pPr algn="ctr"/>
            <a:r>
              <a:rPr lang="sv-SE" sz="2000" b="1" dirty="0"/>
              <a:t>Några av fiskelagens bestämmelser</a:t>
            </a:r>
            <a:endParaRPr lang="sv-SE" b="1" dirty="0"/>
          </a:p>
          <a:p>
            <a:endParaRPr lang="sv-SE" sz="1600" b="1" dirty="0"/>
          </a:p>
          <a:p>
            <a:pPr algn="ctr"/>
            <a:r>
              <a:rPr lang="sv-SE" b="1" dirty="0"/>
              <a:t>§ 19</a:t>
            </a:r>
            <a:r>
              <a:rPr lang="sv-SE" dirty="0">
                <a:cs typeface="Times New Roman" panose="02020603050405020304" pitchFamily="18" charset="0"/>
              </a:rPr>
              <a:t> </a:t>
            </a:r>
          </a:p>
          <a:p>
            <a:pPr algn="ctr"/>
            <a:r>
              <a:rPr lang="sv-SE" b="1" dirty="0">
                <a:cs typeface="Times New Roman" panose="02020603050405020304" pitchFamily="18" charset="0"/>
              </a:rPr>
              <a:t>F</a:t>
            </a:r>
            <a:r>
              <a:rPr lang="sv-SE" b="1" dirty="0"/>
              <a:t>iskets bedrivande</a:t>
            </a:r>
            <a:r>
              <a:rPr lang="sv-SE" dirty="0"/>
              <a:t>  </a:t>
            </a:r>
          </a:p>
          <a:p>
            <a:endParaRPr lang="sv-SE" dirty="0">
              <a:cs typeface="Times New Roman" panose="02020603050405020304" pitchFamily="18" charset="0"/>
            </a:endParaRPr>
          </a:p>
          <a:p>
            <a:r>
              <a:rPr lang="sv-SE" sz="1600" dirty="0">
                <a:cs typeface="Times New Roman" panose="02020603050405020304" pitchFamily="18" charset="0"/>
              </a:rPr>
              <a:t>► </a:t>
            </a:r>
            <a:r>
              <a:rPr lang="sv-SE" dirty="0">
                <a:cs typeface="Times New Roman" panose="02020603050405020304" pitchFamily="18" charset="0"/>
              </a:rPr>
              <a:t>B</a:t>
            </a:r>
            <a:r>
              <a:rPr lang="sv-SE" dirty="0"/>
              <a:t>emyndigande för regeringen, eller den myndighet </a:t>
            </a:r>
            <a:br>
              <a:rPr lang="sv-SE" dirty="0"/>
            </a:br>
            <a:r>
              <a:rPr lang="sv-SE" dirty="0"/>
              <a:t>    regeringen bestämmer (</a:t>
            </a:r>
            <a:r>
              <a:rPr lang="sv-SE" dirty="0" err="1"/>
              <a:t>HaV</a:t>
            </a:r>
            <a:r>
              <a:rPr lang="sv-SE" dirty="0"/>
              <a:t>) att meddela föreskrifter </a:t>
            </a:r>
            <a:br>
              <a:rPr lang="sv-SE" dirty="0"/>
            </a:br>
            <a:r>
              <a:rPr lang="sv-SE" dirty="0"/>
              <a:t>    för fiskevården och fiskets bedrivande som förbjuder </a:t>
            </a:r>
            <a:br>
              <a:rPr lang="sv-SE" dirty="0"/>
            </a:br>
            <a:r>
              <a:rPr lang="sv-SE" dirty="0"/>
              <a:t>    eller begränsar: </a:t>
            </a:r>
          </a:p>
          <a:p>
            <a:endParaRPr lang="sv-SE" sz="1200" dirty="0"/>
          </a:p>
          <a:p>
            <a:r>
              <a:rPr lang="sv-SE" dirty="0"/>
              <a:t>1. fisket med avseende på vilken fisk som får fångas, </a:t>
            </a:r>
          </a:p>
          <a:p>
            <a:r>
              <a:rPr lang="sv-SE" dirty="0"/>
              <a:t>2. användningen av fiskefartyg, fiskemetoder eller </a:t>
            </a:r>
            <a:br>
              <a:rPr lang="sv-SE" dirty="0"/>
            </a:br>
            <a:r>
              <a:rPr lang="sv-SE" dirty="0"/>
              <a:t>    fiskeredskap, </a:t>
            </a:r>
          </a:p>
          <a:p>
            <a:r>
              <a:rPr lang="sv-SE" dirty="0"/>
              <a:t>3. fiske inom vissa områden eller för vissa ändamål, </a:t>
            </a:r>
          </a:p>
          <a:p>
            <a:r>
              <a:rPr lang="sv-SE" dirty="0"/>
              <a:t>4. användningen av redskap, agn, båtar eller annat som </a:t>
            </a:r>
            <a:br>
              <a:rPr lang="sv-SE" dirty="0"/>
            </a:br>
            <a:r>
              <a:rPr lang="sv-SE" dirty="0"/>
              <a:t>    kan sprida kräftpest eller någon annan sjukdom.</a:t>
            </a:r>
          </a:p>
          <a:p>
            <a:endParaRPr lang="sv-SE" sz="1200" dirty="0"/>
          </a:p>
          <a:p>
            <a:r>
              <a:rPr lang="sv-SE" dirty="0"/>
              <a:t>Även </a:t>
            </a:r>
            <a:r>
              <a:rPr lang="sv-SE" b="1" dirty="0"/>
              <a:t>20-23 §§ </a:t>
            </a:r>
            <a:r>
              <a:rPr lang="sv-SE" dirty="0"/>
              <a:t>omfattar bemyndiganden att utforma regler för fisket och </a:t>
            </a:r>
            <a:r>
              <a:rPr lang="sv-SE" b="1" dirty="0"/>
              <a:t>24 §</a:t>
            </a:r>
            <a:r>
              <a:rPr lang="sv-SE" dirty="0"/>
              <a:t> avser tillämpning.</a:t>
            </a:r>
          </a:p>
        </p:txBody>
      </p:sp>
      <p:pic>
        <p:nvPicPr>
          <p:cNvPr id="8" name="Platshållare för innehåll 7">
            <a:extLst>
              <a:ext uri="{FF2B5EF4-FFF2-40B4-BE49-F238E27FC236}">
                <a16:creationId xmlns:a16="http://schemas.microsoft.com/office/drawing/2014/main" id="{B7780A0A-2440-4FB1-B4C1-83223084BE9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5999" y="1686357"/>
            <a:ext cx="6096955" cy="5171644"/>
          </a:xfrm>
        </p:spPr>
      </p:pic>
    </p:spTree>
    <p:extLst>
      <p:ext uri="{BB962C8B-B14F-4D97-AF65-F5344CB8AC3E}">
        <p14:creationId xmlns:p14="http://schemas.microsoft.com/office/powerpoint/2010/main" val="733168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lstStyle/>
          <a:p>
            <a:r>
              <a:rPr lang="sv-SE" dirty="0"/>
              <a:t>Fiskelagen (1993:787) reglerar rätten att fiska</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02907"/>
            <a:ext cx="6096001" cy="4555093"/>
          </a:xfrm>
          <a:prstGeom prst="rect">
            <a:avLst/>
          </a:prstGeom>
          <a:solidFill>
            <a:schemeClr val="bg2"/>
          </a:solidFill>
        </p:spPr>
        <p:txBody>
          <a:bodyPr wrap="square" rtlCol="0">
            <a:spAutoFit/>
          </a:bodyPr>
          <a:lstStyle/>
          <a:p>
            <a:pPr algn="ctr"/>
            <a:r>
              <a:rPr lang="sv-SE" sz="2000" b="1" dirty="0"/>
              <a:t>Några av fiskelagens bestämmelser</a:t>
            </a:r>
          </a:p>
          <a:p>
            <a:pPr algn="ctr"/>
            <a:endParaRPr lang="sv-SE" b="1" dirty="0"/>
          </a:p>
          <a:p>
            <a:pPr algn="ctr"/>
            <a:r>
              <a:rPr lang="sv-SE" b="1" dirty="0"/>
              <a:t>§ 25-27 </a:t>
            </a:r>
          </a:p>
          <a:p>
            <a:pPr algn="ctr"/>
            <a:r>
              <a:rPr lang="sv-SE" b="1" dirty="0"/>
              <a:t>Behandlar förhållandet mellan de fiskande och hänsyn till andra när fler fiskande har rätt att fiska i samma vatten, samt rätten att använda annans strand.</a:t>
            </a:r>
          </a:p>
          <a:p>
            <a:pPr algn="ctr"/>
            <a:endParaRPr lang="sv-SE" b="1" dirty="0"/>
          </a:p>
          <a:p>
            <a:pPr algn="ctr"/>
            <a:r>
              <a:rPr lang="sv-SE" b="1" dirty="0"/>
              <a:t>§ 29-32 </a:t>
            </a:r>
          </a:p>
          <a:p>
            <a:pPr algn="ctr"/>
            <a:r>
              <a:rPr lang="sv-SE" b="1" dirty="0"/>
              <a:t>Lagregler om fiskelicens och personlig fiskelicens</a:t>
            </a:r>
          </a:p>
          <a:p>
            <a:pPr algn="ctr"/>
            <a:endParaRPr lang="sv-SE" b="1" dirty="0"/>
          </a:p>
          <a:p>
            <a:pPr algn="ctr"/>
            <a:r>
              <a:rPr lang="sv-SE" b="1" dirty="0"/>
              <a:t>§ 34-36 </a:t>
            </a:r>
          </a:p>
          <a:p>
            <a:pPr algn="ctr"/>
            <a:r>
              <a:rPr lang="sv-SE" b="1" dirty="0"/>
              <a:t>Ramlagar för fisketillsynen</a:t>
            </a:r>
          </a:p>
          <a:p>
            <a:pPr algn="ctr"/>
            <a:endParaRPr lang="sv-SE" b="1" dirty="0"/>
          </a:p>
          <a:p>
            <a:pPr algn="ctr"/>
            <a:r>
              <a:rPr lang="sv-SE" b="1" dirty="0"/>
              <a:t>§ 37-60 </a:t>
            </a:r>
          </a:p>
          <a:p>
            <a:pPr algn="ctr"/>
            <a:r>
              <a:rPr lang="sv-SE" b="1" dirty="0"/>
              <a:t>Straffbestämmelser med mera för brott mot fiskerilagstiftningen  </a:t>
            </a:r>
            <a:endParaRPr lang="sv-SE" sz="1600" b="1" dirty="0"/>
          </a:p>
        </p:txBody>
      </p:sp>
      <p:pic>
        <p:nvPicPr>
          <p:cNvPr id="8" name="Platshållare för innehåll 7">
            <a:extLst>
              <a:ext uri="{FF2B5EF4-FFF2-40B4-BE49-F238E27FC236}">
                <a16:creationId xmlns:a16="http://schemas.microsoft.com/office/drawing/2014/main" id="{FB376F2E-AD66-4132-A342-9EDAD59D3CE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302906"/>
            <a:ext cx="6096000" cy="4577999"/>
          </a:xfrm>
        </p:spPr>
      </p:pic>
    </p:spTree>
    <p:extLst>
      <p:ext uri="{BB962C8B-B14F-4D97-AF65-F5344CB8AC3E}">
        <p14:creationId xmlns:p14="http://schemas.microsoft.com/office/powerpoint/2010/main" val="2862928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lstStyle/>
          <a:p>
            <a:r>
              <a:rPr lang="sv-SE" dirty="0"/>
              <a:t>Andra viktiga lagar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779687"/>
            <a:ext cx="6533965" cy="5078313"/>
          </a:xfrm>
          <a:prstGeom prst="rect">
            <a:avLst/>
          </a:prstGeom>
          <a:solidFill>
            <a:schemeClr val="bg2"/>
          </a:solidFill>
        </p:spPr>
        <p:txBody>
          <a:bodyPr wrap="square" rtlCol="0">
            <a:spAutoFit/>
          </a:bodyPr>
          <a:lstStyle/>
          <a:p>
            <a:pPr algn="ctr"/>
            <a:endParaRPr lang="sv-SE" sz="800" b="1" dirty="0"/>
          </a:p>
          <a:p>
            <a:pPr algn="ctr"/>
            <a:r>
              <a:rPr lang="sv-SE" sz="1600" b="1" dirty="0"/>
              <a:t>Lagen (1981:533) om fiskevårdsområden</a:t>
            </a:r>
            <a:endParaRPr lang="sv-SE" sz="1600" dirty="0"/>
          </a:p>
          <a:p>
            <a:pPr algn="ctr"/>
            <a:r>
              <a:rPr lang="sv-SE" sz="1600" dirty="0"/>
              <a:t>Reglerar samverkan i fiskevårdsområden mellan flera fiskerättsägare.  </a:t>
            </a:r>
          </a:p>
          <a:p>
            <a:endParaRPr lang="sv-SE" dirty="0"/>
          </a:p>
          <a:p>
            <a:endParaRPr lang="sv-SE" sz="800" dirty="0"/>
          </a:p>
          <a:p>
            <a:pPr algn="ctr"/>
            <a:r>
              <a:rPr lang="sv-SE" sz="1600" b="1" dirty="0"/>
              <a:t>Lagen (1973:1150) om förvaltning av samfälligheter</a:t>
            </a:r>
            <a:r>
              <a:rPr lang="sv-SE" sz="1600" dirty="0"/>
              <a:t> </a:t>
            </a:r>
          </a:p>
          <a:p>
            <a:pPr algn="ctr"/>
            <a:r>
              <a:rPr lang="sv-SE" sz="1600" dirty="0"/>
              <a:t>Reglerar bland annat bildande av samfällighetsföreningar och hur ett samfällt fiske kan förvaltas.</a:t>
            </a:r>
          </a:p>
          <a:p>
            <a:pPr algn="ctr"/>
            <a:endParaRPr lang="sv-SE" sz="800" dirty="0"/>
          </a:p>
          <a:p>
            <a:pPr algn="ctr"/>
            <a:endParaRPr lang="sv-SE" sz="1600" dirty="0"/>
          </a:p>
          <a:p>
            <a:pPr algn="ctr"/>
            <a:r>
              <a:rPr lang="sv-SE" sz="1600" b="1" dirty="0"/>
              <a:t>Lagen (1950:595) om gräns mot allmänt vattenområde</a:t>
            </a:r>
            <a:r>
              <a:rPr lang="sv-SE" sz="1600" dirty="0"/>
              <a:t> </a:t>
            </a:r>
          </a:p>
          <a:p>
            <a:pPr algn="ctr"/>
            <a:r>
              <a:rPr lang="sv-SE" sz="1600" dirty="0"/>
              <a:t>Reglerar var gränsen går mellan fastigheter med enskilt fiske och allmänt vattenområde. </a:t>
            </a:r>
          </a:p>
          <a:p>
            <a:pPr algn="ctr"/>
            <a:endParaRPr lang="sv-SE" dirty="0"/>
          </a:p>
          <a:p>
            <a:endParaRPr lang="sv-SE" sz="800" dirty="0"/>
          </a:p>
          <a:p>
            <a:pPr algn="ctr"/>
            <a:r>
              <a:rPr lang="sv-SE" sz="1600" b="1" dirty="0"/>
              <a:t>Lagen (2017:1272) om Sveriges sjöterritorium</a:t>
            </a:r>
            <a:r>
              <a:rPr lang="sv-SE" sz="1600" dirty="0"/>
              <a:t> och </a:t>
            </a:r>
            <a:r>
              <a:rPr lang="sv-SE" sz="1600" b="1" dirty="0"/>
              <a:t>Lagen (1992:1140) om Sveriges ekonomiska zon</a:t>
            </a:r>
            <a:r>
              <a:rPr lang="sv-SE" sz="1600" dirty="0"/>
              <a:t> </a:t>
            </a:r>
          </a:p>
          <a:p>
            <a:pPr algn="ctr"/>
            <a:r>
              <a:rPr lang="sv-SE" sz="1600" dirty="0"/>
              <a:t>Administrativa gränser för Sveriges nationella fiskerätt.</a:t>
            </a:r>
          </a:p>
          <a:p>
            <a:pPr algn="ctr"/>
            <a:endParaRPr lang="sv-SE" sz="1600" dirty="0"/>
          </a:p>
          <a:p>
            <a:endParaRPr lang="sv-SE" sz="800" dirty="0"/>
          </a:p>
          <a:p>
            <a:pPr algn="ctr"/>
            <a:endParaRPr lang="sv-SE" sz="800" b="1" dirty="0"/>
          </a:p>
          <a:p>
            <a:pPr algn="ctr"/>
            <a:r>
              <a:rPr lang="sv-SE" sz="1600" b="1" dirty="0"/>
              <a:t>Polislagen (1984:387)</a:t>
            </a:r>
            <a:r>
              <a:rPr lang="sv-SE" sz="1600" dirty="0"/>
              <a:t> </a:t>
            </a:r>
          </a:p>
          <a:p>
            <a:pPr algn="ctr"/>
            <a:r>
              <a:rPr lang="sv-SE" sz="1600" dirty="0"/>
              <a:t>Anger ramar för polisens befogenheter.</a:t>
            </a:r>
          </a:p>
        </p:txBody>
      </p:sp>
      <p:pic>
        <p:nvPicPr>
          <p:cNvPr id="12" name="Picture 3" descr="C:\Users\Användaren\AppData\Local\Microsoft\Windows\Temporary Internet Files\Content.IE5\DJKQT98G\MC900319516[1].wmf">
            <a:extLst>
              <a:ext uri="{FF2B5EF4-FFF2-40B4-BE49-F238E27FC236}">
                <a16:creationId xmlns:a16="http://schemas.microsoft.com/office/drawing/2014/main" id="{D33D76A4-6BC5-4832-AC5C-1F266906820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52160" y="2459062"/>
            <a:ext cx="508405" cy="41235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Användaren\AppData\Local\Microsoft\Windows\Temporary Internet Files\Content.IE5\DJKQT98G\MC900319516[1].wmf">
            <a:extLst>
              <a:ext uri="{FF2B5EF4-FFF2-40B4-BE49-F238E27FC236}">
                <a16:creationId xmlns:a16="http://schemas.microsoft.com/office/drawing/2014/main" id="{0E6557CA-1E22-401B-AC06-6047FCDFA5D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52159" y="3550796"/>
            <a:ext cx="508405" cy="4123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nvändaren\AppData\Local\Microsoft\Windows\Temporary Internet Files\Content.IE5\DJKQT98G\MC900319516[1].wmf">
            <a:extLst>
              <a:ext uri="{FF2B5EF4-FFF2-40B4-BE49-F238E27FC236}">
                <a16:creationId xmlns:a16="http://schemas.microsoft.com/office/drawing/2014/main" id="{6D40E1AF-15C2-45A4-821B-795313556AD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52158" y="4660791"/>
            <a:ext cx="508405" cy="41235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Användaren\AppData\Local\Microsoft\Windows\Temporary Internet Files\Content.IE5\DJKQT98G\MC900319516[1].wmf">
            <a:extLst>
              <a:ext uri="{FF2B5EF4-FFF2-40B4-BE49-F238E27FC236}">
                <a16:creationId xmlns:a16="http://schemas.microsoft.com/office/drawing/2014/main" id="{F54D40FE-3953-4991-9F16-CB28A4CDFB2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52158" y="5836340"/>
            <a:ext cx="508405" cy="412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latshållare för innehåll 17">
            <a:extLst>
              <a:ext uri="{FF2B5EF4-FFF2-40B4-BE49-F238E27FC236}">
                <a16:creationId xmlns:a16="http://schemas.microsoft.com/office/drawing/2014/main" id="{D3BAB7D2-35BC-4B8B-A6D8-CFD280A432D8}"/>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533965" y="1779686"/>
            <a:ext cx="5683776" cy="5078314"/>
          </a:xfrm>
        </p:spPr>
      </p:pic>
    </p:spTree>
    <p:extLst>
      <p:ext uri="{BB962C8B-B14F-4D97-AF65-F5344CB8AC3E}">
        <p14:creationId xmlns:p14="http://schemas.microsoft.com/office/powerpoint/2010/main" val="1751896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fontScale="90000"/>
          </a:bodyPr>
          <a:lstStyle/>
          <a:p>
            <a:r>
              <a:rPr lang="sv-SE" dirty="0"/>
              <a:t>Förordningen (1994:1716) om fisket, vattenbruket och fiskerinäringen</a:t>
            </a:r>
          </a:p>
        </p:txBody>
      </p:sp>
      <p:pic>
        <p:nvPicPr>
          <p:cNvPr id="8" name="Platshållare för innehåll 7">
            <a:extLst>
              <a:ext uri="{FF2B5EF4-FFF2-40B4-BE49-F238E27FC236}">
                <a16:creationId xmlns:a16="http://schemas.microsoft.com/office/drawing/2014/main" id="{791CDB38-3345-4722-AB7E-7A842D2AF48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1367162"/>
            <a:ext cx="12192000" cy="5490838"/>
          </a:xfrm>
        </p:spPr>
      </p:pic>
      <p:sp>
        <p:nvSpPr>
          <p:cNvPr id="9" name="textruta 8">
            <a:extLst>
              <a:ext uri="{FF2B5EF4-FFF2-40B4-BE49-F238E27FC236}">
                <a16:creationId xmlns:a16="http://schemas.microsoft.com/office/drawing/2014/main" id="{CF94D21C-76F4-43DE-849F-D0BE44EF9F55}"/>
              </a:ext>
            </a:extLst>
          </p:cNvPr>
          <p:cNvSpPr txBox="1"/>
          <p:nvPr/>
        </p:nvSpPr>
        <p:spPr>
          <a:xfrm>
            <a:off x="1225119" y="4709282"/>
            <a:ext cx="10422308" cy="2000548"/>
          </a:xfrm>
          <a:prstGeom prst="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effectLst>
            <a:softEdge rad="12700"/>
          </a:effectLst>
          <a:scene3d>
            <a:camera prst="orthographicFront"/>
            <a:lightRig rig="threePt" dir="t"/>
          </a:scene3d>
          <a:sp3d>
            <a:bevelT/>
          </a:sp3d>
        </p:spPr>
        <p:txBody>
          <a:bodyPr wrap="square" rtlCol="0">
            <a:spAutoFit/>
          </a:bodyPr>
          <a:lstStyle/>
          <a:p>
            <a:pPr algn="ctr"/>
            <a:r>
              <a:rPr lang="sv-SE" sz="2000" b="1" dirty="0"/>
              <a:t>Förordningen beslutas av regeringen och preciserar fiskelagens bestämmelser</a:t>
            </a:r>
          </a:p>
          <a:p>
            <a:pPr algn="ctr"/>
            <a:endParaRPr lang="sv-SE" sz="1200" dirty="0"/>
          </a:p>
          <a:p>
            <a:pPr algn="ctr"/>
            <a:r>
              <a:rPr lang="sv-SE" sz="1600" b="1" dirty="0"/>
              <a:t>Bestämmelser om</a:t>
            </a:r>
            <a:r>
              <a:rPr lang="sv-SE" sz="1600" dirty="0"/>
              <a:t>:</a:t>
            </a:r>
          </a:p>
          <a:p>
            <a:pPr algn="ctr"/>
            <a:endParaRPr lang="sv-SE" sz="800" dirty="0"/>
          </a:p>
          <a:p>
            <a:r>
              <a:rPr lang="sv-SE" sz="1600" dirty="0"/>
              <a:t>1. fiske och vattenbruk inom Sveriges sjöterritorium och inom Sveriges ekonomiska zon.</a:t>
            </a:r>
          </a:p>
          <a:p>
            <a:r>
              <a:rPr lang="sv-SE" sz="1600" dirty="0"/>
              <a:t>2. fiske från svenska fartyg utanför Sveriges ekonomiska zon</a:t>
            </a:r>
          </a:p>
          <a:p>
            <a:r>
              <a:rPr lang="sv-SE" sz="1600" dirty="0"/>
              <a:t>3. marknadsreglering för fiskeri- och vattenbruksprodukter</a:t>
            </a:r>
          </a:p>
          <a:p>
            <a:r>
              <a:rPr lang="sv-SE" sz="1600" dirty="0"/>
              <a:t>4. stöd till vattenbruket och fiskerinäringen </a:t>
            </a:r>
            <a:endParaRPr lang="sv-SE" dirty="0"/>
          </a:p>
        </p:txBody>
      </p:sp>
    </p:spTree>
    <p:extLst>
      <p:ext uri="{BB962C8B-B14F-4D97-AF65-F5344CB8AC3E}">
        <p14:creationId xmlns:p14="http://schemas.microsoft.com/office/powerpoint/2010/main" val="1654046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fontScale="90000"/>
          </a:bodyPr>
          <a:lstStyle/>
          <a:p>
            <a:r>
              <a:rPr lang="sv-SE" dirty="0"/>
              <a:t>Förordningen (1994:1716) om fisket, vattenbruket och fiskerinäringen</a:t>
            </a:r>
          </a:p>
        </p:txBody>
      </p:sp>
      <p:sp>
        <p:nvSpPr>
          <p:cNvPr id="5" name="textruta 4">
            <a:extLst>
              <a:ext uri="{FF2B5EF4-FFF2-40B4-BE49-F238E27FC236}">
                <a16:creationId xmlns:a16="http://schemas.microsoft.com/office/drawing/2014/main" id="{9166EFF4-1822-430D-BC00-BA6AC3852112}"/>
              </a:ext>
            </a:extLst>
          </p:cNvPr>
          <p:cNvSpPr txBox="1"/>
          <p:nvPr/>
        </p:nvSpPr>
        <p:spPr>
          <a:xfrm>
            <a:off x="11987" y="1964353"/>
            <a:ext cx="6104734" cy="4893647"/>
          </a:xfrm>
          <a:prstGeom prst="rect">
            <a:avLst/>
          </a:prstGeom>
          <a:solidFill>
            <a:schemeClr val="bg2"/>
          </a:solidFill>
        </p:spPr>
        <p:txBody>
          <a:bodyPr wrap="square" rtlCol="0">
            <a:spAutoFit/>
          </a:bodyPr>
          <a:lstStyle/>
          <a:p>
            <a:pPr algn="ctr"/>
            <a:r>
              <a:rPr lang="sv-SE" b="1" dirty="0"/>
              <a:t>Några bestämmelser i förordningen</a:t>
            </a:r>
          </a:p>
          <a:p>
            <a:pPr algn="ctr"/>
            <a:endParaRPr lang="sv-SE" sz="1600" b="1" dirty="0"/>
          </a:p>
          <a:p>
            <a:pPr algn="ctr"/>
            <a:endParaRPr lang="sv-SE" sz="800" b="1" dirty="0"/>
          </a:p>
          <a:p>
            <a:pPr algn="ctr"/>
            <a:r>
              <a:rPr lang="sv-SE" sz="1600" b="1" dirty="0"/>
              <a:t>2 Kap § 5 </a:t>
            </a:r>
          </a:p>
          <a:p>
            <a:pPr algn="ctr"/>
            <a:r>
              <a:rPr lang="sv-SE" sz="1600" b="1" dirty="0"/>
              <a:t>Fredade arter</a:t>
            </a:r>
          </a:p>
          <a:p>
            <a:pPr algn="ctr"/>
            <a:endParaRPr lang="sv-SE" sz="1600" b="1" dirty="0"/>
          </a:p>
          <a:p>
            <a:r>
              <a:rPr lang="sv-SE" sz="1600" dirty="0">
                <a:cs typeface="Times New Roman" panose="02020603050405020304" pitchFamily="18" charset="0"/>
              </a:rPr>
              <a:t>► Förbud</a:t>
            </a:r>
            <a:r>
              <a:rPr lang="sv-SE" sz="1600" dirty="0"/>
              <a:t> att fiska mal, flodpärlmussla och sådana arter som i </a:t>
            </a:r>
            <a:br>
              <a:rPr lang="sv-SE" sz="1600" dirty="0"/>
            </a:br>
            <a:r>
              <a:rPr lang="sv-SE" sz="1600" dirty="0"/>
              <a:t>    bilaga 1 till artskyddsförordningen har markerats med N, till </a:t>
            </a:r>
            <a:br>
              <a:rPr lang="sv-SE" sz="1600" dirty="0"/>
            </a:br>
            <a:r>
              <a:rPr lang="sv-SE" sz="1600" dirty="0"/>
              <a:t>    exempel stör.  </a:t>
            </a:r>
          </a:p>
          <a:p>
            <a:pPr algn="ctr"/>
            <a:endParaRPr lang="sv-SE" sz="1600" b="1" dirty="0"/>
          </a:p>
          <a:p>
            <a:pPr algn="ctr"/>
            <a:r>
              <a:rPr lang="sv-SE" sz="1600" b="1" dirty="0"/>
              <a:t>2 Kap § 6 </a:t>
            </a:r>
          </a:p>
          <a:p>
            <a:pPr algn="ctr"/>
            <a:r>
              <a:rPr lang="sv-SE" sz="1600" b="1" dirty="0"/>
              <a:t>Förbjudna fiskemetoder</a:t>
            </a:r>
          </a:p>
          <a:p>
            <a:pPr algn="ctr"/>
            <a:endParaRPr lang="sv-SE" sz="1600" b="1" dirty="0"/>
          </a:p>
          <a:p>
            <a:r>
              <a:rPr lang="sv-SE" sz="1600" dirty="0">
                <a:cs typeface="Times New Roman" panose="02020603050405020304" pitchFamily="18" charset="0"/>
              </a:rPr>
              <a:t>► F</a:t>
            </a:r>
            <a:r>
              <a:rPr lang="sv-SE" sz="1600" dirty="0"/>
              <a:t>iske inte får bedrivas med gift, sprängämnen eller andra </a:t>
            </a:r>
            <a:br>
              <a:rPr lang="sv-SE" sz="1600" dirty="0"/>
            </a:br>
            <a:r>
              <a:rPr lang="sv-SE" sz="1600" dirty="0"/>
              <a:t>    bedövande eller dödande ämnen, elektrisk ström, skjutvapen </a:t>
            </a:r>
            <a:br>
              <a:rPr lang="sv-SE" sz="1600" dirty="0"/>
            </a:br>
            <a:r>
              <a:rPr lang="sv-SE" sz="1600" dirty="0"/>
              <a:t>    eller sådana redskap som fisken kan spetsas med. </a:t>
            </a:r>
          </a:p>
          <a:p>
            <a:pPr algn="ctr"/>
            <a:endParaRPr lang="sv-SE" sz="1600" dirty="0"/>
          </a:p>
          <a:p>
            <a:pPr algn="just"/>
            <a:r>
              <a:rPr lang="sv-SE" sz="1600" dirty="0"/>
              <a:t>Fiske med </a:t>
            </a:r>
            <a:r>
              <a:rPr lang="sv-SE" sz="1600" dirty="0" err="1"/>
              <a:t>ålsax</a:t>
            </a:r>
            <a:r>
              <a:rPr lang="sv-SE" sz="1600" dirty="0"/>
              <a:t>, vars tänder är högst sex millimeter, är dock tillåtet. Huggkrok får användas för att bärga fisk som har fångats med andra redskap.</a:t>
            </a:r>
            <a:endParaRPr lang="sv-SE" b="1" dirty="0"/>
          </a:p>
        </p:txBody>
      </p:sp>
      <p:pic>
        <p:nvPicPr>
          <p:cNvPr id="7" name="Platshållare för innehåll 6">
            <a:extLst>
              <a:ext uri="{FF2B5EF4-FFF2-40B4-BE49-F238E27FC236}">
                <a16:creationId xmlns:a16="http://schemas.microsoft.com/office/drawing/2014/main" id="{D009E86B-FF3E-4B4A-AB4E-1854DF4FC08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116721" y="1964353"/>
            <a:ext cx="6063292" cy="4904273"/>
          </a:xfrm>
        </p:spPr>
      </p:pic>
    </p:spTree>
    <p:extLst>
      <p:ext uri="{BB962C8B-B14F-4D97-AF65-F5344CB8AC3E}">
        <p14:creationId xmlns:p14="http://schemas.microsoft.com/office/powerpoint/2010/main" val="2605429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fontScale="90000"/>
          </a:bodyPr>
          <a:lstStyle/>
          <a:p>
            <a:r>
              <a:rPr lang="sv-SE" dirty="0"/>
              <a:t>Förordningen (1994:1716) om fisket, vattenbruket och fiskerinäringen</a:t>
            </a:r>
          </a:p>
        </p:txBody>
      </p:sp>
      <p:sp>
        <p:nvSpPr>
          <p:cNvPr id="5" name="textruta 4">
            <a:extLst>
              <a:ext uri="{FF2B5EF4-FFF2-40B4-BE49-F238E27FC236}">
                <a16:creationId xmlns:a16="http://schemas.microsoft.com/office/drawing/2014/main" id="{9166EFF4-1822-430D-BC00-BA6AC3852112}"/>
              </a:ext>
            </a:extLst>
          </p:cNvPr>
          <p:cNvSpPr txBox="1"/>
          <p:nvPr/>
        </p:nvSpPr>
        <p:spPr>
          <a:xfrm>
            <a:off x="0" y="1779687"/>
            <a:ext cx="6096001" cy="5078313"/>
          </a:xfrm>
          <a:prstGeom prst="rect">
            <a:avLst/>
          </a:prstGeom>
          <a:solidFill>
            <a:schemeClr val="bg2"/>
          </a:solidFill>
        </p:spPr>
        <p:txBody>
          <a:bodyPr wrap="square" rtlCol="0">
            <a:spAutoFit/>
          </a:bodyPr>
          <a:lstStyle/>
          <a:p>
            <a:pPr algn="ctr"/>
            <a:r>
              <a:rPr lang="sv-SE" b="1" dirty="0"/>
              <a:t>Några bestämmelser i förordningen</a:t>
            </a:r>
          </a:p>
          <a:p>
            <a:pPr algn="ctr"/>
            <a:endParaRPr lang="sv-SE" sz="1600" b="1" dirty="0"/>
          </a:p>
          <a:p>
            <a:pPr algn="ctr"/>
            <a:endParaRPr lang="sv-SE" sz="800" b="1" dirty="0"/>
          </a:p>
          <a:p>
            <a:pPr algn="ctr"/>
            <a:r>
              <a:rPr lang="sv-SE" sz="1600" b="1" dirty="0"/>
              <a:t>2 Kap § 7</a:t>
            </a:r>
          </a:p>
          <a:p>
            <a:pPr algn="ctr"/>
            <a:r>
              <a:rPr lang="sv-SE" sz="1600" b="1" dirty="0"/>
              <a:t>Bemyndigande till </a:t>
            </a:r>
            <a:r>
              <a:rPr lang="sv-SE" sz="1600" b="1" dirty="0" err="1"/>
              <a:t>HaV</a:t>
            </a:r>
            <a:endParaRPr lang="sv-SE" sz="1600" b="1" dirty="0"/>
          </a:p>
          <a:p>
            <a:pPr algn="ctr"/>
            <a:endParaRPr lang="sv-SE" sz="800" b="1" dirty="0"/>
          </a:p>
          <a:p>
            <a:r>
              <a:rPr lang="sv-SE" sz="1600" dirty="0">
                <a:cs typeface="Times New Roman" panose="02020603050405020304" pitchFamily="18" charset="0"/>
              </a:rPr>
              <a:t>► </a:t>
            </a:r>
            <a:r>
              <a:rPr lang="sv-SE" sz="1600" dirty="0"/>
              <a:t>Havs- och vattenmyndigheten bemyndigas att meddela </a:t>
            </a:r>
            <a:br>
              <a:rPr lang="sv-SE" sz="1600" dirty="0"/>
            </a:br>
            <a:r>
              <a:rPr lang="sv-SE" sz="1600" dirty="0"/>
              <a:t>    föreskrifter om </a:t>
            </a:r>
            <a:r>
              <a:rPr lang="sv-SE" sz="1600" b="1" dirty="0"/>
              <a:t>fiskevården och fiskets bedrivande</a:t>
            </a:r>
            <a:r>
              <a:rPr lang="sv-SE" sz="1600" dirty="0"/>
              <a:t>. </a:t>
            </a:r>
            <a:r>
              <a:rPr lang="sv-SE" sz="1600" dirty="0">
                <a:cs typeface="Times New Roman" panose="02020603050405020304" pitchFamily="18" charset="0"/>
              </a:rPr>
              <a:t> </a:t>
            </a:r>
            <a:endParaRPr lang="sv-SE" dirty="0"/>
          </a:p>
          <a:p>
            <a:pPr algn="ctr"/>
            <a:endParaRPr lang="sv-SE" sz="1600" dirty="0"/>
          </a:p>
          <a:p>
            <a:pPr algn="ctr"/>
            <a:r>
              <a:rPr lang="sv-SE" dirty="0"/>
              <a:t> </a:t>
            </a:r>
            <a:r>
              <a:rPr lang="sv-SE" sz="1600" b="1" dirty="0"/>
              <a:t>2 Kap § 8</a:t>
            </a:r>
          </a:p>
          <a:p>
            <a:pPr algn="ctr"/>
            <a:r>
              <a:rPr lang="sv-SE" sz="1600" b="1" dirty="0"/>
              <a:t>Bemyndigande till </a:t>
            </a:r>
            <a:r>
              <a:rPr lang="sv-SE" sz="1600" b="1" dirty="0" err="1"/>
              <a:t>HaV</a:t>
            </a:r>
            <a:endParaRPr lang="sv-SE" sz="1600" b="1" dirty="0"/>
          </a:p>
          <a:p>
            <a:pPr algn="ctr"/>
            <a:endParaRPr lang="sv-SE" sz="800" b="1" dirty="0"/>
          </a:p>
          <a:p>
            <a:r>
              <a:rPr lang="sv-SE" sz="1600" dirty="0">
                <a:cs typeface="Times New Roman" panose="02020603050405020304" pitchFamily="18" charset="0"/>
              </a:rPr>
              <a:t>► </a:t>
            </a:r>
            <a:r>
              <a:rPr lang="sv-SE" sz="1600" dirty="0"/>
              <a:t>Havs- och vattenmyndigheten bemyndigas att meddela </a:t>
            </a:r>
            <a:br>
              <a:rPr lang="sv-SE" sz="1600" dirty="0"/>
            </a:br>
            <a:r>
              <a:rPr lang="sv-SE" sz="1600" dirty="0"/>
              <a:t>    </a:t>
            </a:r>
            <a:r>
              <a:rPr lang="sv-SE" sz="1600" b="1" dirty="0"/>
              <a:t>föreskrifter om kräftfiske på allmänt vatten</a:t>
            </a:r>
            <a:r>
              <a:rPr lang="sv-SE" sz="1600" dirty="0"/>
              <a:t> i Vänern, </a:t>
            </a:r>
            <a:br>
              <a:rPr lang="sv-SE" sz="1600" dirty="0"/>
            </a:br>
            <a:r>
              <a:rPr lang="sv-SE" sz="1600" dirty="0"/>
              <a:t>    Vättern, Hjälmaren och Storsjön.</a:t>
            </a:r>
          </a:p>
          <a:p>
            <a:pPr algn="ctr"/>
            <a:endParaRPr lang="sv-SE" sz="1600" b="1" dirty="0"/>
          </a:p>
          <a:p>
            <a:pPr algn="ctr"/>
            <a:r>
              <a:rPr lang="sv-SE" sz="1600" dirty="0"/>
              <a:t> </a:t>
            </a:r>
            <a:r>
              <a:rPr lang="sv-SE" sz="1600" b="1" dirty="0"/>
              <a:t>2 Kap § 9-11</a:t>
            </a:r>
          </a:p>
          <a:p>
            <a:pPr algn="ctr"/>
            <a:r>
              <a:rPr lang="sv-SE" sz="1600" b="1" dirty="0"/>
              <a:t>Kräftpesten</a:t>
            </a:r>
          </a:p>
          <a:p>
            <a:pPr algn="ctr"/>
            <a:endParaRPr lang="sv-SE" sz="800" b="1" dirty="0"/>
          </a:p>
          <a:p>
            <a:r>
              <a:rPr lang="sv-SE" sz="1600" dirty="0">
                <a:cs typeface="Times New Roman" panose="02020603050405020304" pitchFamily="18" charset="0"/>
              </a:rPr>
              <a:t>► R</a:t>
            </a:r>
            <a:r>
              <a:rPr lang="sv-SE" sz="1600" dirty="0"/>
              <a:t>egler för hantering av kräftor, redskap och emballage för att </a:t>
            </a:r>
            <a:br>
              <a:rPr lang="sv-SE" sz="1600" dirty="0"/>
            </a:br>
            <a:r>
              <a:rPr lang="sv-SE" sz="1600" dirty="0"/>
              <a:t>    minimera risken för spridning av kräftpest. Länsstyrelserna ges </a:t>
            </a:r>
            <a:br>
              <a:rPr lang="sv-SE" sz="1600" dirty="0"/>
            </a:br>
            <a:r>
              <a:rPr lang="sv-SE" sz="1600" dirty="0"/>
              <a:t>    också möjlighet att besluta om skyddsområden för flodkräfta </a:t>
            </a:r>
          </a:p>
        </p:txBody>
      </p:sp>
      <p:pic>
        <p:nvPicPr>
          <p:cNvPr id="7" name="Platshållare för innehåll 6">
            <a:extLst>
              <a:ext uri="{FF2B5EF4-FFF2-40B4-BE49-F238E27FC236}">
                <a16:creationId xmlns:a16="http://schemas.microsoft.com/office/drawing/2014/main" id="{C4D4C70E-373A-42EA-B557-36760ACA42D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771446"/>
            <a:ext cx="6096000" cy="5086554"/>
          </a:xfrm>
        </p:spPr>
      </p:pic>
    </p:spTree>
    <p:extLst>
      <p:ext uri="{BB962C8B-B14F-4D97-AF65-F5344CB8AC3E}">
        <p14:creationId xmlns:p14="http://schemas.microsoft.com/office/powerpoint/2010/main" val="3364641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fontScale="90000"/>
          </a:bodyPr>
          <a:lstStyle/>
          <a:p>
            <a:r>
              <a:rPr lang="sv-SE" dirty="0"/>
              <a:t>Förordningen (1994:1716) om fisket, vattenbruket och fiskerinäringen</a:t>
            </a:r>
          </a:p>
        </p:txBody>
      </p:sp>
      <p:sp>
        <p:nvSpPr>
          <p:cNvPr id="5" name="textruta 4">
            <a:extLst>
              <a:ext uri="{FF2B5EF4-FFF2-40B4-BE49-F238E27FC236}">
                <a16:creationId xmlns:a16="http://schemas.microsoft.com/office/drawing/2014/main" id="{9166EFF4-1822-430D-BC00-BA6AC3852112}"/>
              </a:ext>
            </a:extLst>
          </p:cNvPr>
          <p:cNvSpPr txBox="1"/>
          <p:nvPr/>
        </p:nvSpPr>
        <p:spPr>
          <a:xfrm>
            <a:off x="0" y="1564243"/>
            <a:ext cx="6096001" cy="5293757"/>
          </a:xfrm>
          <a:prstGeom prst="rect">
            <a:avLst/>
          </a:prstGeom>
          <a:solidFill>
            <a:schemeClr val="bg2"/>
          </a:solidFill>
        </p:spPr>
        <p:txBody>
          <a:bodyPr wrap="square" rtlCol="0">
            <a:spAutoFit/>
          </a:bodyPr>
          <a:lstStyle/>
          <a:p>
            <a:pPr algn="ctr"/>
            <a:r>
              <a:rPr lang="sv-SE" b="1" dirty="0"/>
              <a:t>Några bestämmelser i förordningen</a:t>
            </a:r>
          </a:p>
          <a:p>
            <a:pPr algn="ctr"/>
            <a:endParaRPr lang="sv-SE" sz="800" b="1" dirty="0"/>
          </a:p>
          <a:p>
            <a:pPr algn="ctr"/>
            <a:r>
              <a:rPr lang="sv-SE" sz="1600" b="1" dirty="0"/>
              <a:t>2 Kap § 14-15 </a:t>
            </a:r>
          </a:p>
          <a:p>
            <a:pPr algn="ctr"/>
            <a:r>
              <a:rPr lang="sv-SE" sz="1600" b="1" dirty="0"/>
              <a:t>Märkning och utmärkning</a:t>
            </a:r>
          </a:p>
          <a:p>
            <a:pPr algn="ctr"/>
            <a:endParaRPr lang="sv-SE" sz="1600" b="1" dirty="0"/>
          </a:p>
          <a:p>
            <a:r>
              <a:rPr lang="sv-SE" sz="1600" dirty="0">
                <a:cs typeface="Times New Roman" panose="02020603050405020304" pitchFamily="18" charset="0"/>
              </a:rPr>
              <a:t>► Ö</a:t>
            </a:r>
            <a:r>
              <a:rPr lang="sv-SE" sz="1600" dirty="0"/>
              <a:t>vergripande regler för märkning och utmärkning av </a:t>
            </a:r>
            <a:br>
              <a:rPr lang="sv-SE" sz="1600" dirty="0"/>
            </a:br>
            <a:r>
              <a:rPr lang="sv-SE" sz="1600" dirty="0"/>
              <a:t>    fiskeredskap. Märkning av redskap och sump ska utföras så </a:t>
            </a:r>
            <a:br>
              <a:rPr lang="sv-SE" sz="1600" dirty="0"/>
            </a:br>
            <a:r>
              <a:rPr lang="sv-SE" sz="1600" dirty="0"/>
              <a:t>    att det framgår vem som använder redskapet, om användaren </a:t>
            </a:r>
            <a:br>
              <a:rPr lang="sv-SE" sz="1600" dirty="0"/>
            </a:br>
            <a:r>
              <a:rPr lang="sv-SE" sz="1600" dirty="0"/>
              <a:t>    är yrkesfiskare eller fritidsfiskare och om användaren fiskar </a:t>
            </a:r>
            <a:br>
              <a:rPr lang="sv-SE" sz="1600" dirty="0"/>
            </a:br>
            <a:r>
              <a:rPr lang="sv-SE" sz="1600" dirty="0"/>
              <a:t>    med stöd av enskild fiskerätt i havet eller i de stora sjöarna.</a:t>
            </a:r>
          </a:p>
          <a:p>
            <a:pPr algn="ctr"/>
            <a:endParaRPr lang="sv-SE" sz="1600" b="1" dirty="0"/>
          </a:p>
          <a:p>
            <a:pPr algn="ctr"/>
            <a:r>
              <a:rPr lang="sv-SE" sz="1600" b="1" dirty="0"/>
              <a:t>2 Kap § 16-18 </a:t>
            </a:r>
          </a:p>
          <a:p>
            <a:pPr algn="ctr"/>
            <a:r>
              <a:rPr lang="sv-SE" sz="1600" b="1" dirty="0"/>
              <a:t>Utplantering av fisk</a:t>
            </a:r>
          </a:p>
          <a:p>
            <a:pPr algn="ctr"/>
            <a:endParaRPr lang="sv-SE" sz="1600" b="1" dirty="0"/>
          </a:p>
          <a:p>
            <a:r>
              <a:rPr lang="sv-SE" sz="1600" dirty="0">
                <a:cs typeface="Times New Roman" panose="02020603050405020304" pitchFamily="18" charset="0"/>
              </a:rPr>
              <a:t>► A</a:t>
            </a:r>
            <a:r>
              <a:rPr lang="sv-SE" sz="1600" dirty="0"/>
              <a:t>ll flyttning eller utsättning av fisk från ett vattenområde till ett </a:t>
            </a:r>
            <a:br>
              <a:rPr lang="sv-SE" sz="1600" dirty="0"/>
            </a:br>
            <a:r>
              <a:rPr lang="sv-SE" sz="1600" dirty="0"/>
              <a:t>    annat kräver tillstånd av länsstyrelsen. Samma sak gäller för </a:t>
            </a:r>
            <a:br>
              <a:rPr lang="sv-SE" sz="1600" dirty="0"/>
            </a:br>
            <a:r>
              <a:rPr lang="sv-SE" sz="1600" dirty="0"/>
              <a:t>    att anlägga/driva en fiskodling. Villkor kan ingå i ett tillstånd.  </a:t>
            </a:r>
          </a:p>
          <a:p>
            <a:pPr algn="ctr"/>
            <a:endParaRPr lang="sv-SE" sz="1600" dirty="0"/>
          </a:p>
          <a:p>
            <a:pPr algn="ctr"/>
            <a:r>
              <a:rPr lang="sv-SE" sz="1600" b="1" dirty="0"/>
              <a:t>2 Kap § 19-20 </a:t>
            </a:r>
          </a:p>
          <a:p>
            <a:pPr algn="ctr"/>
            <a:r>
              <a:rPr lang="sv-SE" sz="1600" b="1" dirty="0"/>
              <a:t>Fiskelicens och personlig fiskelicens</a:t>
            </a:r>
          </a:p>
          <a:p>
            <a:pPr algn="ctr"/>
            <a:endParaRPr lang="sv-SE" sz="800" b="1" dirty="0"/>
          </a:p>
          <a:p>
            <a:r>
              <a:rPr lang="sv-SE" sz="1600" dirty="0">
                <a:cs typeface="Times New Roman" panose="02020603050405020304" pitchFamily="18" charset="0"/>
              </a:rPr>
              <a:t>► Reglerar tilldelningen av fiskelicens och personlig fiskelicens</a:t>
            </a:r>
            <a:endParaRPr lang="sv-SE" sz="1600" dirty="0"/>
          </a:p>
        </p:txBody>
      </p:sp>
      <p:pic>
        <p:nvPicPr>
          <p:cNvPr id="7" name="Platshållare för innehåll 6">
            <a:extLst>
              <a:ext uri="{FF2B5EF4-FFF2-40B4-BE49-F238E27FC236}">
                <a16:creationId xmlns:a16="http://schemas.microsoft.com/office/drawing/2014/main" id="{9B09CE93-5D28-4FC6-B823-A3DBDDCB8DA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564243"/>
            <a:ext cx="6096000" cy="5293756"/>
          </a:xfrm>
        </p:spPr>
      </p:pic>
    </p:spTree>
    <p:extLst>
      <p:ext uri="{BB962C8B-B14F-4D97-AF65-F5344CB8AC3E}">
        <p14:creationId xmlns:p14="http://schemas.microsoft.com/office/powerpoint/2010/main" val="3486869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fontScale="90000"/>
          </a:bodyPr>
          <a:lstStyle/>
          <a:p>
            <a:r>
              <a:rPr lang="sv-SE" dirty="0"/>
              <a:t>Förordningen (1994:1716) om fisket, vattenbruket och fiskerinäringen</a:t>
            </a:r>
          </a:p>
        </p:txBody>
      </p:sp>
      <p:sp>
        <p:nvSpPr>
          <p:cNvPr id="5" name="textruta 4">
            <a:extLst>
              <a:ext uri="{FF2B5EF4-FFF2-40B4-BE49-F238E27FC236}">
                <a16:creationId xmlns:a16="http://schemas.microsoft.com/office/drawing/2014/main" id="{9166EFF4-1822-430D-BC00-BA6AC3852112}"/>
              </a:ext>
            </a:extLst>
          </p:cNvPr>
          <p:cNvSpPr txBox="1"/>
          <p:nvPr/>
        </p:nvSpPr>
        <p:spPr>
          <a:xfrm>
            <a:off x="0" y="2149019"/>
            <a:ext cx="6303146" cy="4708981"/>
          </a:xfrm>
          <a:prstGeom prst="rect">
            <a:avLst/>
          </a:prstGeom>
          <a:solidFill>
            <a:schemeClr val="bg2"/>
          </a:solidFill>
        </p:spPr>
        <p:txBody>
          <a:bodyPr wrap="square" rtlCol="0">
            <a:spAutoFit/>
          </a:bodyPr>
          <a:lstStyle/>
          <a:p>
            <a:pPr algn="ctr"/>
            <a:r>
              <a:rPr lang="sv-SE" b="1" dirty="0"/>
              <a:t>Några bestämmelser i förordningen</a:t>
            </a:r>
          </a:p>
          <a:p>
            <a:pPr algn="ctr"/>
            <a:endParaRPr lang="sv-SE" sz="1600" b="1" dirty="0"/>
          </a:p>
          <a:p>
            <a:pPr algn="ctr"/>
            <a:endParaRPr lang="sv-SE" sz="800" b="1" dirty="0"/>
          </a:p>
          <a:p>
            <a:pPr algn="ctr"/>
            <a:r>
              <a:rPr lang="sv-SE" sz="1600" b="1" dirty="0"/>
              <a:t>2 a Kap § 5 </a:t>
            </a:r>
          </a:p>
          <a:p>
            <a:pPr algn="ctr"/>
            <a:r>
              <a:rPr lang="sv-SE" sz="1600" b="1" dirty="0"/>
              <a:t>Torneälvens fiskeområde</a:t>
            </a:r>
          </a:p>
          <a:p>
            <a:pPr algn="ctr"/>
            <a:endParaRPr lang="sv-SE" sz="800" b="1" dirty="0"/>
          </a:p>
          <a:p>
            <a:r>
              <a:rPr lang="sv-SE" sz="1600" dirty="0">
                <a:cs typeface="Times New Roman" panose="02020603050405020304" pitchFamily="18" charset="0"/>
              </a:rPr>
              <a:t>► S</a:t>
            </a:r>
            <a:r>
              <a:rPr lang="sv-SE" dirty="0"/>
              <a:t>ärskilda föreskrifter om fisket i ”Torneälvens</a:t>
            </a:r>
            <a:br>
              <a:rPr lang="sv-SE" dirty="0"/>
            </a:br>
            <a:r>
              <a:rPr lang="sv-SE" dirty="0"/>
              <a:t>    fiskeområde”. Fisket i Torne älv regleras av </a:t>
            </a:r>
            <a:br>
              <a:rPr lang="sv-SE" dirty="0"/>
            </a:br>
            <a:r>
              <a:rPr lang="sv-SE" dirty="0"/>
              <a:t>    gränsälvsöverenskommelser mellan Sverige och Finland.</a:t>
            </a:r>
          </a:p>
          <a:p>
            <a:endParaRPr lang="sv-SE" dirty="0"/>
          </a:p>
          <a:p>
            <a:pPr algn="ctr"/>
            <a:r>
              <a:rPr lang="sv-SE" sz="1600" dirty="0"/>
              <a:t> </a:t>
            </a:r>
            <a:r>
              <a:rPr lang="sv-SE" sz="1600" b="1" dirty="0"/>
              <a:t>3 Kap  </a:t>
            </a:r>
          </a:p>
          <a:p>
            <a:pPr algn="ctr"/>
            <a:r>
              <a:rPr lang="sv-SE" sz="1600" b="1" dirty="0"/>
              <a:t>Marknadsreglering fiskeri- och vattenbruksprodukter</a:t>
            </a:r>
          </a:p>
          <a:p>
            <a:endParaRPr lang="sv-SE" sz="800" dirty="0"/>
          </a:p>
          <a:p>
            <a:r>
              <a:rPr lang="sv-SE" dirty="0"/>
              <a:t>► </a:t>
            </a:r>
            <a:r>
              <a:rPr lang="sv-SE" sz="1600" dirty="0"/>
              <a:t>Föreskrifter för att marknadsregleringen av de produkter som </a:t>
            </a:r>
            <a:br>
              <a:rPr lang="sv-SE" sz="1600" dirty="0"/>
            </a:br>
            <a:r>
              <a:rPr lang="sv-SE" sz="1600" dirty="0"/>
              <a:t>     ingår i EU:s gemensamma fiskeripolitik ska kunna genomföras i </a:t>
            </a:r>
            <a:br>
              <a:rPr lang="sv-SE" sz="1600" dirty="0"/>
            </a:br>
            <a:r>
              <a:rPr lang="sv-SE" sz="1600" dirty="0"/>
              <a:t>     Sverige.</a:t>
            </a:r>
          </a:p>
          <a:p>
            <a:pPr algn="ctr"/>
            <a:r>
              <a:rPr lang="sv-SE" sz="1600" dirty="0"/>
              <a:t> </a:t>
            </a:r>
            <a:r>
              <a:rPr lang="sv-SE" sz="1600" b="1" dirty="0"/>
              <a:t>4 Kap  </a:t>
            </a:r>
          </a:p>
          <a:p>
            <a:pPr algn="ctr"/>
            <a:r>
              <a:rPr lang="sv-SE" sz="1600" b="1" dirty="0"/>
              <a:t>Europeiska havs- och fiskerifonden</a:t>
            </a:r>
          </a:p>
          <a:p>
            <a:pPr algn="ctr"/>
            <a:endParaRPr lang="sv-SE" sz="800" b="1" dirty="0"/>
          </a:p>
          <a:p>
            <a:r>
              <a:rPr lang="sv-SE" sz="1600" dirty="0"/>
              <a:t>► Regler för stöd från Europeiska havs- och fiskerifonden.</a:t>
            </a:r>
          </a:p>
        </p:txBody>
      </p:sp>
      <p:pic>
        <p:nvPicPr>
          <p:cNvPr id="7" name="Platshållare för innehåll 6">
            <a:extLst>
              <a:ext uri="{FF2B5EF4-FFF2-40B4-BE49-F238E27FC236}">
                <a16:creationId xmlns:a16="http://schemas.microsoft.com/office/drawing/2014/main" id="{335272EF-65BE-4EDF-BF78-7EB14836611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303146" y="2149019"/>
            <a:ext cx="5888854" cy="4708980"/>
          </a:xfrm>
        </p:spPr>
      </p:pic>
    </p:spTree>
    <p:extLst>
      <p:ext uri="{BB962C8B-B14F-4D97-AF65-F5344CB8AC3E}">
        <p14:creationId xmlns:p14="http://schemas.microsoft.com/office/powerpoint/2010/main" val="2466461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tshållare för innehåll 11">
            <a:extLst>
              <a:ext uri="{FF2B5EF4-FFF2-40B4-BE49-F238E27FC236}">
                <a16:creationId xmlns:a16="http://schemas.microsoft.com/office/drawing/2014/main" id="{A3B3AD16-6769-4AF5-BD72-C05D2E108A4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1491449"/>
            <a:ext cx="12192000" cy="5366551"/>
          </a:xfrm>
        </p:spPr>
      </p:pic>
      <p:sp>
        <p:nvSpPr>
          <p:cNvPr id="13" name="textruta 12">
            <a:extLst>
              <a:ext uri="{FF2B5EF4-FFF2-40B4-BE49-F238E27FC236}">
                <a16:creationId xmlns:a16="http://schemas.microsoft.com/office/drawing/2014/main" id="{3FC5403C-2A38-41D0-A1C2-5B236B0C3861}"/>
              </a:ext>
            </a:extLst>
          </p:cNvPr>
          <p:cNvSpPr txBox="1"/>
          <p:nvPr/>
        </p:nvSpPr>
        <p:spPr>
          <a:xfrm>
            <a:off x="884846" y="4842447"/>
            <a:ext cx="10422308" cy="1477328"/>
          </a:xfrm>
          <a:prstGeom prst="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effectLst>
            <a:softEdge rad="12700"/>
          </a:effectLst>
          <a:scene3d>
            <a:camera prst="orthographicFront"/>
            <a:lightRig rig="threePt" dir="t"/>
          </a:scene3d>
          <a:sp3d>
            <a:bevelT/>
          </a:sp3d>
        </p:spPr>
        <p:txBody>
          <a:bodyPr wrap="square" rtlCol="0">
            <a:spAutoFit/>
          </a:bodyPr>
          <a:lstStyle/>
          <a:p>
            <a:pPr algn="ctr"/>
            <a:r>
              <a:rPr lang="sv-SE" b="1" dirty="0"/>
              <a:t>Havs- och vattenmyndighetens föreskrifter ger detaljerade regler för olika områden</a:t>
            </a:r>
          </a:p>
          <a:p>
            <a:pPr algn="ctr"/>
            <a:endParaRPr lang="sv-SE" b="1" dirty="0"/>
          </a:p>
          <a:p>
            <a:pPr algn="ctr"/>
            <a:r>
              <a:rPr lang="sv-SE" dirty="0"/>
              <a:t>Föreskrifterna är en viktig del av fiskevården. Föreskrifterna tillkommer och utformas utifrån fiskeribiologiska behov och bygger på biologiska underlag. De påverkas även av politiska förändringar av fiskförvaltningens inriktning.</a:t>
            </a:r>
            <a:r>
              <a:rPr lang="sv-SE" sz="1600" b="1" dirty="0"/>
              <a:t> </a:t>
            </a:r>
            <a:endParaRPr lang="sv-SE" dirty="0"/>
          </a:p>
        </p:txBody>
      </p:sp>
      <p:sp>
        <p:nvSpPr>
          <p:cNvPr id="16" name="Rubrik 1">
            <a:extLst>
              <a:ext uri="{FF2B5EF4-FFF2-40B4-BE49-F238E27FC236}">
                <a16:creationId xmlns:a16="http://schemas.microsoft.com/office/drawing/2014/main" id="{ED62C048-80B8-4676-9F72-6D5AE98A732F}"/>
              </a:ext>
              <a:ext uri="{C183D7F6-B498-43B3-948B-1728B52AA6E4}">
                <adec:decorative xmlns:adec="http://schemas.microsoft.com/office/drawing/2017/decorative" val="0"/>
              </a:ext>
            </a:extLst>
          </p:cNvPr>
          <p:cNvSpPr txBox="1">
            <a:spLocks/>
          </p:cNvSpPr>
          <p:nvPr/>
        </p:nvSpPr>
        <p:spPr>
          <a:xfrm>
            <a:off x="512815" y="329887"/>
            <a:ext cx="8467285" cy="84353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0" spc="-40" baseline="0">
                <a:solidFill>
                  <a:schemeClr val="tx2"/>
                </a:solidFill>
                <a:latin typeface="Arial" panose="020B0604020202020204" pitchFamily="34" charset="0"/>
                <a:ea typeface="+mj-ea"/>
                <a:cs typeface="Arial" panose="020B0604020202020204" pitchFamily="34" charset="0"/>
              </a:defRPr>
            </a:lvl1pPr>
          </a:lstStyle>
          <a:p>
            <a:r>
              <a:rPr lang="sv-SE" dirty="0"/>
              <a:t>Havs- och vattenmyndighetens föreskrifter</a:t>
            </a:r>
          </a:p>
        </p:txBody>
      </p:sp>
    </p:spTree>
    <p:extLst>
      <p:ext uri="{BB962C8B-B14F-4D97-AF65-F5344CB8AC3E}">
        <p14:creationId xmlns:p14="http://schemas.microsoft.com/office/powerpoint/2010/main" val="4248055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056686"/>
            <a:ext cx="6267634" cy="4801314"/>
          </a:xfrm>
          <a:prstGeom prst="rect">
            <a:avLst/>
          </a:prstGeom>
          <a:solidFill>
            <a:schemeClr val="bg2"/>
          </a:solidFill>
        </p:spPr>
        <p:txBody>
          <a:bodyPr wrap="square" rtlCol="0">
            <a:spAutoFit/>
          </a:bodyPr>
          <a:lstStyle/>
          <a:p>
            <a:pPr algn="ctr"/>
            <a:r>
              <a:rPr lang="sv-SE" b="1" dirty="0"/>
              <a:t>Fisket i havet</a:t>
            </a:r>
          </a:p>
          <a:p>
            <a:endParaRPr lang="sv-SE" dirty="0"/>
          </a:p>
          <a:p>
            <a:r>
              <a:rPr lang="sv-SE" i="1" dirty="0"/>
              <a:t>Fiskeriverkets föreskrifter (FIFS 2004:36) om fiske i Skagerrak, Kattegatt och Östersjön innehåller bl.a. :</a:t>
            </a:r>
          </a:p>
          <a:p>
            <a:endParaRPr lang="sv-SE" dirty="0"/>
          </a:p>
          <a:p>
            <a:r>
              <a:rPr lang="sv-SE" dirty="0">
                <a:latin typeface="Bookman Old Style" panose="02050604050505020204" pitchFamily="18" charset="0"/>
              </a:rPr>
              <a:t>●</a:t>
            </a:r>
            <a:r>
              <a:rPr lang="sv-SE" dirty="0"/>
              <a:t> Bilagor som beskriver gränsen mot sötvattensområdet och </a:t>
            </a:r>
            <a:r>
              <a:rPr lang="sv-SE" b="1" dirty="0"/>
              <a:t>fredningsområden </a:t>
            </a:r>
            <a:r>
              <a:rPr lang="sv-SE" dirty="0"/>
              <a:t>utanför  kustmynnande vattendrag  </a:t>
            </a:r>
          </a:p>
          <a:p>
            <a:endParaRPr lang="sv-SE" sz="1200" dirty="0"/>
          </a:p>
          <a:p>
            <a:r>
              <a:rPr lang="sv-SE" dirty="0">
                <a:latin typeface="Bookman Old Style" panose="02050604050505020204" pitchFamily="18" charset="0"/>
              </a:rPr>
              <a:t>● </a:t>
            </a:r>
            <a:r>
              <a:rPr lang="sv-SE" dirty="0"/>
              <a:t>Klargörande av bland annat </a:t>
            </a:r>
            <a:r>
              <a:rPr lang="sv-SE" b="1" dirty="0"/>
              <a:t>trålgränser</a:t>
            </a:r>
            <a:r>
              <a:rPr lang="sv-SE" dirty="0"/>
              <a:t> och andra geografiska avgränsningar samt definitioner av olika redskapstyper som främst riktar sig till yrkesfisket till havs. </a:t>
            </a:r>
          </a:p>
          <a:p>
            <a:endParaRPr lang="sv-SE" sz="1200" dirty="0"/>
          </a:p>
          <a:p>
            <a:r>
              <a:rPr lang="sv-SE" dirty="0">
                <a:latin typeface="Bookman Old Style" panose="02050604050505020204" pitchFamily="18" charset="0"/>
              </a:rPr>
              <a:t>● </a:t>
            </a:r>
            <a:r>
              <a:rPr lang="sv-SE" dirty="0"/>
              <a:t>Allmänna bestämmelser om återutsättningsskyldighet, förbud mot ryckfiske samt en uppräkning av </a:t>
            </a:r>
            <a:r>
              <a:rPr lang="sv-SE" b="1" dirty="0"/>
              <a:t>fredade arter </a:t>
            </a:r>
            <a:r>
              <a:rPr lang="sv-SE" dirty="0"/>
              <a:t>och </a:t>
            </a:r>
            <a:r>
              <a:rPr lang="sv-SE" b="1" dirty="0"/>
              <a:t>fredningstider</a:t>
            </a:r>
            <a:r>
              <a:rPr lang="sv-SE" dirty="0"/>
              <a:t> för olika arter.  </a:t>
            </a:r>
          </a:p>
          <a:p>
            <a:endParaRPr lang="sv-SE" sz="1200" dirty="0"/>
          </a:p>
          <a:p>
            <a:r>
              <a:rPr lang="sv-SE" dirty="0"/>
              <a:t>● En lista över </a:t>
            </a:r>
            <a:r>
              <a:rPr lang="sv-SE" b="1" dirty="0"/>
              <a:t>minimimått</a:t>
            </a:r>
            <a:r>
              <a:rPr lang="sv-SE" dirty="0"/>
              <a:t> för olika arter och en lista över minsta maskstorlek för fiske efter olika arter i olika områden.</a:t>
            </a:r>
          </a:p>
        </p:txBody>
      </p:sp>
      <p:pic>
        <p:nvPicPr>
          <p:cNvPr id="8" name="Platshållare för innehåll 7">
            <a:extLst>
              <a:ext uri="{FF2B5EF4-FFF2-40B4-BE49-F238E27FC236}">
                <a16:creationId xmlns:a16="http://schemas.microsoft.com/office/drawing/2014/main" id="{2C1F4EDC-EF15-4769-869F-F2C67DA6322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267634" y="2056686"/>
            <a:ext cx="5924365" cy="4801314"/>
          </a:xfrm>
        </p:spPr>
      </p:pic>
    </p:spTree>
    <p:extLst>
      <p:ext uri="{BB962C8B-B14F-4D97-AF65-F5344CB8AC3E}">
        <p14:creationId xmlns:p14="http://schemas.microsoft.com/office/powerpoint/2010/main" val="902703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426017"/>
            <a:ext cx="6123731" cy="4431983"/>
          </a:xfrm>
          <a:prstGeom prst="rect">
            <a:avLst/>
          </a:prstGeom>
          <a:solidFill>
            <a:schemeClr val="bg2"/>
          </a:solidFill>
        </p:spPr>
        <p:txBody>
          <a:bodyPr wrap="square" rtlCol="0">
            <a:spAutoFit/>
          </a:bodyPr>
          <a:lstStyle/>
          <a:p>
            <a:pPr algn="ctr"/>
            <a:r>
              <a:rPr lang="sv-SE" b="1" dirty="0"/>
              <a:t>Fisket i havet</a:t>
            </a:r>
          </a:p>
          <a:p>
            <a:endParaRPr lang="sv-SE" dirty="0"/>
          </a:p>
          <a:p>
            <a:r>
              <a:rPr lang="sv-SE" i="1" dirty="0"/>
              <a:t>Fiskeriverkets föreskrifter (FIFS 2004:36) om fiske i Skagerrak, Kattegatt och Östersjön innehåller bl.a. :</a:t>
            </a:r>
          </a:p>
          <a:p>
            <a:endParaRPr lang="sv-SE" dirty="0"/>
          </a:p>
          <a:p>
            <a:r>
              <a:rPr lang="sv-SE" sz="1600" dirty="0">
                <a:latin typeface="Bookman Old Style" panose="02050604050505020204" pitchFamily="18" charset="0"/>
              </a:rPr>
              <a:t>●</a:t>
            </a:r>
            <a:r>
              <a:rPr lang="sv-SE" sz="1600" dirty="0"/>
              <a:t> Bestämmelser om </a:t>
            </a:r>
            <a:r>
              <a:rPr lang="sv-SE" sz="1600" b="1" dirty="0"/>
              <a:t>hummerfisket</a:t>
            </a:r>
            <a:r>
              <a:rPr lang="sv-SE" sz="1600" dirty="0"/>
              <a:t> och antal redskap som får användas (3 kap. 5 – 9 §)</a:t>
            </a:r>
          </a:p>
          <a:p>
            <a:r>
              <a:rPr lang="sv-SE" sz="1600" dirty="0"/>
              <a:t> </a:t>
            </a:r>
          </a:p>
          <a:p>
            <a:r>
              <a:rPr lang="sv-SE" sz="1600" dirty="0">
                <a:latin typeface="Bookman Old Style" panose="02050604050505020204" pitchFamily="18" charset="0"/>
              </a:rPr>
              <a:t>● </a:t>
            </a:r>
            <a:r>
              <a:rPr lang="sv-SE" sz="1600" dirty="0"/>
              <a:t>Regler för fiskemetoder i Skagerrak och Kattegatt beskrivs i föreskrifternas 4 kap. och för Östersjön i 5 kap. </a:t>
            </a:r>
          </a:p>
          <a:p>
            <a:endParaRPr lang="sv-SE" sz="1600" dirty="0"/>
          </a:p>
          <a:p>
            <a:r>
              <a:rPr lang="sv-SE" sz="1600" dirty="0">
                <a:latin typeface="Bookman Old Style" panose="02050604050505020204" pitchFamily="18" charset="0"/>
              </a:rPr>
              <a:t>● </a:t>
            </a:r>
            <a:r>
              <a:rPr lang="sv-SE" sz="1600" dirty="0"/>
              <a:t>I 5 kap 4 § finns bestämmelser som anger fångstbegränsningar, minimimått och maximimått vid fiske med handredskap.  </a:t>
            </a:r>
          </a:p>
          <a:p>
            <a:endParaRPr lang="sv-SE" sz="1600" dirty="0"/>
          </a:p>
          <a:p>
            <a:r>
              <a:rPr lang="sv-SE" sz="1600" dirty="0">
                <a:latin typeface="Bookman Old Style" panose="02050604050505020204" pitchFamily="18" charset="0"/>
              </a:rPr>
              <a:t>● </a:t>
            </a:r>
            <a:r>
              <a:rPr lang="sv-SE" sz="1600" dirty="0"/>
              <a:t>Föreskrifterna har elva bilagor, varav tio med geografiska detaljer, samt bestämmelser för de särskilda tillstånd som krävs för fiske efter ål.</a:t>
            </a:r>
          </a:p>
        </p:txBody>
      </p:sp>
      <p:pic>
        <p:nvPicPr>
          <p:cNvPr id="8" name="Platshållare för innehåll 7">
            <a:extLst>
              <a:ext uri="{FF2B5EF4-FFF2-40B4-BE49-F238E27FC236}">
                <a16:creationId xmlns:a16="http://schemas.microsoft.com/office/drawing/2014/main" id="{61CAD31E-424A-4611-8BA9-A227AC6E5A3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114853" y="2419402"/>
            <a:ext cx="6077147" cy="4431983"/>
          </a:xfrm>
        </p:spPr>
      </p:pic>
    </p:spTree>
    <p:extLst>
      <p:ext uri="{BB962C8B-B14F-4D97-AF65-F5344CB8AC3E}">
        <p14:creationId xmlns:p14="http://schemas.microsoft.com/office/powerpoint/2010/main" val="3031520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054177"/>
            <a:ext cx="6241002" cy="4801314"/>
          </a:xfrm>
          <a:prstGeom prst="rect">
            <a:avLst/>
          </a:prstGeom>
          <a:solidFill>
            <a:schemeClr val="bg2"/>
          </a:solidFill>
        </p:spPr>
        <p:txBody>
          <a:bodyPr wrap="square" rtlCol="0">
            <a:spAutoFit/>
          </a:bodyPr>
          <a:lstStyle/>
          <a:p>
            <a:pPr algn="ctr"/>
            <a:r>
              <a:rPr lang="sv-SE" b="1" dirty="0"/>
              <a:t>Fisket i sötvattnen</a:t>
            </a:r>
          </a:p>
          <a:p>
            <a:endParaRPr lang="sv-SE" dirty="0"/>
          </a:p>
          <a:p>
            <a:r>
              <a:rPr lang="sv-SE" i="1" dirty="0"/>
              <a:t>Fiskeriverkets föreskrifter (FIFS 2004:37) om fiske i sötvattensområdens innehåller bl.a. :</a:t>
            </a:r>
          </a:p>
          <a:p>
            <a:endParaRPr lang="sv-SE" dirty="0"/>
          </a:p>
          <a:p>
            <a:r>
              <a:rPr lang="sv-SE" sz="1600" dirty="0">
                <a:latin typeface="Bookman Old Style" panose="02050604050505020204" pitchFamily="18" charset="0"/>
              </a:rPr>
              <a:t>●</a:t>
            </a:r>
            <a:r>
              <a:rPr lang="sv-SE" sz="1600" dirty="0"/>
              <a:t> S</a:t>
            </a:r>
            <a:r>
              <a:rPr lang="sv-SE" dirty="0"/>
              <a:t>ärskilda bestämmelser för respektive Vänern, Vättern, Mälaren, Hjälmaren och Storsjön i Jämtland samt kustmynnande vattendrag upp till första definitiva vandringshindret.  </a:t>
            </a:r>
          </a:p>
          <a:p>
            <a:endParaRPr lang="sv-SE" dirty="0"/>
          </a:p>
          <a:p>
            <a:r>
              <a:rPr lang="sv-SE" dirty="0">
                <a:latin typeface="Bookman Old Style" panose="02050604050505020204" pitchFamily="18" charset="0"/>
              </a:rPr>
              <a:t>●</a:t>
            </a:r>
            <a:r>
              <a:rPr lang="sv-SE" dirty="0"/>
              <a:t> En bilaga som beskriver gränsen mellan vattendragens sötvattensområden och kustvattnen, samt nämnda sjöar </a:t>
            </a:r>
          </a:p>
          <a:p>
            <a:endParaRPr lang="sv-SE" dirty="0">
              <a:latin typeface="Bookman Old Style" panose="02050604050505020204" pitchFamily="18" charset="0"/>
            </a:endParaRPr>
          </a:p>
          <a:p>
            <a:r>
              <a:rPr lang="sv-SE" dirty="0">
                <a:latin typeface="Bookman Old Style" panose="02050604050505020204" pitchFamily="18" charset="0"/>
              </a:rPr>
              <a:t>● </a:t>
            </a:r>
            <a:r>
              <a:rPr lang="sv-SE" dirty="0"/>
              <a:t>Allmänna bestämmelser om bland annat återutsättnings-skyldighet, förbud mot ryckfiske samt en uppräkning av fredade arter. Minimimått för vissa arter regleras i 2 kap 15 §. </a:t>
            </a:r>
            <a:r>
              <a:rPr lang="sv-SE" b="1" dirty="0"/>
              <a:t>Yrkesfisket</a:t>
            </a:r>
            <a:r>
              <a:rPr lang="sv-SE" dirty="0"/>
              <a:t> i sötvatten regleras i 1 a kap och 1 b kap.</a:t>
            </a:r>
          </a:p>
        </p:txBody>
      </p:sp>
      <p:pic>
        <p:nvPicPr>
          <p:cNvPr id="12" name="Platshållare för innehåll 11">
            <a:extLst>
              <a:ext uri="{FF2B5EF4-FFF2-40B4-BE49-F238E27FC236}">
                <a16:creationId xmlns:a16="http://schemas.microsoft.com/office/drawing/2014/main" id="{18E53039-A420-49A2-941F-6DBEFE4EC24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241002" y="2054177"/>
            <a:ext cx="5950998" cy="4783619"/>
          </a:xfrm>
        </p:spPr>
      </p:pic>
    </p:spTree>
    <p:extLst>
      <p:ext uri="{BB962C8B-B14F-4D97-AF65-F5344CB8AC3E}">
        <p14:creationId xmlns:p14="http://schemas.microsoft.com/office/powerpoint/2010/main" val="18249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241352"/>
            <a:ext cx="6096001" cy="4616648"/>
          </a:xfrm>
          <a:prstGeom prst="rect">
            <a:avLst/>
          </a:prstGeom>
          <a:solidFill>
            <a:schemeClr val="bg2"/>
          </a:solidFill>
        </p:spPr>
        <p:txBody>
          <a:bodyPr wrap="square" rtlCol="0">
            <a:spAutoFit/>
          </a:bodyPr>
          <a:lstStyle/>
          <a:p>
            <a:pPr algn="ctr"/>
            <a:r>
              <a:rPr lang="sv-SE" b="1" dirty="0"/>
              <a:t>Återutsättning</a:t>
            </a:r>
          </a:p>
          <a:p>
            <a:endParaRPr lang="sv-SE" dirty="0"/>
          </a:p>
          <a:p>
            <a:r>
              <a:rPr lang="sv-SE" i="1" dirty="0"/>
              <a:t> </a:t>
            </a:r>
            <a:endParaRPr lang="sv-SE" dirty="0"/>
          </a:p>
          <a:p>
            <a:r>
              <a:rPr lang="sv-SE" sz="1600" dirty="0">
                <a:latin typeface="Bookman Old Style" panose="02050604050505020204" pitchFamily="18" charset="0"/>
                <a:cs typeface="Times" panose="02020603050405020304" pitchFamily="18" charset="0"/>
              </a:rPr>
              <a:t>►</a:t>
            </a:r>
            <a:r>
              <a:rPr lang="sv-SE" sz="1600" dirty="0"/>
              <a:t> </a:t>
            </a:r>
            <a:r>
              <a:rPr lang="sv-SE" b="1" dirty="0"/>
              <a:t>Återutsättningsskyldigheten</a:t>
            </a:r>
            <a:r>
              <a:rPr lang="sv-SE" dirty="0"/>
              <a:t>, som finns i FIFS </a:t>
            </a:r>
            <a:br>
              <a:rPr lang="sv-SE" dirty="0"/>
            </a:br>
            <a:r>
              <a:rPr lang="sv-SE" dirty="0"/>
              <a:t>    2004:36 och FIFS 2004:37 innebär att en fisk av viss </a:t>
            </a:r>
            <a:br>
              <a:rPr lang="sv-SE" dirty="0"/>
            </a:br>
            <a:r>
              <a:rPr lang="sv-SE" dirty="0"/>
              <a:t>    art som:</a:t>
            </a:r>
          </a:p>
          <a:p>
            <a:endParaRPr lang="sv-SE" dirty="0"/>
          </a:p>
          <a:p>
            <a:r>
              <a:rPr lang="sv-SE" sz="1800" dirty="0">
                <a:latin typeface="Bookman Old Style" panose="02050604050505020204" pitchFamily="18" charset="0"/>
              </a:rPr>
              <a:t>●</a:t>
            </a:r>
            <a:r>
              <a:rPr lang="sv-SE" dirty="0"/>
              <a:t> fångas när förbud mot fiske efter arten råder</a:t>
            </a:r>
          </a:p>
          <a:p>
            <a:endParaRPr lang="sv-SE" sz="1200" dirty="0"/>
          </a:p>
          <a:p>
            <a:r>
              <a:rPr lang="sv-SE" sz="1800" dirty="0">
                <a:latin typeface="Bookman Old Style" panose="02050604050505020204" pitchFamily="18" charset="0"/>
              </a:rPr>
              <a:t>●</a:t>
            </a:r>
            <a:r>
              <a:rPr lang="sv-SE" dirty="0"/>
              <a:t> fångas med redskap eller metod som inte är tillåten för  </a:t>
            </a:r>
          </a:p>
          <a:p>
            <a:r>
              <a:rPr lang="sv-SE" dirty="0"/>
              <a:t>   arten</a:t>
            </a:r>
          </a:p>
          <a:p>
            <a:endParaRPr lang="sv-SE" sz="1200" dirty="0"/>
          </a:p>
          <a:p>
            <a:r>
              <a:rPr lang="sv-SE" sz="1800" dirty="0">
                <a:latin typeface="Bookman Old Style" panose="02050604050505020204" pitchFamily="18" charset="0"/>
              </a:rPr>
              <a:t>●</a:t>
            </a:r>
            <a:r>
              <a:rPr lang="sv-SE" dirty="0"/>
              <a:t> inte uppfyller föreskrivna bestämmelser om storlek</a:t>
            </a:r>
          </a:p>
          <a:p>
            <a:r>
              <a:rPr lang="sv-SE" dirty="0"/>
              <a:t>   genast ska släppas ut i vattnet vare sig den är levande  </a:t>
            </a:r>
          </a:p>
          <a:p>
            <a:r>
              <a:rPr lang="sv-SE" dirty="0"/>
              <a:t>   eller död. Levande fisk som återutsätts ska hanteras </a:t>
            </a:r>
            <a:br>
              <a:rPr lang="sv-SE" dirty="0"/>
            </a:br>
            <a:r>
              <a:rPr lang="sv-SE" dirty="0"/>
              <a:t>   skyndsamt och varsamt.</a:t>
            </a:r>
            <a:endParaRPr lang="sv-SE" sz="1600" dirty="0"/>
          </a:p>
          <a:p>
            <a:endParaRPr lang="sv-SE" dirty="0"/>
          </a:p>
        </p:txBody>
      </p:sp>
      <p:pic>
        <p:nvPicPr>
          <p:cNvPr id="8" name="Platshållare för innehåll 7">
            <a:extLst>
              <a:ext uri="{FF2B5EF4-FFF2-40B4-BE49-F238E27FC236}">
                <a16:creationId xmlns:a16="http://schemas.microsoft.com/office/drawing/2014/main" id="{CE96DBC3-2F83-490D-B087-D1C25CDFAD8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0082" y="2241352"/>
            <a:ext cx="6096001" cy="4616648"/>
          </a:xfrm>
        </p:spPr>
      </p:pic>
    </p:spTree>
    <p:extLst>
      <p:ext uri="{BB962C8B-B14F-4D97-AF65-F5344CB8AC3E}">
        <p14:creationId xmlns:p14="http://schemas.microsoft.com/office/powerpoint/2010/main" val="1586729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995130"/>
            <a:ext cx="6294268" cy="4862870"/>
          </a:xfrm>
          <a:prstGeom prst="rect">
            <a:avLst/>
          </a:prstGeom>
          <a:solidFill>
            <a:schemeClr val="bg2"/>
          </a:solidFill>
        </p:spPr>
        <p:txBody>
          <a:bodyPr wrap="square" rtlCol="0">
            <a:spAutoFit/>
          </a:bodyPr>
          <a:lstStyle/>
          <a:p>
            <a:pPr algn="ctr"/>
            <a:r>
              <a:rPr lang="sv-SE" b="1" dirty="0"/>
              <a:t>Reglerna är till för att skydda fisken och fiskbestånden</a:t>
            </a:r>
          </a:p>
          <a:p>
            <a:endParaRPr lang="sv-SE" i="1" dirty="0"/>
          </a:p>
          <a:p>
            <a:pPr algn="ctr"/>
            <a:r>
              <a:rPr lang="sv-SE" sz="1600" b="1" dirty="0"/>
              <a:t>Minimimått</a:t>
            </a:r>
            <a:r>
              <a:rPr lang="sv-SE" sz="1600" dirty="0"/>
              <a:t> </a:t>
            </a:r>
          </a:p>
          <a:p>
            <a:endParaRPr lang="sv-SE" sz="1600" dirty="0"/>
          </a:p>
          <a:p>
            <a:r>
              <a:rPr lang="sv-SE" sz="1600" dirty="0">
                <a:cs typeface="Times New Roman" panose="02020603050405020304" pitchFamily="18" charset="0"/>
              </a:rPr>
              <a:t>► Syftar</a:t>
            </a:r>
            <a:r>
              <a:rPr lang="sv-SE" sz="1600" dirty="0"/>
              <a:t> till att växande fiskar av en art ska få möjlighet att </a:t>
            </a:r>
            <a:br>
              <a:rPr lang="sv-SE" sz="1600" dirty="0"/>
            </a:br>
            <a:r>
              <a:rPr lang="sv-SE" sz="1600" dirty="0"/>
              <a:t>    reproducera sig. </a:t>
            </a:r>
          </a:p>
          <a:p>
            <a:endParaRPr lang="sv-SE" sz="1000" dirty="0"/>
          </a:p>
          <a:p>
            <a:r>
              <a:rPr lang="sv-SE" sz="1600" dirty="0">
                <a:cs typeface="Times New Roman" panose="02020603050405020304" pitchFamily="18" charset="0"/>
              </a:rPr>
              <a:t>► </a:t>
            </a:r>
            <a:r>
              <a:rPr lang="sv-SE" sz="1600" dirty="0"/>
              <a:t>För </a:t>
            </a:r>
            <a:r>
              <a:rPr lang="sv-SE" sz="1600" b="1" dirty="0"/>
              <a:t>fiskar</a:t>
            </a:r>
            <a:r>
              <a:rPr lang="sv-SE" sz="1600" dirty="0"/>
              <a:t> gäller måttet från nosspetsen till stjärtfenans yttersta </a:t>
            </a:r>
            <a:br>
              <a:rPr lang="sv-SE" sz="1600" dirty="0"/>
            </a:br>
            <a:r>
              <a:rPr lang="sv-SE" sz="1600" dirty="0"/>
              <a:t>    spets. </a:t>
            </a:r>
          </a:p>
          <a:p>
            <a:endParaRPr lang="sv-SE" sz="1000" dirty="0"/>
          </a:p>
          <a:p>
            <a:r>
              <a:rPr lang="sv-SE" sz="1600" dirty="0">
                <a:cs typeface="Times New Roman" panose="02020603050405020304" pitchFamily="18" charset="0"/>
              </a:rPr>
              <a:t>► </a:t>
            </a:r>
            <a:r>
              <a:rPr lang="sv-SE" sz="1600" dirty="0"/>
              <a:t>För </a:t>
            </a:r>
            <a:r>
              <a:rPr lang="sv-SE" sz="1600" b="1" dirty="0"/>
              <a:t>hummer</a:t>
            </a:r>
            <a:r>
              <a:rPr lang="sv-SE" sz="1600" dirty="0"/>
              <a:t> gäller avståndet från ögonhålans bakkant till </a:t>
            </a:r>
            <a:br>
              <a:rPr lang="sv-SE" sz="1600" dirty="0"/>
            </a:br>
            <a:r>
              <a:rPr lang="sv-SE" sz="1600" dirty="0"/>
              <a:t>    huvudsköldens bakkant. </a:t>
            </a:r>
          </a:p>
          <a:p>
            <a:endParaRPr lang="sv-SE" sz="1000" dirty="0"/>
          </a:p>
          <a:p>
            <a:r>
              <a:rPr lang="sv-SE" sz="1600" dirty="0">
                <a:cs typeface="Times New Roman" panose="02020603050405020304" pitchFamily="18" charset="0"/>
              </a:rPr>
              <a:t>► </a:t>
            </a:r>
            <a:r>
              <a:rPr lang="sv-SE" sz="1600" dirty="0"/>
              <a:t>För </a:t>
            </a:r>
            <a:r>
              <a:rPr lang="sv-SE" sz="1600" b="1" dirty="0"/>
              <a:t>havskräfta</a:t>
            </a:r>
            <a:r>
              <a:rPr lang="sv-SE" sz="1600" dirty="0"/>
              <a:t> gäller avståndet från ögonhålans bakkant till </a:t>
            </a:r>
            <a:br>
              <a:rPr lang="sv-SE" sz="1600" dirty="0"/>
            </a:br>
            <a:r>
              <a:rPr lang="sv-SE" sz="1600" dirty="0"/>
              <a:t>    huvudsköldens bakkant eller det raka måttet från spetsen av </a:t>
            </a:r>
            <a:br>
              <a:rPr lang="sv-SE" sz="1600" dirty="0"/>
            </a:br>
            <a:r>
              <a:rPr lang="sv-SE" sz="1600" dirty="0"/>
              <a:t>    pannhornet till den fasta kanten av den mellersta stjärtfenan. </a:t>
            </a:r>
          </a:p>
          <a:p>
            <a:endParaRPr lang="sv-SE" sz="1000" dirty="0"/>
          </a:p>
          <a:p>
            <a:r>
              <a:rPr lang="sv-SE" sz="1600" dirty="0">
                <a:cs typeface="Times New Roman" panose="02020603050405020304" pitchFamily="18" charset="0"/>
              </a:rPr>
              <a:t>► </a:t>
            </a:r>
            <a:r>
              <a:rPr lang="sv-SE" sz="1600" dirty="0"/>
              <a:t>För </a:t>
            </a:r>
            <a:r>
              <a:rPr lang="sv-SE" sz="1600" b="1" dirty="0"/>
              <a:t>sötvattenkräfta</a:t>
            </a:r>
            <a:r>
              <a:rPr lang="sv-SE" sz="1600" dirty="0"/>
              <a:t> gäller avståndet från spetsen av pannhornet </a:t>
            </a:r>
            <a:br>
              <a:rPr lang="sv-SE" sz="1600" dirty="0"/>
            </a:br>
            <a:r>
              <a:rPr lang="sv-SE" sz="1600" dirty="0"/>
              <a:t>    till den fasta kanten av den mellersta stjärtfenan. </a:t>
            </a:r>
          </a:p>
          <a:p>
            <a:endParaRPr lang="sv-SE" sz="1000" dirty="0"/>
          </a:p>
          <a:p>
            <a:r>
              <a:rPr lang="sv-SE" sz="1600" dirty="0">
                <a:cs typeface="Times New Roman" panose="02020603050405020304" pitchFamily="18" charset="0"/>
              </a:rPr>
              <a:t>► </a:t>
            </a:r>
            <a:r>
              <a:rPr lang="sv-SE" sz="1600" dirty="0"/>
              <a:t>För </a:t>
            </a:r>
            <a:r>
              <a:rPr lang="sv-SE" sz="1600" b="1" dirty="0"/>
              <a:t>ostron</a:t>
            </a:r>
            <a:r>
              <a:rPr lang="sv-SE" sz="1600" dirty="0"/>
              <a:t> gäller minsta diameter eller bredd.</a:t>
            </a:r>
          </a:p>
        </p:txBody>
      </p:sp>
      <p:pic>
        <p:nvPicPr>
          <p:cNvPr id="8" name="Platshållare för innehåll 7">
            <a:extLst>
              <a:ext uri="{FF2B5EF4-FFF2-40B4-BE49-F238E27FC236}">
                <a16:creationId xmlns:a16="http://schemas.microsoft.com/office/drawing/2014/main" id="{89A89412-CFFE-447D-A4E5-6CA23DA2D2C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294268" y="1995130"/>
            <a:ext cx="5897732" cy="4862870"/>
          </a:xfrm>
        </p:spPr>
      </p:pic>
    </p:spTree>
    <p:extLst>
      <p:ext uri="{BB962C8B-B14F-4D97-AF65-F5344CB8AC3E}">
        <p14:creationId xmlns:p14="http://schemas.microsoft.com/office/powerpoint/2010/main" val="544146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795349"/>
            <a:ext cx="6096000" cy="4062651"/>
          </a:xfrm>
          <a:prstGeom prst="rect">
            <a:avLst/>
          </a:prstGeom>
          <a:solidFill>
            <a:schemeClr val="bg2"/>
          </a:solidFill>
        </p:spPr>
        <p:txBody>
          <a:bodyPr wrap="square" rtlCol="0">
            <a:spAutoFit/>
          </a:bodyPr>
          <a:lstStyle/>
          <a:p>
            <a:pPr algn="ctr"/>
            <a:r>
              <a:rPr lang="sv-SE" b="1" dirty="0"/>
              <a:t>Reglerna är till för att skydda fisken och fiskbestånden</a:t>
            </a:r>
          </a:p>
          <a:p>
            <a:endParaRPr lang="sv-SE" i="1" dirty="0"/>
          </a:p>
          <a:p>
            <a:endParaRPr lang="sv-SE" i="1" dirty="0"/>
          </a:p>
          <a:p>
            <a:pPr algn="ctr"/>
            <a:r>
              <a:rPr lang="sv-SE" sz="1600" b="1" dirty="0"/>
              <a:t>Maximimått</a:t>
            </a:r>
            <a:r>
              <a:rPr lang="sv-SE" sz="1600" dirty="0"/>
              <a:t> </a:t>
            </a:r>
          </a:p>
          <a:p>
            <a:endParaRPr lang="sv-SE" sz="1600" dirty="0"/>
          </a:p>
          <a:p>
            <a:r>
              <a:rPr lang="sv-SE" sz="1600" dirty="0">
                <a:cs typeface="Times New Roman" panose="02020603050405020304" pitchFamily="18" charset="0"/>
              </a:rPr>
              <a:t>► Syftar</a:t>
            </a:r>
            <a:r>
              <a:rPr lang="sv-SE" sz="1600" dirty="0"/>
              <a:t> till att skydda större rovfiskar som är viktiga för balansen </a:t>
            </a:r>
            <a:br>
              <a:rPr lang="sv-SE" sz="1600" dirty="0"/>
            </a:br>
            <a:r>
              <a:rPr lang="sv-SE" sz="1600" dirty="0"/>
              <a:t>     i näringsväven och för reproduktionen</a:t>
            </a:r>
          </a:p>
          <a:p>
            <a:endParaRPr lang="sv-SE" sz="1600" dirty="0"/>
          </a:p>
          <a:p>
            <a:endParaRPr lang="sv-SE" sz="1600" dirty="0"/>
          </a:p>
          <a:p>
            <a:pPr algn="ctr"/>
            <a:r>
              <a:rPr lang="sv-SE" sz="1600" b="1" dirty="0"/>
              <a:t>Fönsteruttag</a:t>
            </a:r>
            <a:r>
              <a:rPr lang="sv-SE" sz="1600" dirty="0"/>
              <a:t> </a:t>
            </a:r>
          </a:p>
          <a:p>
            <a:endParaRPr lang="sv-SE" sz="1600" dirty="0"/>
          </a:p>
          <a:p>
            <a:endParaRPr lang="sv-SE" sz="1000" dirty="0"/>
          </a:p>
          <a:p>
            <a:r>
              <a:rPr lang="sv-SE" sz="1600" dirty="0">
                <a:cs typeface="Times New Roman" panose="02020603050405020304" pitchFamily="18" charset="0"/>
              </a:rPr>
              <a:t>► Innebär att både minimimått och maximimått tillämpas </a:t>
            </a:r>
            <a:br>
              <a:rPr lang="sv-SE" sz="1600" dirty="0">
                <a:cs typeface="Times New Roman" panose="02020603050405020304" pitchFamily="18" charset="0"/>
              </a:rPr>
            </a:br>
            <a:r>
              <a:rPr lang="sv-SE" sz="1600" dirty="0">
                <a:cs typeface="Times New Roman" panose="02020603050405020304" pitchFamily="18" charset="0"/>
              </a:rPr>
              <a:t>    samtidigt</a:t>
            </a:r>
            <a:r>
              <a:rPr lang="sv-SE" sz="1600" dirty="0"/>
              <a:t> </a:t>
            </a:r>
            <a:endParaRPr lang="sv-SE" sz="1000" dirty="0"/>
          </a:p>
          <a:p>
            <a:endParaRPr lang="sv-SE" sz="1600" dirty="0"/>
          </a:p>
        </p:txBody>
      </p:sp>
      <p:pic>
        <p:nvPicPr>
          <p:cNvPr id="7" name="Platshållare för innehåll 6">
            <a:extLst>
              <a:ext uri="{FF2B5EF4-FFF2-40B4-BE49-F238E27FC236}">
                <a16:creationId xmlns:a16="http://schemas.microsoft.com/office/drawing/2014/main" id="{48E1DBE2-303C-4FE6-921F-836EFA4079A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5999" y="2795349"/>
            <a:ext cx="6096000" cy="4138110"/>
          </a:xfrm>
        </p:spPr>
      </p:pic>
    </p:spTree>
    <p:extLst>
      <p:ext uri="{BB962C8B-B14F-4D97-AF65-F5344CB8AC3E}">
        <p14:creationId xmlns:p14="http://schemas.microsoft.com/office/powerpoint/2010/main" val="775377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150921" y="1979568"/>
            <a:ext cx="4234648" cy="4585871"/>
          </a:xfrm>
          <a:prstGeom prst="rect">
            <a:avLst/>
          </a:prstGeom>
          <a:solidFill>
            <a:schemeClr val="bg2"/>
          </a:solidFill>
        </p:spPr>
        <p:txBody>
          <a:bodyPr wrap="square" rtlCol="0">
            <a:spAutoFit/>
          </a:bodyPr>
          <a:lstStyle/>
          <a:p>
            <a:pPr algn="ctr"/>
            <a:r>
              <a:rPr lang="sv-SE" b="1" dirty="0"/>
              <a:t>Reglerna är till för att skydda fisken och fiskbestånden</a:t>
            </a:r>
          </a:p>
          <a:p>
            <a:endParaRPr lang="sv-SE" sz="1600" dirty="0"/>
          </a:p>
          <a:p>
            <a:pPr algn="ctr"/>
            <a:r>
              <a:rPr lang="sv-SE" sz="1600" b="1" dirty="0"/>
              <a:t>Fredningstider och fredningsområden</a:t>
            </a:r>
          </a:p>
          <a:p>
            <a:endParaRPr lang="sv-SE" sz="1600" b="1" dirty="0"/>
          </a:p>
          <a:p>
            <a:r>
              <a:rPr lang="sv-SE" sz="1600" dirty="0">
                <a:cs typeface="Times New Roman" panose="02020603050405020304" pitchFamily="18" charset="0"/>
              </a:rPr>
              <a:t>► I</a:t>
            </a:r>
            <a:r>
              <a:rPr lang="sv-SE" sz="1600" dirty="0"/>
              <a:t>nrättas i de flesta fall för att skydda fisken </a:t>
            </a:r>
            <a:br>
              <a:rPr lang="sv-SE" sz="1600" dirty="0"/>
            </a:br>
            <a:r>
              <a:rPr lang="sv-SE" sz="1600" dirty="0"/>
              <a:t>    under lekperioden.</a:t>
            </a:r>
          </a:p>
          <a:p>
            <a:endParaRPr lang="sv-SE" sz="1600" dirty="0"/>
          </a:p>
          <a:p>
            <a:r>
              <a:rPr lang="sv-SE" sz="1600" dirty="0">
                <a:cs typeface="Times New Roman" panose="02020603050405020304" pitchFamily="18" charset="0"/>
              </a:rPr>
              <a:t>► </a:t>
            </a:r>
            <a:r>
              <a:rPr lang="sv-SE" sz="1600" dirty="0"/>
              <a:t>Fredningsområden syftar till att minska </a:t>
            </a:r>
            <a:br>
              <a:rPr lang="sv-SE" sz="1600" dirty="0"/>
            </a:br>
            <a:r>
              <a:rPr lang="sv-SE" sz="1600" dirty="0"/>
              <a:t>    det totala fisketrycket efter en viss art eller </a:t>
            </a:r>
            <a:br>
              <a:rPr lang="sv-SE" sz="1600" dirty="0"/>
            </a:br>
            <a:r>
              <a:rPr lang="sv-SE" sz="1600" dirty="0"/>
              <a:t>    för att skydda fisken under lek och </a:t>
            </a:r>
            <a:br>
              <a:rPr lang="sv-SE" sz="1600" dirty="0"/>
            </a:br>
            <a:r>
              <a:rPr lang="sv-SE" sz="1600" dirty="0"/>
              <a:t>    lekvandring. </a:t>
            </a:r>
          </a:p>
          <a:p>
            <a:endParaRPr lang="sv-SE" sz="1600" dirty="0"/>
          </a:p>
          <a:p>
            <a:r>
              <a:rPr lang="sv-SE" sz="1600" dirty="0"/>
              <a:t>Inom </a:t>
            </a:r>
            <a:r>
              <a:rPr lang="sv-SE" sz="1600" b="1" dirty="0"/>
              <a:t>reservat och skyddade områden</a:t>
            </a:r>
            <a:r>
              <a:rPr lang="sv-SE" sz="1600" dirty="0"/>
              <a:t> kan fisket regleras genom särskilda föreskrifter enligt miljöbalken eller fiskerilagstiftningen.</a:t>
            </a:r>
          </a:p>
          <a:p>
            <a:endParaRPr lang="sv-SE" sz="1600" dirty="0"/>
          </a:p>
          <a:p>
            <a:endParaRPr lang="sv-SE" sz="1600" dirty="0"/>
          </a:p>
        </p:txBody>
      </p:sp>
      <p:pic>
        <p:nvPicPr>
          <p:cNvPr id="18" name="Platshållare för innehåll 17">
            <a:extLst>
              <a:ext uri="{FF2B5EF4-FFF2-40B4-BE49-F238E27FC236}">
                <a16:creationId xmlns:a16="http://schemas.microsoft.com/office/drawing/2014/main" id="{FE0C45D6-4D51-4627-8F38-86CE2AE9AC74}"/>
              </a:ext>
            </a:extLst>
          </p:cNvPr>
          <p:cNvPicPr>
            <a:picLocks noGrp="1" noChangeAspect="1"/>
          </p:cNvPicPr>
          <p:nvPr>
            <p:ph idx="1"/>
          </p:nvPr>
        </p:nvPicPr>
        <p:blipFill>
          <a:blip r:embed="rId2"/>
          <a:stretch>
            <a:fillRect/>
          </a:stretch>
        </p:blipFill>
        <p:spPr>
          <a:xfrm>
            <a:off x="4444551" y="1964233"/>
            <a:ext cx="7596528" cy="4616540"/>
          </a:xfrm>
          <a:prstGeom prst="rect">
            <a:avLst/>
          </a:prstGeom>
        </p:spPr>
      </p:pic>
    </p:spTree>
    <p:extLst>
      <p:ext uri="{BB962C8B-B14F-4D97-AF65-F5344CB8AC3E}">
        <p14:creationId xmlns:p14="http://schemas.microsoft.com/office/powerpoint/2010/main" val="3752255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764572"/>
            <a:ext cx="7111014" cy="4093428"/>
          </a:xfrm>
          <a:prstGeom prst="rect">
            <a:avLst/>
          </a:prstGeom>
          <a:solidFill>
            <a:schemeClr val="bg2"/>
          </a:solidFill>
        </p:spPr>
        <p:txBody>
          <a:bodyPr wrap="square" rtlCol="0">
            <a:spAutoFit/>
          </a:bodyPr>
          <a:lstStyle/>
          <a:p>
            <a:pPr algn="ctr"/>
            <a:r>
              <a:rPr lang="sv-SE" b="1" dirty="0"/>
              <a:t>Redskapen i havet och de stora sjöarna ska vara märkta</a:t>
            </a:r>
          </a:p>
          <a:p>
            <a:endParaRPr lang="sv-SE" i="1" dirty="0"/>
          </a:p>
          <a:p>
            <a:r>
              <a:rPr lang="sv-SE" sz="1600" dirty="0">
                <a:latin typeface="Times" panose="02020603050405020304" pitchFamily="18" charset="0"/>
                <a:cs typeface="Times" panose="02020603050405020304" pitchFamily="18" charset="0"/>
              </a:rPr>
              <a:t>► </a:t>
            </a:r>
            <a:r>
              <a:rPr lang="sv-SE" sz="1600" dirty="0"/>
              <a:t>Fiskeriverkets föreskrifter (FIFS 1994:14) om märkning och utmärkning av </a:t>
            </a:r>
            <a:br>
              <a:rPr lang="sv-SE" sz="1600" dirty="0"/>
            </a:br>
            <a:r>
              <a:rPr lang="sv-SE" sz="1600" dirty="0"/>
              <a:t>    utestående redskap gäller för Sveriges ekonomiska zon och territorialhav   </a:t>
            </a:r>
            <a:br>
              <a:rPr lang="sv-SE" sz="1600" dirty="0"/>
            </a:br>
            <a:r>
              <a:rPr lang="sv-SE" sz="1600" dirty="0"/>
              <a:t>    samt i inre vatten vid  kusterna och i sjöarna Vänern, Vättern, Mälaren och </a:t>
            </a:r>
            <a:br>
              <a:rPr lang="sv-SE" sz="1600" dirty="0"/>
            </a:br>
            <a:r>
              <a:rPr lang="sv-SE" sz="1600" dirty="0"/>
              <a:t>    Hjälmaren.</a:t>
            </a:r>
          </a:p>
          <a:p>
            <a:endParaRPr lang="sv-SE" sz="1600" dirty="0"/>
          </a:p>
          <a:p>
            <a:r>
              <a:rPr lang="sv-SE" sz="1600" dirty="0">
                <a:cs typeface="Times" panose="02020603050405020304" pitchFamily="18" charset="0"/>
              </a:rPr>
              <a:t>►</a:t>
            </a:r>
            <a:r>
              <a:rPr lang="sv-SE" sz="1600" dirty="0"/>
              <a:t> Redskapen ska vara märkta på vakare, fiskekula eller cylinder.</a:t>
            </a:r>
          </a:p>
          <a:p>
            <a:endParaRPr lang="sv-SE" sz="1600" dirty="0"/>
          </a:p>
          <a:p>
            <a:r>
              <a:rPr lang="sv-SE" sz="1600" b="1" dirty="0"/>
              <a:t>Två skäl: </a:t>
            </a:r>
          </a:p>
          <a:p>
            <a:endParaRPr lang="sv-SE" sz="1600" dirty="0"/>
          </a:p>
          <a:p>
            <a:pPr marL="342900" indent="-342900">
              <a:buAutoNum type="arabicPeriod"/>
            </a:pPr>
            <a:r>
              <a:rPr lang="sv-SE" sz="1600" dirty="0"/>
              <a:t>Det ena är sjösäkerheten, så att inte andra båtar av misstag kör på redskapen. </a:t>
            </a:r>
          </a:p>
          <a:p>
            <a:pPr marL="342900" indent="-342900">
              <a:buAutoNum type="arabicPeriod"/>
            </a:pPr>
            <a:endParaRPr lang="sv-SE" sz="1600" dirty="0"/>
          </a:p>
          <a:p>
            <a:r>
              <a:rPr lang="sv-SE" sz="1600" dirty="0"/>
              <a:t>2.   Det andra är för tillsyn och kontroll av fisket och för att visa vem  </a:t>
            </a:r>
          </a:p>
          <a:p>
            <a:r>
              <a:rPr lang="sv-SE" sz="1600" dirty="0"/>
              <a:t>      som fiskar. </a:t>
            </a:r>
          </a:p>
        </p:txBody>
      </p:sp>
      <p:pic>
        <p:nvPicPr>
          <p:cNvPr id="8" name="Platshållare för innehåll 7">
            <a:extLst>
              <a:ext uri="{FF2B5EF4-FFF2-40B4-BE49-F238E27FC236}">
                <a16:creationId xmlns:a16="http://schemas.microsoft.com/office/drawing/2014/main" id="{B922E009-BF25-4821-BC22-B80F40EE17A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111014" y="2764572"/>
            <a:ext cx="5080986" cy="4093428"/>
          </a:xfrm>
        </p:spPr>
      </p:pic>
    </p:spTree>
    <p:extLst>
      <p:ext uri="{BB962C8B-B14F-4D97-AF65-F5344CB8AC3E}">
        <p14:creationId xmlns:p14="http://schemas.microsoft.com/office/powerpoint/2010/main" val="3283947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95240"/>
            <a:ext cx="6096000" cy="4462760"/>
          </a:xfrm>
          <a:prstGeom prst="rect">
            <a:avLst/>
          </a:prstGeom>
          <a:solidFill>
            <a:schemeClr val="bg2"/>
          </a:solidFill>
        </p:spPr>
        <p:txBody>
          <a:bodyPr wrap="square" rtlCol="0">
            <a:spAutoFit/>
          </a:bodyPr>
          <a:lstStyle/>
          <a:p>
            <a:pPr algn="ctr"/>
            <a:r>
              <a:rPr lang="sv-SE" b="1" dirty="0"/>
              <a:t>Utmärkningsbestämmelser</a:t>
            </a:r>
          </a:p>
          <a:p>
            <a:endParaRPr lang="sv-SE" i="1" dirty="0"/>
          </a:p>
          <a:p>
            <a:pPr algn="ctr"/>
            <a:r>
              <a:rPr lang="sv-SE" dirty="0"/>
              <a:t> </a:t>
            </a:r>
            <a:r>
              <a:rPr lang="sv-SE" sz="1600" b="1" dirty="0"/>
              <a:t> </a:t>
            </a:r>
            <a:r>
              <a:rPr lang="sv-SE" sz="1100" dirty="0"/>
              <a:t> </a:t>
            </a:r>
            <a:r>
              <a:rPr lang="sv-SE" sz="1600" b="1" dirty="0"/>
              <a:t>Fritidsfiske/Fiske med stöd av enskild fiskerätt</a:t>
            </a:r>
            <a:endParaRPr lang="sv-SE" sz="1100" b="1" dirty="0"/>
          </a:p>
          <a:p>
            <a:endParaRPr lang="sv-SE" sz="1100" dirty="0"/>
          </a:p>
          <a:p>
            <a:endParaRPr lang="sv-SE" sz="1100" dirty="0"/>
          </a:p>
          <a:p>
            <a:r>
              <a:rPr lang="sv-SE" sz="1600" dirty="0">
                <a:cs typeface="Times" panose="02020603050405020304" pitchFamily="18" charset="0"/>
              </a:rPr>
              <a:t>► </a:t>
            </a:r>
            <a:r>
              <a:rPr lang="sv-SE" sz="1600" dirty="0"/>
              <a:t>Vid fritidsfiske eller fiske med stöd av enskild rätt ska </a:t>
            </a:r>
            <a:br>
              <a:rPr lang="sv-SE" sz="1600" dirty="0"/>
            </a:br>
            <a:r>
              <a:rPr lang="sv-SE" sz="1600" dirty="0"/>
              <a:t>    redskapet vara märkt med namn och adress eller namn och </a:t>
            </a:r>
            <a:br>
              <a:rPr lang="sv-SE" sz="1600" dirty="0"/>
            </a:br>
            <a:r>
              <a:rPr lang="sv-SE" sz="1600" dirty="0"/>
              <a:t>    telefonnummer. </a:t>
            </a:r>
          </a:p>
          <a:p>
            <a:endParaRPr lang="sv-SE" sz="1600" dirty="0"/>
          </a:p>
          <a:p>
            <a:r>
              <a:rPr lang="sv-SE" sz="1600" dirty="0">
                <a:cs typeface="Times" panose="02020603050405020304" pitchFamily="18" charset="0"/>
              </a:rPr>
              <a:t>► Dessutom</a:t>
            </a:r>
            <a:r>
              <a:rPr lang="sv-SE" sz="1600" dirty="0"/>
              <a:t> ska redskap för fritidsfiske vara märkt antingen med </a:t>
            </a:r>
            <a:br>
              <a:rPr lang="sv-SE" sz="1600" dirty="0"/>
            </a:br>
            <a:r>
              <a:rPr lang="sv-SE" sz="1600" dirty="0"/>
              <a:t>    F (fritidsfiske utan enskild rätt) eller ER (fritidsfiske med enskild </a:t>
            </a:r>
            <a:br>
              <a:rPr lang="sv-SE" sz="1600" dirty="0"/>
            </a:br>
            <a:r>
              <a:rPr lang="sv-SE" sz="1600" dirty="0"/>
              <a:t>    rätt).</a:t>
            </a:r>
          </a:p>
          <a:p>
            <a:r>
              <a:rPr lang="sv-SE" sz="1600" dirty="0"/>
              <a:t> </a:t>
            </a:r>
            <a:endParaRPr lang="sv-SE" sz="1600" dirty="0">
              <a:cs typeface="Times" panose="02020603050405020304" pitchFamily="18" charset="0"/>
            </a:endParaRPr>
          </a:p>
          <a:p>
            <a:pPr algn="ctr"/>
            <a:r>
              <a:rPr lang="sv-SE" sz="1600" b="1" dirty="0"/>
              <a:t>Yrkesmässigt fiske</a:t>
            </a:r>
          </a:p>
          <a:p>
            <a:endParaRPr lang="sv-SE" sz="1600" dirty="0">
              <a:cs typeface="Times" panose="02020603050405020304" pitchFamily="18" charset="0"/>
            </a:endParaRPr>
          </a:p>
          <a:p>
            <a:r>
              <a:rPr lang="sv-SE" sz="1600" dirty="0">
                <a:cs typeface="Times" panose="02020603050405020304" pitchFamily="18" charset="0"/>
              </a:rPr>
              <a:t>► </a:t>
            </a:r>
            <a:r>
              <a:rPr lang="sv-SE" sz="1600" dirty="0"/>
              <a:t>Vid yrkesmässigt fiske ska uppgift om fartyg, </a:t>
            </a:r>
            <a:br>
              <a:rPr lang="sv-SE" sz="1600" dirty="0"/>
            </a:br>
            <a:r>
              <a:rPr lang="sv-SE" sz="1600" dirty="0"/>
              <a:t>    fiskelicensnummer eller särskilt registreringsnummer finnas på </a:t>
            </a:r>
            <a:br>
              <a:rPr lang="sv-SE" sz="1600" dirty="0"/>
            </a:br>
            <a:r>
              <a:rPr lang="sv-SE" sz="1600" dirty="0"/>
              <a:t>    redskapet.</a:t>
            </a:r>
            <a:r>
              <a:rPr lang="sv-SE" sz="1600" b="1" dirty="0">
                <a:latin typeface="Bookman Old Style" panose="02050604050505020204" pitchFamily="18" charset="0"/>
              </a:rPr>
              <a:t> </a:t>
            </a:r>
            <a:endParaRPr lang="sv-SE" sz="1600" b="1" dirty="0"/>
          </a:p>
        </p:txBody>
      </p:sp>
      <p:pic>
        <p:nvPicPr>
          <p:cNvPr id="12" name="Platshållare för innehåll 11">
            <a:extLst>
              <a:ext uri="{FF2B5EF4-FFF2-40B4-BE49-F238E27FC236}">
                <a16:creationId xmlns:a16="http://schemas.microsoft.com/office/drawing/2014/main" id="{681C0565-E820-43BD-B14F-A8C0D5044A3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395238"/>
            <a:ext cx="6096000" cy="4462760"/>
          </a:xfrm>
        </p:spPr>
      </p:pic>
    </p:spTree>
    <p:extLst>
      <p:ext uri="{BB962C8B-B14F-4D97-AF65-F5344CB8AC3E}">
        <p14:creationId xmlns:p14="http://schemas.microsoft.com/office/powerpoint/2010/main" val="1814039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549128"/>
            <a:ext cx="6096001" cy="4308872"/>
          </a:xfrm>
          <a:prstGeom prst="rect">
            <a:avLst/>
          </a:prstGeom>
          <a:solidFill>
            <a:schemeClr val="bg2"/>
          </a:solidFill>
        </p:spPr>
        <p:txBody>
          <a:bodyPr wrap="square" rtlCol="0">
            <a:spAutoFit/>
          </a:bodyPr>
          <a:lstStyle/>
          <a:p>
            <a:pPr algn="ctr"/>
            <a:r>
              <a:rPr lang="sv-SE" b="1" dirty="0"/>
              <a:t>Utmärkningsbestämmelser</a:t>
            </a:r>
          </a:p>
          <a:p>
            <a:endParaRPr lang="sv-SE" i="1" dirty="0"/>
          </a:p>
          <a:p>
            <a:pPr algn="ctr"/>
            <a:r>
              <a:rPr lang="sv-SE" dirty="0"/>
              <a:t> </a:t>
            </a:r>
            <a:r>
              <a:rPr lang="sv-SE" sz="1600" b="1" dirty="0"/>
              <a:t> </a:t>
            </a:r>
            <a:r>
              <a:rPr lang="sv-SE" sz="1100" dirty="0"/>
              <a:t> </a:t>
            </a:r>
            <a:r>
              <a:rPr lang="sv-SE" sz="1600" b="1" dirty="0"/>
              <a:t>Olika regler beroende på redskap och fiskeplats</a:t>
            </a:r>
            <a:endParaRPr lang="sv-SE" sz="1100" b="1" dirty="0"/>
          </a:p>
          <a:p>
            <a:endParaRPr lang="sv-SE" sz="1100" dirty="0"/>
          </a:p>
          <a:p>
            <a:r>
              <a:rPr lang="sv-SE" sz="1100" dirty="0"/>
              <a:t> </a:t>
            </a:r>
          </a:p>
          <a:p>
            <a:r>
              <a:rPr lang="sv-SE" sz="1100" dirty="0"/>
              <a:t> </a:t>
            </a:r>
          </a:p>
          <a:p>
            <a:r>
              <a:rPr lang="sv-SE" sz="1100" dirty="0"/>
              <a:t> </a:t>
            </a:r>
          </a:p>
          <a:p>
            <a:r>
              <a:rPr lang="sv-SE" sz="1600" dirty="0">
                <a:latin typeface="Times New Roman" panose="02020603050405020304" pitchFamily="18" charset="0"/>
                <a:cs typeface="Times New Roman" panose="02020603050405020304" pitchFamily="18" charset="0"/>
              </a:rPr>
              <a:t>● </a:t>
            </a:r>
            <a:r>
              <a:rPr lang="sv-SE" sz="1600" dirty="0"/>
              <a:t>För utmärkning av redskap utomskärs eller redskap inomskärs, som sträcker sig längre än 300 meter, gäller särskilda regler. </a:t>
            </a:r>
          </a:p>
          <a:p>
            <a:endParaRPr lang="sv-SE" sz="1600" dirty="0"/>
          </a:p>
          <a:p>
            <a:r>
              <a:rPr lang="sv-SE" sz="1600" dirty="0">
                <a:latin typeface="Times New Roman" panose="02020603050405020304" pitchFamily="18" charset="0"/>
                <a:cs typeface="Times New Roman" panose="02020603050405020304" pitchFamily="18" charset="0"/>
              </a:rPr>
              <a:t>● </a:t>
            </a:r>
            <a:r>
              <a:rPr lang="sv-SE" sz="1600" dirty="0"/>
              <a:t>Ett överseglingsbart redskap som är utsatt inomskärs och som är kortare än 300 meter får ha en fiskekula i vardera änden.  För redskap kortare än 50 meter räcker en fiskekula eller cylinder.</a:t>
            </a:r>
          </a:p>
          <a:p>
            <a:endParaRPr lang="sv-SE" sz="1600" dirty="0"/>
          </a:p>
          <a:p>
            <a:r>
              <a:rPr lang="sv-SE" sz="1600" dirty="0">
                <a:latin typeface="Times New Roman" panose="02020603050405020304" pitchFamily="18" charset="0"/>
                <a:cs typeface="Times New Roman" panose="02020603050405020304" pitchFamily="18" charset="0"/>
              </a:rPr>
              <a:t>● </a:t>
            </a:r>
            <a:r>
              <a:rPr lang="sv-SE" sz="1600" dirty="0"/>
              <a:t>Ytterligare detaljer och definitioner finns i föreskrifterna samt på Havs- och vattenmyndighetens hemsida under ”Guide till fiskeregler”.</a:t>
            </a:r>
          </a:p>
          <a:p>
            <a:endParaRPr lang="sv-SE" sz="1600" dirty="0"/>
          </a:p>
        </p:txBody>
      </p:sp>
      <p:pic>
        <p:nvPicPr>
          <p:cNvPr id="7" name="Platshållare för innehåll 6">
            <a:extLst>
              <a:ext uri="{FF2B5EF4-FFF2-40B4-BE49-F238E27FC236}">
                <a16:creationId xmlns:a16="http://schemas.microsoft.com/office/drawing/2014/main" id="{F7C74577-6D21-4981-80C5-3D8C9315FC2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549128"/>
            <a:ext cx="6096000" cy="4308872"/>
          </a:xfrm>
        </p:spPr>
      </p:pic>
    </p:spTree>
    <p:extLst>
      <p:ext uri="{BB962C8B-B14F-4D97-AF65-F5344CB8AC3E}">
        <p14:creationId xmlns:p14="http://schemas.microsoft.com/office/powerpoint/2010/main" val="2776230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902797"/>
            <a:ext cx="6096001" cy="4955203"/>
          </a:xfrm>
          <a:prstGeom prst="rect">
            <a:avLst/>
          </a:prstGeom>
          <a:solidFill>
            <a:schemeClr val="bg2"/>
          </a:solidFill>
        </p:spPr>
        <p:txBody>
          <a:bodyPr wrap="square" rtlCol="0">
            <a:spAutoFit/>
          </a:bodyPr>
          <a:lstStyle/>
          <a:p>
            <a:pPr algn="ctr"/>
            <a:r>
              <a:rPr lang="sv-SE" b="1" dirty="0"/>
              <a:t>Hantering av signalkräfta</a:t>
            </a:r>
          </a:p>
          <a:p>
            <a:endParaRPr lang="sv-SE" i="1" dirty="0"/>
          </a:p>
          <a:p>
            <a:pPr algn="just"/>
            <a:r>
              <a:rPr lang="sv-SE" sz="1600" dirty="0"/>
              <a:t>Signalkräftan är upptagen på EU:s unionslista över </a:t>
            </a:r>
            <a:r>
              <a:rPr lang="sv-SE" sz="1600" dirty="0" err="1"/>
              <a:t>invasiva</a:t>
            </a:r>
            <a:r>
              <a:rPr lang="sv-SE" sz="1600" dirty="0"/>
              <a:t> främmande arter. För att det även i fortsättningen ska vara möjligt att hantera och fiska signalkräftor har Sverige utformat ett hanteringsprogram och kompletterande nationella bestämmelser. </a:t>
            </a:r>
          </a:p>
          <a:p>
            <a:endParaRPr lang="sv-SE" sz="1600" dirty="0"/>
          </a:p>
          <a:p>
            <a:r>
              <a:rPr lang="sv-SE" sz="1600" b="1" dirty="0">
                <a:latin typeface="Times" panose="02020603050405020304" pitchFamily="18" charset="0"/>
                <a:cs typeface="Times" panose="02020603050405020304" pitchFamily="18" charset="0"/>
              </a:rPr>
              <a:t>► </a:t>
            </a:r>
            <a:r>
              <a:rPr lang="sv-SE" sz="1600" b="1" dirty="0"/>
              <a:t>Föreskrifterna (2019:21) om hantering av signalkräfta </a:t>
            </a:r>
            <a:br>
              <a:rPr lang="sv-SE" sz="1600" b="1" dirty="0"/>
            </a:br>
            <a:r>
              <a:rPr lang="sv-SE" sz="1600" b="1" dirty="0"/>
              <a:t>    </a:t>
            </a:r>
            <a:r>
              <a:rPr lang="sv-SE" sz="1600" dirty="0"/>
              <a:t>anger ett hanteringsområde med karta och definierade </a:t>
            </a:r>
            <a:br>
              <a:rPr lang="sv-SE" sz="1600" dirty="0"/>
            </a:br>
            <a:r>
              <a:rPr lang="sv-SE" sz="1600" dirty="0"/>
              <a:t>    gränser. </a:t>
            </a:r>
          </a:p>
          <a:p>
            <a:endParaRPr lang="sv-SE" sz="1200" dirty="0"/>
          </a:p>
          <a:p>
            <a:r>
              <a:rPr lang="sv-SE" sz="1600" b="1" dirty="0">
                <a:latin typeface="Times" panose="02020603050405020304" pitchFamily="18" charset="0"/>
                <a:cs typeface="Times" panose="02020603050405020304" pitchFamily="18" charset="0"/>
              </a:rPr>
              <a:t>► </a:t>
            </a:r>
            <a:r>
              <a:rPr lang="sv-SE" sz="1600" b="1" dirty="0"/>
              <a:t>Inom hanteringsområdet </a:t>
            </a:r>
            <a:r>
              <a:rPr lang="sv-SE" sz="1600" dirty="0"/>
              <a:t>är det fortsatt tillåtet att fiska och </a:t>
            </a:r>
            <a:br>
              <a:rPr lang="sv-SE" sz="1600" dirty="0"/>
            </a:br>
            <a:r>
              <a:rPr lang="sv-SE" sz="1600" dirty="0"/>
              <a:t>    hantera signalkräfta, dock med restriktioner bland annat om </a:t>
            </a:r>
            <a:br>
              <a:rPr lang="sv-SE" sz="1600" dirty="0"/>
            </a:br>
            <a:r>
              <a:rPr lang="sv-SE" sz="1600" dirty="0"/>
              <a:t>    minimimått på 10 cm och förbud om att flytta och transportera </a:t>
            </a:r>
            <a:br>
              <a:rPr lang="sv-SE" sz="1600" dirty="0"/>
            </a:br>
            <a:r>
              <a:rPr lang="sv-SE" sz="1600" dirty="0"/>
              <a:t>    kräftor inom samma vattenområde. </a:t>
            </a:r>
          </a:p>
          <a:p>
            <a:endParaRPr lang="sv-SE" sz="1200" dirty="0"/>
          </a:p>
          <a:p>
            <a:r>
              <a:rPr lang="sv-SE" sz="1600" b="1" dirty="0">
                <a:latin typeface="Times" panose="02020603050405020304" pitchFamily="18" charset="0"/>
                <a:cs typeface="Times" panose="02020603050405020304" pitchFamily="18" charset="0"/>
              </a:rPr>
              <a:t>► </a:t>
            </a:r>
            <a:r>
              <a:rPr lang="sv-SE" sz="1600" b="1" dirty="0"/>
              <a:t>Utanför hanteringsområdet </a:t>
            </a:r>
            <a:r>
              <a:rPr lang="sv-SE" sz="1600" dirty="0"/>
              <a:t>är det i princip förbjudet att fiska </a:t>
            </a:r>
            <a:br>
              <a:rPr lang="sv-SE" sz="1600" dirty="0"/>
            </a:br>
            <a:r>
              <a:rPr lang="sv-SE" sz="1600" dirty="0"/>
              <a:t>    och att hantera okokta signalkräftor. I bilaga till föreskrifterna </a:t>
            </a:r>
            <a:br>
              <a:rPr lang="sv-SE" sz="1600" dirty="0"/>
            </a:br>
            <a:r>
              <a:rPr lang="sv-SE" sz="1600" dirty="0"/>
              <a:t>    medges dock möjlighet att fiska signalkräftor i vissa utpekade </a:t>
            </a:r>
            <a:br>
              <a:rPr lang="sv-SE" sz="1600" dirty="0"/>
            </a:br>
            <a:r>
              <a:rPr lang="sv-SE" sz="1600" dirty="0"/>
              <a:t>    vatten och under viss tid utanför hanteringsområdet. </a:t>
            </a:r>
          </a:p>
        </p:txBody>
      </p:sp>
      <p:pic>
        <p:nvPicPr>
          <p:cNvPr id="12" name="Platshållare för innehåll 11">
            <a:extLst>
              <a:ext uri="{FF2B5EF4-FFF2-40B4-BE49-F238E27FC236}">
                <a16:creationId xmlns:a16="http://schemas.microsoft.com/office/drawing/2014/main" id="{678427F3-01DE-48B3-A618-14B5D11B316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902797"/>
            <a:ext cx="6096000" cy="4955203"/>
          </a:xfrm>
        </p:spPr>
      </p:pic>
    </p:spTree>
    <p:extLst>
      <p:ext uri="{BB962C8B-B14F-4D97-AF65-F5344CB8AC3E}">
        <p14:creationId xmlns:p14="http://schemas.microsoft.com/office/powerpoint/2010/main" val="36842742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Havs- och vattenmyndighetens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3055960"/>
            <a:ext cx="6096001" cy="3801041"/>
          </a:xfrm>
          <a:prstGeom prst="rect">
            <a:avLst/>
          </a:prstGeom>
          <a:solidFill>
            <a:schemeClr val="bg2"/>
          </a:solidFill>
        </p:spPr>
        <p:txBody>
          <a:bodyPr wrap="square" rtlCol="0">
            <a:spAutoFit/>
          </a:bodyPr>
          <a:lstStyle/>
          <a:p>
            <a:pPr algn="ctr"/>
            <a:r>
              <a:rPr lang="sv-SE" b="1" dirty="0"/>
              <a:t>Några andra viktiga föreskrifter</a:t>
            </a:r>
          </a:p>
          <a:p>
            <a:endParaRPr lang="sv-SE" i="1" dirty="0"/>
          </a:p>
          <a:p>
            <a:endParaRPr lang="sv-SE" i="1" dirty="0"/>
          </a:p>
          <a:p>
            <a:r>
              <a:rPr lang="sv-SE" b="1" dirty="0"/>
              <a:t>FIFS 1982:3 om fiskevårdsområden</a:t>
            </a:r>
            <a:r>
              <a:rPr lang="sv-SE" dirty="0"/>
              <a:t> (se även LOFO). Föreskriften reglerar vissa detaljer kring bildande av fiskevårdsområden, registerhållning och stadgar.</a:t>
            </a:r>
          </a:p>
          <a:p>
            <a:endParaRPr lang="sv-SE" dirty="0"/>
          </a:p>
          <a:p>
            <a:r>
              <a:rPr lang="sv-SE" b="1" dirty="0"/>
              <a:t>FIFS 2011:13 om utsättning av fisk samt flyttning av fisk i andra fall än mellan fiskodlingar</a:t>
            </a:r>
            <a:r>
              <a:rPr lang="sv-SE" dirty="0"/>
              <a:t>. </a:t>
            </a:r>
          </a:p>
          <a:p>
            <a:endParaRPr lang="sv-SE" sz="1600" dirty="0"/>
          </a:p>
          <a:p>
            <a:r>
              <a:rPr lang="sv-SE" dirty="0"/>
              <a:t>En översikt av alla befintliga föreskrifter finns på </a:t>
            </a:r>
            <a:r>
              <a:rPr lang="sv-SE" dirty="0" err="1"/>
              <a:t>HaV:s</a:t>
            </a:r>
            <a:r>
              <a:rPr lang="sv-SE" dirty="0"/>
              <a:t> hemsida samt på portalen Svenska fiskeregler. </a:t>
            </a:r>
          </a:p>
          <a:p>
            <a:endParaRPr lang="sv-SE" sz="1100" dirty="0"/>
          </a:p>
          <a:p>
            <a:endParaRPr lang="sv-SE" sz="1600" dirty="0"/>
          </a:p>
        </p:txBody>
      </p:sp>
      <p:pic>
        <p:nvPicPr>
          <p:cNvPr id="8" name="Platshållare för innehåll 7">
            <a:extLst>
              <a:ext uri="{FF2B5EF4-FFF2-40B4-BE49-F238E27FC236}">
                <a16:creationId xmlns:a16="http://schemas.microsoft.com/office/drawing/2014/main" id="{18E0090B-425A-46BF-8E0F-C97A9F760F4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5999" y="3055961"/>
            <a:ext cx="6096001" cy="3802040"/>
          </a:xfrm>
        </p:spPr>
      </p:pic>
    </p:spTree>
    <p:extLst>
      <p:ext uri="{BB962C8B-B14F-4D97-AF65-F5344CB8AC3E}">
        <p14:creationId xmlns:p14="http://schemas.microsoft.com/office/powerpoint/2010/main" val="3575015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Portalen Svenska fiskeregler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087463"/>
            <a:ext cx="6096000" cy="4770537"/>
          </a:xfrm>
          <a:prstGeom prst="rect">
            <a:avLst/>
          </a:prstGeom>
          <a:solidFill>
            <a:schemeClr val="bg2"/>
          </a:solidFill>
        </p:spPr>
        <p:txBody>
          <a:bodyPr wrap="square" rtlCol="0">
            <a:spAutoFit/>
          </a:bodyPr>
          <a:lstStyle/>
          <a:p>
            <a:pPr algn="ctr"/>
            <a:r>
              <a:rPr lang="sv-SE" b="1" dirty="0"/>
              <a:t>www.svenskafiskeregler.se</a:t>
            </a:r>
          </a:p>
          <a:p>
            <a:endParaRPr lang="sv-SE" dirty="0"/>
          </a:p>
          <a:p>
            <a:endParaRPr lang="sv-SE" dirty="0"/>
          </a:p>
          <a:p>
            <a:pPr algn="just"/>
            <a:r>
              <a:rPr lang="sv-SE" dirty="0"/>
              <a:t>Svenska fiskeregler är myndigheternas portal för geografisk sökning av regler för fritidsfisket i havet, kusten och de fem stora sjöarna. Havs- och vattenmyndigheten, Jordbruksverket och länsstyrelserna står bakom portalen.</a:t>
            </a:r>
          </a:p>
          <a:p>
            <a:endParaRPr lang="sv-SE" dirty="0"/>
          </a:p>
          <a:p>
            <a:r>
              <a:rPr lang="sv-SE" sz="1600" dirty="0">
                <a:latin typeface="Times" panose="02020603050405020304" pitchFamily="18" charset="0"/>
                <a:cs typeface="Times" panose="02020603050405020304" pitchFamily="18" charset="0"/>
              </a:rPr>
              <a:t>► </a:t>
            </a:r>
            <a:r>
              <a:rPr lang="sv-SE" sz="1600" dirty="0"/>
              <a:t>Portalen Svenska fiskeregler gör det enkelt att hitta vilka regler </a:t>
            </a:r>
            <a:br>
              <a:rPr lang="sv-SE" sz="1600" dirty="0"/>
            </a:br>
            <a:r>
              <a:rPr lang="sv-SE" sz="1600" dirty="0"/>
              <a:t>    som gäller för olika delar av havet och de stora sjöarna. </a:t>
            </a:r>
          </a:p>
          <a:p>
            <a:endParaRPr lang="sv-SE" sz="1600" dirty="0"/>
          </a:p>
          <a:p>
            <a:r>
              <a:rPr lang="sv-SE" sz="1600" dirty="0">
                <a:cs typeface="Times" panose="02020603050405020304" pitchFamily="18" charset="0"/>
              </a:rPr>
              <a:t>► Portalens öppningssida innehåller a</a:t>
            </a:r>
            <a:r>
              <a:rPr lang="sv-SE" sz="1600" dirty="0"/>
              <a:t>llmänna regler och en </a:t>
            </a:r>
            <a:br>
              <a:rPr lang="sv-SE" sz="1600" dirty="0"/>
            </a:br>
            <a:r>
              <a:rPr lang="sv-SE" sz="1600" dirty="0"/>
              <a:t>    översikt av fiskerilagstiftningen tillsammans med definitioner </a:t>
            </a:r>
            <a:br>
              <a:rPr lang="sv-SE" sz="1600" dirty="0"/>
            </a:br>
            <a:r>
              <a:rPr lang="sv-SE" sz="1600" dirty="0"/>
              <a:t>    och annan information. </a:t>
            </a:r>
          </a:p>
          <a:p>
            <a:endParaRPr lang="sv-SE" sz="1600" dirty="0"/>
          </a:p>
          <a:p>
            <a:r>
              <a:rPr lang="sv-SE" sz="1600" b="1" dirty="0">
                <a:latin typeface="Times" panose="02020603050405020304" pitchFamily="18" charset="0"/>
                <a:cs typeface="Times" panose="02020603050405020304" pitchFamily="18" charset="0"/>
              </a:rPr>
              <a:t>► </a:t>
            </a:r>
            <a:r>
              <a:rPr lang="sv-SE" sz="1600" dirty="0">
                <a:cs typeface="Times" panose="02020603050405020304" pitchFamily="18" charset="0"/>
              </a:rPr>
              <a:t>Från öppningssidan kan man</a:t>
            </a:r>
            <a:r>
              <a:rPr lang="sv-SE" sz="1600" dirty="0"/>
              <a:t> via karta söka sig vidare till ett </a:t>
            </a:r>
            <a:br>
              <a:rPr lang="sv-SE" sz="1600" dirty="0"/>
            </a:br>
            <a:r>
              <a:rPr lang="sv-SE" sz="1600" dirty="0"/>
              <a:t>    visst område. Det går att söka på specifika fiskemetoder och </a:t>
            </a:r>
            <a:br>
              <a:rPr lang="sv-SE" sz="1600" dirty="0"/>
            </a:br>
            <a:r>
              <a:rPr lang="sv-SE" sz="1600" dirty="0"/>
              <a:t>    vad som gäller inom det geografiska området.</a:t>
            </a:r>
          </a:p>
        </p:txBody>
      </p:sp>
      <p:pic>
        <p:nvPicPr>
          <p:cNvPr id="8" name="Platshållare för innehåll 7">
            <a:extLst>
              <a:ext uri="{FF2B5EF4-FFF2-40B4-BE49-F238E27FC236}">
                <a16:creationId xmlns:a16="http://schemas.microsoft.com/office/drawing/2014/main" id="{4D62F009-5B49-4180-80D9-641AAA911DDA}"/>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096000" y="2087462"/>
            <a:ext cx="6096000" cy="4770537"/>
          </a:xfrm>
        </p:spPr>
      </p:pic>
    </p:spTree>
    <p:extLst>
      <p:ext uri="{BB962C8B-B14F-4D97-AF65-F5344CB8AC3E}">
        <p14:creationId xmlns:p14="http://schemas.microsoft.com/office/powerpoint/2010/main" val="1133633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Portalen Fiskekartan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610468"/>
            <a:ext cx="6445188" cy="4247317"/>
          </a:xfrm>
          <a:prstGeom prst="rect">
            <a:avLst/>
          </a:prstGeom>
          <a:solidFill>
            <a:schemeClr val="bg2"/>
          </a:solidFill>
        </p:spPr>
        <p:txBody>
          <a:bodyPr wrap="square" rtlCol="0">
            <a:spAutoFit/>
          </a:bodyPr>
          <a:lstStyle/>
          <a:p>
            <a:pPr algn="ctr"/>
            <a:r>
              <a:rPr lang="sv-SE" b="1" dirty="0"/>
              <a:t>www.fiskekartan.se</a:t>
            </a:r>
          </a:p>
          <a:p>
            <a:endParaRPr lang="sv-SE" dirty="0"/>
          </a:p>
          <a:p>
            <a:pPr algn="just"/>
            <a:r>
              <a:rPr lang="sv-SE" dirty="0"/>
              <a:t>Fiskekartan ska underlätta för allmänheten att hitta information om var man kan fiska. Havs- och vattenmyndigheten, Jordbruksverket och länsstyrelserna står bakom portalen.</a:t>
            </a:r>
          </a:p>
          <a:p>
            <a:endParaRPr lang="sv-SE" dirty="0"/>
          </a:p>
          <a:p>
            <a:r>
              <a:rPr lang="sv-SE" sz="1600" dirty="0">
                <a:latin typeface="Times" panose="02020603050405020304" pitchFamily="18" charset="0"/>
                <a:cs typeface="Times" panose="02020603050405020304" pitchFamily="18" charset="0"/>
              </a:rPr>
              <a:t>► </a:t>
            </a:r>
            <a:r>
              <a:rPr lang="sv-SE" sz="1600" dirty="0"/>
              <a:t>Portalen ska underlätta länsstyrelsernas myndighetsutövning, </a:t>
            </a:r>
            <a:br>
              <a:rPr lang="sv-SE" sz="1600" dirty="0"/>
            </a:br>
            <a:r>
              <a:rPr lang="sv-SE" sz="1600" dirty="0"/>
              <a:t>    ärendehantering och skyldighet att hålla ett uppdaterat register </a:t>
            </a:r>
            <a:br>
              <a:rPr lang="sv-SE" sz="1600" dirty="0"/>
            </a:br>
            <a:r>
              <a:rPr lang="sv-SE" sz="1600" dirty="0"/>
              <a:t>    över fiskevårdsområdesföreningar.</a:t>
            </a:r>
          </a:p>
          <a:p>
            <a:endParaRPr lang="sv-SE" sz="1600" dirty="0"/>
          </a:p>
          <a:p>
            <a:r>
              <a:rPr lang="sv-SE" sz="1600" dirty="0">
                <a:cs typeface="Times" panose="02020603050405020304" pitchFamily="18" charset="0"/>
              </a:rPr>
              <a:t>► Portalens ska även skapa nyttor för fiskevårdsområdesföreningar </a:t>
            </a:r>
            <a:br>
              <a:rPr lang="sv-SE" sz="1600" dirty="0">
                <a:cs typeface="Times" panose="02020603050405020304" pitchFamily="18" charset="0"/>
              </a:rPr>
            </a:br>
            <a:r>
              <a:rPr lang="sv-SE" sz="1600" dirty="0">
                <a:cs typeface="Times" panose="02020603050405020304" pitchFamily="18" charset="0"/>
              </a:rPr>
              <a:t>    och öka möjligheterna för kommunikation kring marknadsföring </a:t>
            </a:r>
            <a:br>
              <a:rPr lang="sv-SE" sz="1600" dirty="0">
                <a:cs typeface="Times" panose="02020603050405020304" pitchFamily="18" charset="0"/>
              </a:rPr>
            </a:br>
            <a:r>
              <a:rPr lang="sv-SE" sz="1600" dirty="0">
                <a:cs typeface="Times" panose="02020603050405020304" pitchFamily="18" charset="0"/>
              </a:rPr>
              <a:t>    och kontakter med fritidsfiskare samt utgöra en resurs för statistik, </a:t>
            </a:r>
            <a:br>
              <a:rPr lang="sv-SE" sz="1600" dirty="0">
                <a:cs typeface="Times" panose="02020603050405020304" pitchFamily="18" charset="0"/>
              </a:rPr>
            </a:br>
            <a:r>
              <a:rPr lang="sv-SE" sz="1600" dirty="0">
                <a:cs typeface="Times" panose="02020603050405020304" pitchFamily="18" charset="0"/>
              </a:rPr>
              <a:t>    enkäter och riktad forskning. </a:t>
            </a:r>
          </a:p>
          <a:p>
            <a:endParaRPr lang="sv-SE" sz="1600" dirty="0"/>
          </a:p>
        </p:txBody>
      </p:sp>
      <p:pic>
        <p:nvPicPr>
          <p:cNvPr id="10" name="Bildobjekt 9">
            <a:extLst>
              <a:ext uri="{FF2B5EF4-FFF2-40B4-BE49-F238E27FC236}">
                <a16:creationId xmlns:a16="http://schemas.microsoft.com/office/drawing/2014/main" id="{7D1BF7F9-D7B2-496B-A743-92A9F71BB1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45188" y="2610468"/>
            <a:ext cx="5746812" cy="4247532"/>
          </a:xfrm>
          <a:prstGeom prst="rect">
            <a:avLst/>
          </a:prstGeom>
        </p:spPr>
      </p:pic>
      <p:pic>
        <p:nvPicPr>
          <p:cNvPr id="13" name="Platshållare för innehåll 6">
            <a:extLst>
              <a:ext uri="{FF2B5EF4-FFF2-40B4-BE49-F238E27FC236}">
                <a16:creationId xmlns:a16="http://schemas.microsoft.com/office/drawing/2014/main" id="{DCE77DF4-186A-4F23-B77E-74570AA92BB8}"/>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265476" y="1822691"/>
            <a:ext cx="1294470" cy="537961"/>
          </a:xfrm>
        </p:spPr>
      </p:pic>
    </p:spTree>
    <p:extLst>
      <p:ext uri="{BB962C8B-B14F-4D97-AF65-F5344CB8AC3E}">
        <p14:creationId xmlns:p14="http://schemas.microsoft.com/office/powerpoint/2010/main" val="534052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Guide till fiskeregler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756781"/>
            <a:ext cx="12192000" cy="1754326"/>
          </a:xfrm>
          <a:prstGeom prst="rect">
            <a:avLst/>
          </a:prstGeom>
          <a:solidFill>
            <a:schemeClr val="bg2"/>
          </a:solidFill>
        </p:spPr>
        <p:txBody>
          <a:bodyPr wrap="square" rtlCol="0">
            <a:spAutoFit/>
          </a:bodyPr>
          <a:lstStyle/>
          <a:p>
            <a:pPr algn="ctr"/>
            <a:r>
              <a:rPr lang="sv-SE" b="1" dirty="0"/>
              <a:t> </a:t>
            </a:r>
            <a:endParaRPr lang="sv-SE" dirty="0"/>
          </a:p>
          <a:p>
            <a:pPr algn="ctr"/>
            <a:endParaRPr lang="sv-SE" dirty="0"/>
          </a:p>
          <a:p>
            <a:pPr algn="ctr"/>
            <a:r>
              <a:rPr lang="sv-SE" dirty="0"/>
              <a:t>En allmän guide till fiskeregler för fritidsfisket finns på Havs- och vattenmyndighetens hemsida:</a:t>
            </a:r>
          </a:p>
          <a:p>
            <a:pPr algn="ctr"/>
            <a:endParaRPr lang="sv-SE" dirty="0"/>
          </a:p>
          <a:p>
            <a:pPr algn="ctr"/>
            <a:r>
              <a:rPr lang="sv-SE" dirty="0">
                <a:hlinkClick r:id="rId2"/>
              </a:rPr>
              <a:t>www.havochvatten.se</a:t>
            </a:r>
            <a:r>
              <a:rPr lang="sv-SE" dirty="0"/>
              <a:t> </a:t>
            </a:r>
          </a:p>
          <a:p>
            <a:pPr algn="ctr"/>
            <a:endParaRPr lang="sv-SE" dirty="0"/>
          </a:p>
        </p:txBody>
      </p:sp>
      <p:pic>
        <p:nvPicPr>
          <p:cNvPr id="7" name="Platshållare för innehåll 6">
            <a:extLst>
              <a:ext uri="{FF2B5EF4-FFF2-40B4-BE49-F238E27FC236}">
                <a16:creationId xmlns:a16="http://schemas.microsoft.com/office/drawing/2014/main" id="{E85D415E-1FA6-47BA-903B-C23E7B32C3F9}"/>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382392" y="3511107"/>
            <a:ext cx="5619566" cy="3349035"/>
          </a:xfrm>
        </p:spPr>
      </p:pic>
    </p:spTree>
    <p:extLst>
      <p:ext uri="{BB962C8B-B14F-4D97-AF65-F5344CB8AC3E}">
        <p14:creationId xmlns:p14="http://schemas.microsoft.com/office/powerpoint/2010/main" val="1218854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4BBDC26-2CAA-4CFC-A061-7F0417D6B03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12192000" cy="6801280"/>
          </a:xfrm>
          <a:prstGeom prst="rect">
            <a:avLst/>
          </a:prstGeom>
        </p:spPr>
      </p:pic>
      <p:sp>
        <p:nvSpPr>
          <p:cNvPr id="5" name="Rubrik 1">
            <a:extLst>
              <a:ext uri="{FF2B5EF4-FFF2-40B4-BE49-F238E27FC236}">
                <a16:creationId xmlns:a16="http://schemas.microsoft.com/office/drawing/2014/main" id="{DD7F1051-4654-4855-A010-0245BD7F38C5}"/>
              </a:ext>
              <a:ext uri="{C183D7F6-B498-43B3-948B-1728B52AA6E4}">
                <adec:decorative xmlns:adec="http://schemas.microsoft.com/office/drawing/2017/decorative" val="0"/>
              </a:ext>
            </a:extLst>
          </p:cNvPr>
          <p:cNvSpPr txBox="1">
            <a:spLocks/>
          </p:cNvSpPr>
          <p:nvPr/>
        </p:nvSpPr>
        <p:spPr>
          <a:xfrm>
            <a:off x="2027953" y="3429000"/>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2"/>
                </a:solidFill>
              </a:rPr>
              <a:t>Del 2 </a:t>
            </a:r>
            <a:br>
              <a:rPr lang="sv-SE" dirty="0">
                <a:solidFill>
                  <a:schemeClr val="bg2"/>
                </a:solidFill>
              </a:rPr>
            </a:br>
            <a:endParaRPr lang="sv-SE" dirty="0">
              <a:solidFill>
                <a:schemeClr val="bg2"/>
              </a:solidFill>
            </a:endParaRPr>
          </a:p>
          <a:p>
            <a:r>
              <a:rPr lang="sv-SE" dirty="0">
                <a:solidFill>
                  <a:schemeClr val="bg2"/>
                </a:solidFill>
              </a:rPr>
              <a:t>Brott och straff</a:t>
            </a:r>
          </a:p>
        </p:txBody>
      </p:sp>
      <p:pic>
        <p:nvPicPr>
          <p:cNvPr id="6" name="Picture 2" descr="C:\Users\Användaren\Documents\Projekt\Projetansökningar HaV\Texter Fvof bilande\hav-logotyp-gra-neg-138x55px.png">
            <a:extLst>
              <a:ext uri="{FF2B5EF4-FFF2-40B4-BE49-F238E27FC236}">
                <a16:creationId xmlns:a16="http://schemas.microsoft.com/office/drawing/2014/main" id="{91B0B3D7-C557-4208-AD2D-A9F8B3B2D05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71844" y="364296"/>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598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Brott mot fiskelagen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210574"/>
            <a:ext cx="7093258" cy="4647426"/>
          </a:xfrm>
          <a:prstGeom prst="rect">
            <a:avLst/>
          </a:prstGeom>
          <a:solidFill>
            <a:schemeClr val="bg2"/>
          </a:solidFill>
        </p:spPr>
        <p:txBody>
          <a:bodyPr wrap="square" rtlCol="0">
            <a:spAutoFit/>
          </a:bodyPr>
          <a:lstStyle/>
          <a:p>
            <a:pPr algn="ctr"/>
            <a:r>
              <a:rPr lang="sv-SE" b="1" dirty="0"/>
              <a:t>Allmänt</a:t>
            </a:r>
          </a:p>
          <a:p>
            <a:pPr algn="ctr"/>
            <a:endParaRPr lang="sv-SE" sz="900" b="1" dirty="0"/>
          </a:p>
          <a:p>
            <a:r>
              <a:rPr lang="sv-SE" sz="1600" dirty="0"/>
              <a:t>Brott mot fiskelagen kan gälla både fiske </a:t>
            </a:r>
            <a:r>
              <a:rPr lang="sv-SE" sz="1600" b="1" dirty="0"/>
              <a:t>utan lov </a:t>
            </a:r>
            <a:r>
              <a:rPr lang="sv-SE" sz="1600" dirty="0"/>
              <a:t>från fiskerättsägaren och </a:t>
            </a:r>
            <a:r>
              <a:rPr lang="sv-SE" sz="1600" b="1" dirty="0"/>
              <a:t>överträdelser av </a:t>
            </a:r>
            <a:r>
              <a:rPr lang="sv-SE" sz="1600" dirty="0"/>
              <a:t>myndigheternas</a:t>
            </a:r>
            <a:r>
              <a:rPr lang="sv-SE" sz="1600" b="1" dirty="0"/>
              <a:t> föreskrifter</a:t>
            </a:r>
            <a:r>
              <a:rPr lang="sv-SE" sz="1600" dirty="0"/>
              <a:t>. Straffbestämmelser framgår av fiskelagen 37-50 §§. </a:t>
            </a:r>
          </a:p>
          <a:p>
            <a:endParaRPr lang="sv-SE" dirty="0"/>
          </a:p>
          <a:p>
            <a:pPr algn="ctr"/>
            <a:r>
              <a:rPr lang="sv-SE" b="1" dirty="0"/>
              <a:t>Fiske utan lov</a:t>
            </a:r>
          </a:p>
          <a:p>
            <a:pPr algn="ctr"/>
            <a:endParaRPr lang="sv-SE" sz="900" dirty="0"/>
          </a:p>
          <a:p>
            <a:r>
              <a:rPr lang="sv-SE" sz="1600" dirty="0"/>
              <a:t>Fiske utan lov innebär att en person, utan att ha fått tillåtelse (t ex köpt fiskekort), fiskar i vatten där någon annan har enskild fiskerätt. Fiske utan lov är alltså en brottslig handling riktad mot fiskerättsägaren. Det är ett brott mot fiskelagen som ska polisanmälas och kan leda till allmänt åtal.</a:t>
            </a:r>
          </a:p>
          <a:p>
            <a:endParaRPr lang="sv-SE" sz="1600" dirty="0"/>
          </a:p>
          <a:p>
            <a:r>
              <a:rPr lang="sv-SE" sz="1600" dirty="0"/>
              <a:t>Straffet för en sådan överträdelse kan bli </a:t>
            </a:r>
            <a:r>
              <a:rPr lang="sv-SE" sz="1600" b="1" dirty="0"/>
              <a:t>böter eller fängelse i högst ett år</a:t>
            </a:r>
            <a:r>
              <a:rPr lang="sv-SE" sz="1600" dirty="0"/>
              <a:t>.</a:t>
            </a:r>
          </a:p>
          <a:p>
            <a:endParaRPr lang="sv-SE" sz="1600" dirty="0"/>
          </a:p>
          <a:p>
            <a:r>
              <a:rPr lang="sv-SE" sz="1600" dirty="0"/>
              <a:t>Om brottet är ringa ska fiskaren inte dömas till ansvar. Det avgörs av domstol och kan till exempel handla om ett barn som metar och inte har förstått fiskerättens innebörd.</a:t>
            </a:r>
          </a:p>
        </p:txBody>
      </p:sp>
      <p:pic>
        <p:nvPicPr>
          <p:cNvPr id="8" name="Platshållare för innehåll 7">
            <a:extLst>
              <a:ext uri="{FF2B5EF4-FFF2-40B4-BE49-F238E27FC236}">
                <a16:creationId xmlns:a16="http://schemas.microsoft.com/office/drawing/2014/main" id="{601D799D-EF1E-45A3-944C-D4726751E03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16200000">
            <a:off x="7318916" y="1984916"/>
            <a:ext cx="4647426" cy="5098742"/>
          </a:xfrm>
        </p:spPr>
      </p:pic>
    </p:spTree>
    <p:extLst>
      <p:ext uri="{BB962C8B-B14F-4D97-AF65-F5344CB8AC3E}">
        <p14:creationId xmlns:p14="http://schemas.microsoft.com/office/powerpoint/2010/main" val="2207942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Brott mot fiskelagen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595021"/>
            <a:ext cx="6738151" cy="5262979"/>
          </a:xfrm>
          <a:prstGeom prst="rect">
            <a:avLst/>
          </a:prstGeom>
          <a:solidFill>
            <a:schemeClr val="bg2"/>
          </a:solidFill>
        </p:spPr>
        <p:txBody>
          <a:bodyPr wrap="square" rtlCol="0">
            <a:spAutoFit/>
          </a:bodyPr>
          <a:lstStyle/>
          <a:p>
            <a:pPr algn="ctr"/>
            <a:r>
              <a:rPr lang="sv-SE" b="1" dirty="0"/>
              <a:t> Överträdelse av övriga regler och myndigheternas föreskrifter</a:t>
            </a:r>
          </a:p>
          <a:p>
            <a:pPr algn="ctr"/>
            <a:endParaRPr lang="sv-SE" dirty="0"/>
          </a:p>
          <a:p>
            <a:r>
              <a:rPr lang="sv-SE" sz="1600" dirty="0"/>
              <a:t>Lagstadgade fiskeregler finns både i fiskelagen, förordningen om fisket, vattenbruket och fiskerinäringen samt i myndigheternas föreskrifter. </a:t>
            </a:r>
          </a:p>
          <a:p>
            <a:endParaRPr lang="sv-SE" sz="900" dirty="0"/>
          </a:p>
          <a:p>
            <a:r>
              <a:rPr lang="sv-SE" sz="1600" dirty="0"/>
              <a:t>Den som bryter mot </a:t>
            </a:r>
            <a:r>
              <a:rPr lang="sv-SE" sz="1600" b="1" dirty="0"/>
              <a:t>redskapsbegränsningarna</a:t>
            </a:r>
            <a:r>
              <a:rPr lang="sv-SE" sz="1600" dirty="0"/>
              <a:t> i fiskelagen 9 a § kan dömas till böter eller fängelse i ett år.  </a:t>
            </a:r>
          </a:p>
          <a:p>
            <a:endParaRPr lang="sv-SE" sz="1600" dirty="0"/>
          </a:p>
          <a:p>
            <a:r>
              <a:rPr lang="sv-SE" sz="1600" dirty="0"/>
              <a:t>Som brott mot fiskelagen räknas även fiske </a:t>
            </a:r>
            <a:r>
              <a:rPr lang="sv-SE" sz="1600" b="1" dirty="0"/>
              <a:t>utan myndighets tillstånd</a:t>
            </a:r>
            <a:r>
              <a:rPr lang="sv-SE" sz="1600" dirty="0"/>
              <a:t>, där tillstånd behövs, samt överträdelse av de särskilda bestämmelserna om </a:t>
            </a:r>
            <a:r>
              <a:rPr lang="sv-SE" sz="1600" b="1" dirty="0"/>
              <a:t>fiskådra</a:t>
            </a:r>
            <a:r>
              <a:rPr lang="sv-SE" sz="1600" dirty="0"/>
              <a:t>.</a:t>
            </a:r>
          </a:p>
          <a:p>
            <a:endParaRPr lang="sv-SE" sz="900" dirty="0"/>
          </a:p>
          <a:p>
            <a:r>
              <a:rPr lang="sv-SE" sz="1600" dirty="0"/>
              <a:t>Samma straff, böter eller fängelse i ett år (två år om brottet är grovt), riskerar den som, med uppsåt eller oaktsamhet, bryter mot Havs- och </a:t>
            </a:r>
            <a:r>
              <a:rPr lang="sv-SE" sz="1600" dirty="0" err="1"/>
              <a:t>vattenmyndighetens</a:t>
            </a:r>
            <a:r>
              <a:rPr lang="sv-SE" sz="1600" dirty="0"/>
              <a:t> föreskrifter om:</a:t>
            </a:r>
          </a:p>
          <a:p>
            <a:endParaRPr lang="sv-SE" sz="1600" dirty="0"/>
          </a:p>
          <a:p>
            <a:r>
              <a:rPr lang="sv-SE" sz="1600" b="1" dirty="0">
                <a:latin typeface="Times New Roman" panose="02020603050405020304" pitchFamily="18" charset="0"/>
                <a:cs typeface="Times New Roman" panose="02020603050405020304" pitchFamily="18" charset="0"/>
              </a:rPr>
              <a:t>● </a:t>
            </a:r>
            <a:r>
              <a:rPr lang="sv-SE" sz="1400" b="1" dirty="0"/>
              <a:t>otillåtna fiskemetoder, redskap eller fiske i otillåten omfattning</a:t>
            </a:r>
            <a:endParaRPr lang="sv-SE" sz="1400" dirty="0"/>
          </a:p>
          <a:p>
            <a:r>
              <a:rPr lang="sv-SE" sz="1400" b="1" dirty="0">
                <a:latin typeface="Times New Roman" panose="02020603050405020304" pitchFamily="18" charset="0"/>
                <a:cs typeface="Times New Roman" panose="02020603050405020304" pitchFamily="18" charset="0"/>
              </a:rPr>
              <a:t>●</a:t>
            </a:r>
            <a:r>
              <a:rPr lang="sv-SE" sz="1400" b="1" dirty="0"/>
              <a:t> fredade arter</a:t>
            </a:r>
            <a:endParaRPr lang="sv-SE" sz="1400" dirty="0"/>
          </a:p>
          <a:p>
            <a:r>
              <a:rPr lang="sv-SE" sz="1400" b="1" dirty="0">
                <a:latin typeface="Times New Roman" panose="02020603050405020304" pitchFamily="18" charset="0"/>
                <a:cs typeface="Times New Roman" panose="02020603050405020304" pitchFamily="18" charset="0"/>
              </a:rPr>
              <a:t>●</a:t>
            </a:r>
            <a:r>
              <a:rPr lang="sv-SE" sz="1400" b="1" dirty="0"/>
              <a:t> måttbegränsningar för fisk</a:t>
            </a:r>
            <a:endParaRPr lang="sv-SE" sz="1400" dirty="0"/>
          </a:p>
          <a:p>
            <a:r>
              <a:rPr lang="sv-SE" sz="1400" b="1" dirty="0">
                <a:latin typeface="Times New Roman" panose="02020603050405020304" pitchFamily="18" charset="0"/>
                <a:cs typeface="Times New Roman" panose="02020603050405020304" pitchFamily="18" charset="0"/>
              </a:rPr>
              <a:t>●</a:t>
            </a:r>
            <a:r>
              <a:rPr lang="sv-SE" sz="1400" b="1" dirty="0"/>
              <a:t> fredningsområden och andra områden med fiskeförbud</a:t>
            </a:r>
            <a:endParaRPr lang="sv-SE" sz="1400" dirty="0"/>
          </a:p>
          <a:p>
            <a:r>
              <a:rPr lang="sv-SE" sz="1400" b="1" dirty="0">
                <a:latin typeface="Times New Roman" panose="02020603050405020304" pitchFamily="18" charset="0"/>
                <a:cs typeface="Times New Roman" panose="02020603050405020304" pitchFamily="18" charset="0"/>
              </a:rPr>
              <a:t>●</a:t>
            </a:r>
            <a:r>
              <a:rPr lang="sv-SE" sz="1400" b="1" dirty="0"/>
              <a:t> utmärkning av redskap </a:t>
            </a:r>
            <a:endParaRPr lang="sv-SE" sz="1400" dirty="0"/>
          </a:p>
        </p:txBody>
      </p:sp>
      <p:pic>
        <p:nvPicPr>
          <p:cNvPr id="8" name="Platshållare för innehåll 7">
            <a:extLst>
              <a:ext uri="{FF2B5EF4-FFF2-40B4-BE49-F238E27FC236}">
                <a16:creationId xmlns:a16="http://schemas.microsoft.com/office/drawing/2014/main" id="{A1F3F900-95A7-413A-AA28-8022B950B14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738151" y="1595021"/>
            <a:ext cx="5453850" cy="5262979"/>
          </a:xfrm>
        </p:spPr>
      </p:pic>
    </p:spTree>
    <p:extLst>
      <p:ext uri="{BB962C8B-B14F-4D97-AF65-F5344CB8AC3E}">
        <p14:creationId xmlns:p14="http://schemas.microsoft.com/office/powerpoint/2010/main" val="1959533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Brott mot fiskelagen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33685"/>
            <a:ext cx="6096001" cy="4524315"/>
          </a:xfrm>
          <a:prstGeom prst="rect">
            <a:avLst/>
          </a:prstGeom>
          <a:solidFill>
            <a:schemeClr val="bg2"/>
          </a:solidFill>
        </p:spPr>
        <p:txBody>
          <a:bodyPr wrap="square" rtlCol="0">
            <a:spAutoFit/>
          </a:bodyPr>
          <a:lstStyle/>
          <a:p>
            <a:pPr algn="ctr"/>
            <a:r>
              <a:rPr lang="sv-SE" b="1" dirty="0"/>
              <a:t> Brott med endast böter som påföljd</a:t>
            </a:r>
          </a:p>
          <a:p>
            <a:pPr algn="ctr"/>
            <a:endParaRPr lang="sv-SE" dirty="0"/>
          </a:p>
          <a:p>
            <a:pPr algn="ctr"/>
            <a:endParaRPr lang="sv-SE" dirty="0"/>
          </a:p>
          <a:p>
            <a:r>
              <a:rPr lang="sv-SE" sz="1600" dirty="0"/>
              <a:t> </a:t>
            </a:r>
            <a:r>
              <a:rPr lang="sv-SE" dirty="0">
                <a:cs typeface="Times" panose="02020603050405020304" pitchFamily="18" charset="0"/>
              </a:rPr>
              <a:t>► Överträdelse mot reglerna om hänsyn och ordning i </a:t>
            </a:r>
            <a:br>
              <a:rPr lang="sv-SE" dirty="0">
                <a:cs typeface="Times" panose="02020603050405020304" pitchFamily="18" charset="0"/>
              </a:rPr>
            </a:br>
            <a:r>
              <a:rPr lang="sv-SE" dirty="0">
                <a:cs typeface="Times" panose="02020603050405020304" pitchFamily="18" charset="0"/>
              </a:rPr>
              <a:t>     förhållande till andra fiskande (FL 25 §)</a:t>
            </a:r>
          </a:p>
          <a:p>
            <a:endParaRPr lang="sv-SE" dirty="0">
              <a:cs typeface="Times" panose="02020603050405020304" pitchFamily="18" charset="0"/>
            </a:endParaRPr>
          </a:p>
          <a:p>
            <a:r>
              <a:rPr lang="sv-SE" dirty="0">
                <a:cs typeface="Times" panose="02020603050405020304" pitchFamily="18" charset="0"/>
              </a:rPr>
              <a:t>► Fiske utan lov närmare än 100 meter från ett fast </a:t>
            </a:r>
            <a:br>
              <a:rPr lang="sv-SE" dirty="0">
                <a:cs typeface="Times" panose="02020603050405020304" pitchFamily="18" charset="0"/>
              </a:rPr>
            </a:br>
            <a:r>
              <a:rPr lang="sv-SE" dirty="0">
                <a:cs typeface="Times" panose="02020603050405020304" pitchFamily="18" charset="0"/>
              </a:rPr>
              <a:t>    redskap eller en vattenbruksanläggning (FL 26 §)</a:t>
            </a:r>
          </a:p>
          <a:p>
            <a:endParaRPr lang="sv-SE" dirty="0">
              <a:cs typeface="Times" panose="02020603050405020304" pitchFamily="18" charset="0"/>
            </a:endParaRPr>
          </a:p>
          <a:p>
            <a:endParaRPr lang="sv-SE" dirty="0">
              <a:cs typeface="Times" panose="02020603050405020304" pitchFamily="18" charset="0"/>
            </a:endParaRPr>
          </a:p>
          <a:p>
            <a:pPr algn="ctr"/>
            <a:r>
              <a:rPr lang="sv-SE" b="1" dirty="0"/>
              <a:t>Särskilt för fiske i näringsverksamhet</a:t>
            </a:r>
          </a:p>
          <a:p>
            <a:pPr algn="ctr"/>
            <a:endParaRPr lang="sv-SE" b="1" dirty="0"/>
          </a:p>
          <a:p>
            <a:r>
              <a:rPr lang="sv-SE" sz="1800" dirty="0">
                <a:cs typeface="Times" panose="02020603050405020304" pitchFamily="18" charset="0"/>
              </a:rPr>
              <a:t>► För fiske i näringsverksamhet finns särskilda </a:t>
            </a:r>
          </a:p>
          <a:p>
            <a:r>
              <a:rPr lang="sv-SE" dirty="0">
                <a:cs typeface="Times" panose="02020603050405020304" pitchFamily="18" charset="0"/>
              </a:rPr>
              <a:t>    </a:t>
            </a:r>
            <a:r>
              <a:rPr lang="sv-SE" sz="1800" dirty="0">
                <a:cs typeface="Times" panose="02020603050405020304" pitchFamily="18" charset="0"/>
              </a:rPr>
              <a:t>straffbestämmelser och ett sanktionsförfarande med    </a:t>
            </a:r>
          </a:p>
          <a:p>
            <a:r>
              <a:rPr lang="sv-SE" dirty="0">
                <a:cs typeface="Times" panose="02020603050405020304" pitchFamily="18" charset="0"/>
              </a:rPr>
              <a:t>    </a:t>
            </a:r>
            <a:r>
              <a:rPr lang="sv-SE" sz="1800" dirty="0" err="1">
                <a:cs typeface="Times" panose="02020603050405020304" pitchFamily="18" charset="0"/>
              </a:rPr>
              <a:t>pricksystem</a:t>
            </a:r>
            <a:r>
              <a:rPr lang="sv-SE" sz="1800" dirty="0">
                <a:cs typeface="Times" panose="02020603050405020304" pitchFamily="18" charset="0"/>
              </a:rPr>
              <a:t> vid allvarliga brott eller överträdelser (</a:t>
            </a:r>
            <a:r>
              <a:rPr lang="sv-SE" dirty="0">
                <a:cs typeface="Times" panose="02020603050405020304" pitchFamily="18" charset="0"/>
              </a:rPr>
              <a:t>FL</a:t>
            </a:r>
            <a:r>
              <a:rPr lang="sv-SE" sz="1800" dirty="0">
                <a:cs typeface="Times" panose="02020603050405020304" pitchFamily="18" charset="0"/>
              </a:rPr>
              <a:t> §§ </a:t>
            </a:r>
            <a:br>
              <a:rPr lang="sv-SE" sz="1800" dirty="0">
                <a:cs typeface="Times" panose="02020603050405020304" pitchFamily="18" charset="0"/>
              </a:rPr>
            </a:br>
            <a:r>
              <a:rPr lang="sv-SE" sz="1800" dirty="0">
                <a:cs typeface="Times" panose="02020603050405020304" pitchFamily="18" charset="0"/>
              </a:rPr>
              <a:t>    51-60)</a:t>
            </a:r>
          </a:p>
        </p:txBody>
      </p:sp>
      <p:pic>
        <p:nvPicPr>
          <p:cNvPr id="36" name="Platshållare för innehåll 35">
            <a:extLst>
              <a:ext uri="{FF2B5EF4-FFF2-40B4-BE49-F238E27FC236}">
                <a16:creationId xmlns:a16="http://schemas.microsoft.com/office/drawing/2014/main" id="{B82B9A02-8F45-4816-991F-69E15D948BE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333685"/>
            <a:ext cx="6096000" cy="4524315"/>
          </a:xfrm>
        </p:spPr>
      </p:pic>
    </p:spTree>
    <p:extLst>
      <p:ext uri="{BB962C8B-B14F-4D97-AF65-F5344CB8AC3E}">
        <p14:creationId xmlns:p14="http://schemas.microsoft.com/office/powerpoint/2010/main" val="1525422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Försök och förberedelser till brott</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1748909"/>
            <a:ext cx="7830106" cy="5109091"/>
          </a:xfrm>
          <a:prstGeom prst="rect">
            <a:avLst/>
          </a:prstGeom>
          <a:solidFill>
            <a:schemeClr val="bg2"/>
          </a:solidFill>
        </p:spPr>
        <p:txBody>
          <a:bodyPr wrap="square" rtlCol="0">
            <a:spAutoFit/>
          </a:bodyPr>
          <a:lstStyle/>
          <a:p>
            <a:pPr algn="ctr"/>
            <a:r>
              <a:rPr lang="sv-SE" b="1" dirty="0"/>
              <a:t>Fullbordat brott</a:t>
            </a:r>
          </a:p>
          <a:p>
            <a:endParaRPr lang="sv-SE" sz="1400" dirty="0"/>
          </a:p>
          <a:p>
            <a:r>
              <a:rPr lang="sv-SE" dirty="0">
                <a:cs typeface="Times New Roman" panose="02020603050405020304" pitchFamily="18" charset="0"/>
              </a:rPr>
              <a:t>► D</a:t>
            </a:r>
            <a:r>
              <a:rPr lang="sv-SE" dirty="0"/>
              <a:t>en i lagen beskrivna handlingen är genomförd. Fiske anses i </a:t>
            </a:r>
            <a:br>
              <a:rPr lang="sv-SE" dirty="0"/>
            </a:br>
            <a:r>
              <a:rPr lang="sv-SE" dirty="0"/>
              <a:t>     normalfallet pågå från det ögonblick redskapet når vattenytan.</a:t>
            </a:r>
          </a:p>
          <a:p>
            <a:pPr algn="ctr"/>
            <a:endParaRPr lang="sv-SE" sz="1600" dirty="0"/>
          </a:p>
          <a:p>
            <a:pPr algn="ctr"/>
            <a:r>
              <a:rPr lang="sv-SE" dirty="0"/>
              <a:t> </a:t>
            </a:r>
            <a:r>
              <a:rPr lang="sv-SE" b="1" dirty="0"/>
              <a:t> Försök till brott</a:t>
            </a:r>
          </a:p>
          <a:p>
            <a:pPr algn="ctr"/>
            <a:endParaRPr lang="sv-SE" sz="1400" dirty="0"/>
          </a:p>
          <a:p>
            <a:r>
              <a:rPr lang="sv-SE" dirty="0">
                <a:cs typeface="Times New Roman" panose="02020603050405020304" pitchFamily="18" charset="0"/>
              </a:rPr>
              <a:t>► H</a:t>
            </a:r>
            <a:r>
              <a:rPr lang="sv-SE" dirty="0"/>
              <a:t>andlingen är påbörjad men inte fullbordad. Straff kan dock utdömas om </a:t>
            </a:r>
            <a:br>
              <a:rPr lang="sv-SE" dirty="0"/>
            </a:br>
            <a:r>
              <a:rPr lang="sv-SE" dirty="0"/>
              <a:t>    det funnits risk eller fara för att handlingen hade kunna leda till fullbordat </a:t>
            </a:r>
            <a:br>
              <a:rPr lang="sv-SE" dirty="0"/>
            </a:br>
            <a:r>
              <a:rPr lang="sv-SE" dirty="0"/>
              <a:t>    brott.</a:t>
            </a:r>
          </a:p>
          <a:p>
            <a:endParaRPr lang="sv-SE" sz="1600" dirty="0"/>
          </a:p>
          <a:p>
            <a:pPr algn="ctr"/>
            <a:r>
              <a:rPr lang="sv-SE" dirty="0"/>
              <a:t> </a:t>
            </a:r>
            <a:r>
              <a:rPr lang="sv-SE" b="1" dirty="0"/>
              <a:t> Förberedelse till brott</a:t>
            </a:r>
          </a:p>
          <a:p>
            <a:pPr algn="ctr"/>
            <a:endParaRPr lang="sv-SE" sz="1400" dirty="0"/>
          </a:p>
          <a:p>
            <a:r>
              <a:rPr lang="sv-SE" dirty="0">
                <a:cs typeface="Times New Roman" panose="02020603050405020304" pitchFamily="18" charset="0"/>
              </a:rPr>
              <a:t>► S</a:t>
            </a:r>
            <a:r>
              <a:rPr lang="sv-SE" dirty="0"/>
              <a:t>jälva handlingen behöver inte vara påbörjad. Om brottet är planerat </a:t>
            </a:r>
            <a:br>
              <a:rPr lang="sv-SE" dirty="0"/>
            </a:br>
            <a:r>
              <a:rPr lang="sv-SE" dirty="0"/>
              <a:t>    och uppsåt kan påvisas kan straff likväl utdömas. Exempelvis att lämna </a:t>
            </a:r>
            <a:br>
              <a:rPr lang="sv-SE" dirty="0"/>
            </a:br>
            <a:r>
              <a:rPr lang="sv-SE" dirty="0"/>
              <a:t>    eller ta emot pengar eller annan ersättning, anskaffa, tillverka eller </a:t>
            </a:r>
            <a:br>
              <a:rPr lang="sv-SE" dirty="0"/>
            </a:br>
            <a:r>
              <a:rPr lang="sv-SE" dirty="0"/>
              <a:t>    förvara redskap, sprängämne eller annat hjälpmedel som är avsett för </a:t>
            </a:r>
            <a:br>
              <a:rPr lang="sv-SE" dirty="0"/>
            </a:br>
            <a:r>
              <a:rPr lang="sv-SE" dirty="0"/>
              <a:t>    brottets genomförande. Försök och uppsåt till brott regleras i FL 40 § </a:t>
            </a:r>
            <a:br>
              <a:rPr lang="sv-SE" dirty="0"/>
            </a:br>
            <a:r>
              <a:rPr lang="sv-SE" dirty="0"/>
              <a:t>    med hänvisning till 23 kap brottsbalken.</a:t>
            </a:r>
          </a:p>
        </p:txBody>
      </p:sp>
      <p:pic>
        <p:nvPicPr>
          <p:cNvPr id="12" name="Platshållare för innehåll 11">
            <a:extLst>
              <a:ext uri="{FF2B5EF4-FFF2-40B4-BE49-F238E27FC236}">
                <a16:creationId xmlns:a16="http://schemas.microsoft.com/office/drawing/2014/main" id="{FAD78832-271F-4D1E-9D37-15C9506B283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830105" y="1748909"/>
            <a:ext cx="4361895" cy="5109091"/>
          </a:xfrm>
        </p:spPr>
      </p:pic>
    </p:spTree>
    <p:extLst>
      <p:ext uri="{BB962C8B-B14F-4D97-AF65-F5344CB8AC3E}">
        <p14:creationId xmlns:p14="http://schemas.microsoft.com/office/powerpoint/2010/main" val="2397572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Försök och förberedelser till brott</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3164681"/>
            <a:ext cx="6096001" cy="3693319"/>
          </a:xfrm>
          <a:prstGeom prst="rect">
            <a:avLst/>
          </a:prstGeom>
          <a:solidFill>
            <a:schemeClr val="bg2"/>
          </a:solidFill>
        </p:spPr>
        <p:txBody>
          <a:bodyPr wrap="square" rtlCol="0">
            <a:spAutoFit/>
          </a:bodyPr>
          <a:lstStyle/>
          <a:p>
            <a:pPr algn="ctr"/>
            <a:r>
              <a:rPr lang="sv-SE" b="1" dirty="0"/>
              <a:t> Uppsåt eller oaktsamhet</a:t>
            </a:r>
          </a:p>
          <a:p>
            <a:endParaRPr lang="sv-SE" dirty="0"/>
          </a:p>
          <a:p>
            <a:pPr algn="ctr"/>
            <a:r>
              <a:rPr lang="sv-SE" dirty="0"/>
              <a:t>Lagen skiljer på uppsåt och oaktsamhet. </a:t>
            </a:r>
          </a:p>
          <a:p>
            <a:endParaRPr lang="sv-SE" dirty="0"/>
          </a:p>
          <a:p>
            <a:r>
              <a:rPr lang="sv-SE" dirty="0">
                <a:cs typeface="Times New Roman" panose="02020603050405020304" pitchFamily="18" charset="0"/>
              </a:rPr>
              <a:t>► </a:t>
            </a:r>
            <a:r>
              <a:rPr lang="sv-SE" b="1" dirty="0"/>
              <a:t>Uppsåt</a:t>
            </a:r>
            <a:r>
              <a:rPr lang="sv-SE" dirty="0"/>
              <a:t> innebär att den som bryter mot lagen haft för </a:t>
            </a:r>
            <a:br>
              <a:rPr lang="sv-SE" dirty="0"/>
            </a:br>
            <a:r>
              <a:rPr lang="sv-SE" dirty="0"/>
              <a:t>    avsikt att genomföra en brottslig handling och känt till </a:t>
            </a:r>
            <a:br>
              <a:rPr lang="sv-SE" dirty="0"/>
            </a:br>
            <a:r>
              <a:rPr lang="sv-SE" dirty="0"/>
              <a:t>    vilka regler som gäller. </a:t>
            </a:r>
          </a:p>
          <a:p>
            <a:endParaRPr lang="sv-SE" dirty="0"/>
          </a:p>
          <a:p>
            <a:r>
              <a:rPr lang="sv-SE" dirty="0">
                <a:cs typeface="Times New Roman" panose="02020603050405020304" pitchFamily="18" charset="0"/>
              </a:rPr>
              <a:t>► </a:t>
            </a:r>
            <a:r>
              <a:rPr lang="sv-SE" b="1" dirty="0"/>
              <a:t>Oaktsamhet</a:t>
            </a:r>
            <a:r>
              <a:rPr lang="sv-SE" dirty="0"/>
              <a:t> innebär att den som begår brottet inte </a:t>
            </a:r>
            <a:br>
              <a:rPr lang="sv-SE" dirty="0"/>
            </a:br>
            <a:r>
              <a:rPr lang="sv-SE" dirty="0"/>
              <a:t>    känt till reglerna och inte har tagit reda på vad som </a:t>
            </a:r>
            <a:br>
              <a:rPr lang="sv-SE" dirty="0"/>
            </a:br>
            <a:r>
              <a:rPr lang="sv-SE" dirty="0"/>
              <a:t>    gäller eller handlat oförsiktigt. Gärningar som begås av </a:t>
            </a:r>
            <a:br>
              <a:rPr lang="sv-SE" dirty="0"/>
            </a:br>
            <a:r>
              <a:rPr lang="sv-SE" dirty="0"/>
              <a:t>    oaktsamhet är i många fall också straffbelagda.</a:t>
            </a:r>
          </a:p>
          <a:p>
            <a:endParaRPr lang="sv-SE" dirty="0"/>
          </a:p>
        </p:txBody>
      </p:sp>
      <p:pic>
        <p:nvPicPr>
          <p:cNvPr id="12" name="Platshållare för innehåll 11">
            <a:extLst>
              <a:ext uri="{FF2B5EF4-FFF2-40B4-BE49-F238E27FC236}">
                <a16:creationId xmlns:a16="http://schemas.microsoft.com/office/drawing/2014/main" id="{EA853260-58BE-419B-852E-3950CD9FAEF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3164680"/>
            <a:ext cx="6096000" cy="3693319"/>
          </a:xfrm>
        </p:spPr>
      </p:pic>
    </p:spTree>
    <p:extLst>
      <p:ext uri="{BB962C8B-B14F-4D97-AF65-F5344CB8AC3E}">
        <p14:creationId xmlns:p14="http://schemas.microsoft.com/office/powerpoint/2010/main" val="1967832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Kontrollavgiften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787567"/>
            <a:ext cx="6096001" cy="5078313"/>
          </a:xfrm>
          <a:prstGeom prst="rect">
            <a:avLst/>
          </a:prstGeom>
          <a:solidFill>
            <a:schemeClr val="bg2"/>
          </a:solidFill>
        </p:spPr>
        <p:txBody>
          <a:bodyPr wrap="square" rtlCol="0">
            <a:spAutoFit/>
          </a:bodyPr>
          <a:lstStyle/>
          <a:p>
            <a:pPr algn="ctr"/>
            <a:r>
              <a:rPr lang="sv-SE" b="1" dirty="0"/>
              <a:t>Kontrollavgift vid överträdelse av en fiskevårdsområdesförenings regler </a:t>
            </a:r>
            <a:endParaRPr lang="sv-SE" dirty="0"/>
          </a:p>
          <a:p>
            <a:pPr algn="ctr"/>
            <a:endParaRPr lang="sv-SE" b="1" dirty="0"/>
          </a:p>
          <a:p>
            <a:r>
              <a:rPr lang="sv-SE" dirty="0">
                <a:cs typeface="Times New Roman" panose="02020603050405020304" pitchFamily="18" charset="0"/>
              </a:rPr>
              <a:t>► </a:t>
            </a:r>
            <a:r>
              <a:rPr lang="sv-SE" dirty="0"/>
              <a:t>Att fiska utan lov, bryta mot lag och förordning eller </a:t>
            </a:r>
            <a:br>
              <a:rPr lang="sv-SE" dirty="0"/>
            </a:br>
            <a:r>
              <a:rPr lang="sv-SE" dirty="0"/>
              <a:t>    bryta mot myndighets föreskrifter utgör brott som lyder </a:t>
            </a:r>
            <a:br>
              <a:rPr lang="sv-SE" dirty="0"/>
            </a:br>
            <a:r>
              <a:rPr lang="sv-SE" dirty="0"/>
              <a:t>    under </a:t>
            </a:r>
            <a:r>
              <a:rPr lang="sv-SE" b="1" dirty="0"/>
              <a:t>allmänt åtal</a:t>
            </a:r>
            <a:r>
              <a:rPr lang="sv-SE" dirty="0"/>
              <a:t>. Misstänkt brott ska då polisanmälas </a:t>
            </a:r>
            <a:br>
              <a:rPr lang="sv-SE" dirty="0"/>
            </a:br>
            <a:r>
              <a:rPr lang="sv-SE" dirty="0"/>
              <a:t>    och ärendet går sedan vidare i rättssystemet till </a:t>
            </a:r>
            <a:br>
              <a:rPr lang="sv-SE" dirty="0"/>
            </a:br>
            <a:r>
              <a:rPr lang="sv-SE" dirty="0"/>
              <a:t>    åklagare och domstol.</a:t>
            </a:r>
          </a:p>
          <a:p>
            <a:endParaRPr lang="sv-SE" dirty="0"/>
          </a:p>
          <a:p>
            <a:r>
              <a:rPr lang="sv-SE" dirty="0">
                <a:cs typeface="Times New Roman" panose="02020603050405020304" pitchFamily="18" charset="0"/>
              </a:rPr>
              <a:t>► Ö</a:t>
            </a:r>
            <a:r>
              <a:rPr lang="sv-SE" dirty="0"/>
              <a:t>verträdelse mot fiskevårdande regler som beslutas i </a:t>
            </a:r>
            <a:br>
              <a:rPr lang="sv-SE" dirty="0"/>
            </a:br>
            <a:r>
              <a:rPr lang="sv-SE" dirty="0"/>
              <a:t>    en fiskevårdsområdesförening lyder inte under allmänt </a:t>
            </a:r>
            <a:br>
              <a:rPr lang="sv-SE" dirty="0"/>
            </a:br>
            <a:r>
              <a:rPr lang="sv-SE" dirty="0"/>
              <a:t>    åtal. Däremot kan man ta ut en </a:t>
            </a:r>
            <a:r>
              <a:rPr lang="sv-SE" b="1" dirty="0"/>
              <a:t>kontrollavgift</a:t>
            </a:r>
            <a:r>
              <a:rPr lang="sv-SE" dirty="0"/>
              <a:t>.</a:t>
            </a:r>
          </a:p>
          <a:p>
            <a:pPr algn="ctr"/>
            <a:endParaRPr lang="sv-SE" dirty="0"/>
          </a:p>
          <a:p>
            <a:pPr algn="ctr"/>
            <a:endParaRPr lang="sv-SE" dirty="0"/>
          </a:p>
          <a:p>
            <a:pPr algn="ctr"/>
            <a:endParaRPr lang="sv-SE" dirty="0"/>
          </a:p>
          <a:p>
            <a:pPr algn="ctr"/>
            <a:r>
              <a:rPr lang="sv-SE" dirty="0"/>
              <a:t>Kontrollavgiften regleras i Lagen om fiskevårdsområden 31-39 §§. Kontrollavgiften kan </a:t>
            </a:r>
            <a:r>
              <a:rPr lang="sv-SE" b="1" dirty="0"/>
              <a:t>enbart tillämpas av fiskevårdsområdesföreningar.</a:t>
            </a:r>
          </a:p>
        </p:txBody>
      </p:sp>
      <p:sp>
        <p:nvSpPr>
          <p:cNvPr id="3" name="Pil: nedåt 2">
            <a:extLst>
              <a:ext uri="{FF2B5EF4-FFF2-40B4-BE49-F238E27FC236}">
                <a16:creationId xmlns:a16="http://schemas.microsoft.com/office/drawing/2014/main" id="{045DA808-9C5C-4791-A82D-8C3B691984C5}"/>
              </a:ext>
            </a:extLst>
          </p:cNvPr>
          <p:cNvSpPr/>
          <p:nvPr/>
        </p:nvSpPr>
        <p:spPr>
          <a:xfrm>
            <a:off x="2563368" y="5273336"/>
            <a:ext cx="484632" cy="5149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latshållare för innehåll 8">
            <a:extLst>
              <a:ext uri="{FF2B5EF4-FFF2-40B4-BE49-F238E27FC236}">
                <a16:creationId xmlns:a16="http://schemas.microsoft.com/office/drawing/2014/main" id="{6A7A0A24-35CF-4697-A455-407EA324920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787567"/>
            <a:ext cx="6101191" cy="5078313"/>
          </a:xfrm>
        </p:spPr>
      </p:pic>
    </p:spTree>
    <p:extLst>
      <p:ext uri="{BB962C8B-B14F-4D97-AF65-F5344CB8AC3E}">
        <p14:creationId xmlns:p14="http://schemas.microsoft.com/office/powerpoint/2010/main" val="3306897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A41EB91-1AC7-4B20-82CB-A89457AC792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1999" cy="6857999"/>
          </a:xfrm>
          <a:prstGeom prst="rect">
            <a:avLst/>
          </a:prstGeom>
        </p:spPr>
      </p:pic>
      <p:sp>
        <p:nvSpPr>
          <p:cNvPr id="9" name="Rubrik 1">
            <a:extLst>
              <a:ext uri="{FF2B5EF4-FFF2-40B4-BE49-F238E27FC236}">
                <a16:creationId xmlns:a16="http://schemas.microsoft.com/office/drawing/2014/main" id="{BD567F33-9483-443D-AB22-B75152D8C790}"/>
              </a:ext>
              <a:ext uri="{C183D7F6-B498-43B3-948B-1728B52AA6E4}">
                <adec:decorative xmlns:adec="http://schemas.microsoft.com/office/drawing/2017/decorative" val="0"/>
              </a:ext>
            </a:extLst>
          </p:cNvPr>
          <p:cNvSpPr txBox="1">
            <a:spLocks/>
          </p:cNvSpPr>
          <p:nvPr/>
        </p:nvSpPr>
        <p:spPr>
          <a:xfrm>
            <a:off x="1231662" y="497460"/>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t>Del 3 </a:t>
            </a:r>
            <a:br>
              <a:rPr lang="sv-SE" dirty="0"/>
            </a:br>
            <a:endParaRPr lang="sv-SE" dirty="0"/>
          </a:p>
          <a:p>
            <a:r>
              <a:rPr lang="sv-SE" dirty="0"/>
              <a:t>Viktiga gränser för fiskerätten</a:t>
            </a:r>
          </a:p>
        </p:txBody>
      </p:sp>
      <p:pic>
        <p:nvPicPr>
          <p:cNvPr id="10" name="Picture 2" descr="C:\Users\Användaren\Documents\Projekt\Projetansökningar HaV\Texter Fvof bilande\hav-logotyp-gra-neg-138x55px.png">
            <a:extLst>
              <a:ext uri="{FF2B5EF4-FFF2-40B4-BE49-F238E27FC236}">
                <a16:creationId xmlns:a16="http://schemas.microsoft.com/office/drawing/2014/main" id="{355393C4-9801-42A7-A41A-1902A143E37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251744" y="497460"/>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470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Administrativt viktiga gränser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756781"/>
            <a:ext cx="6096001" cy="5109091"/>
          </a:xfrm>
          <a:prstGeom prst="rect">
            <a:avLst/>
          </a:prstGeom>
          <a:solidFill>
            <a:schemeClr val="bg2"/>
          </a:solidFill>
        </p:spPr>
        <p:txBody>
          <a:bodyPr wrap="square" rtlCol="0">
            <a:spAutoFit/>
          </a:bodyPr>
          <a:lstStyle/>
          <a:p>
            <a:r>
              <a:rPr lang="sv-SE" sz="1600" b="1" dirty="0"/>
              <a:t>Första definitiva vandringshindret</a:t>
            </a:r>
            <a:r>
              <a:rPr lang="sv-SE" sz="1600" dirty="0"/>
              <a:t> utgör gräns för statens föreskriftsrätt.</a:t>
            </a:r>
          </a:p>
          <a:p>
            <a:endParaRPr lang="sv-SE" sz="900" dirty="0"/>
          </a:p>
          <a:p>
            <a:r>
              <a:rPr lang="sv-SE" sz="1600" b="1" dirty="0"/>
              <a:t>Gränsen mellan sötvattensområden och kustområden</a:t>
            </a:r>
            <a:r>
              <a:rPr lang="sv-SE" sz="1600" dirty="0"/>
              <a:t> går i vattendragens mynningar. </a:t>
            </a:r>
          </a:p>
          <a:p>
            <a:endParaRPr lang="sv-SE" sz="900" dirty="0"/>
          </a:p>
          <a:p>
            <a:r>
              <a:rPr lang="sv-SE" sz="1600" b="1" dirty="0"/>
              <a:t>Gränsen mot allmänt vattenområde</a:t>
            </a:r>
            <a:r>
              <a:rPr lang="sv-SE" sz="1600" dirty="0"/>
              <a:t> skiljer allmänt vatten från enskilt vatten. </a:t>
            </a:r>
          </a:p>
          <a:p>
            <a:endParaRPr lang="sv-SE" sz="900" dirty="0"/>
          </a:p>
          <a:p>
            <a:r>
              <a:rPr lang="sv-SE" sz="1600" b="1" dirty="0"/>
              <a:t>Baslinjen </a:t>
            </a:r>
            <a:r>
              <a:rPr lang="sv-SE" sz="1600" dirty="0"/>
              <a:t>sammanbinder de yttersta skären och kobbarna längs havsbanden. Innanför baslinjen ligger det inre kustvattnet och utanför baslinjen ligger territorialhavet.</a:t>
            </a:r>
          </a:p>
          <a:p>
            <a:endParaRPr lang="sv-SE" sz="900" dirty="0"/>
          </a:p>
          <a:p>
            <a:r>
              <a:rPr lang="sv-SE" sz="1600" b="1" dirty="0"/>
              <a:t>Territorialhavet</a:t>
            </a:r>
            <a:r>
              <a:rPr lang="sv-SE" sz="1600" dirty="0"/>
              <a:t> är ett 12 nautiska mil brett område mellan baslinjen och territorialgränsen.</a:t>
            </a:r>
          </a:p>
          <a:p>
            <a:endParaRPr lang="sv-SE" sz="900" dirty="0"/>
          </a:p>
          <a:p>
            <a:r>
              <a:rPr lang="sv-SE" sz="1600" b="1" dirty="0"/>
              <a:t>Sveriges Sjöterritorium</a:t>
            </a:r>
            <a:r>
              <a:rPr lang="sv-SE" sz="1600" dirty="0"/>
              <a:t> omfattar allt vatten innanför territorialgränsen (allt sötvatten + inre kustvatten+ territorialhavet)</a:t>
            </a:r>
          </a:p>
          <a:p>
            <a:r>
              <a:rPr lang="sv-SE" sz="900" dirty="0"/>
              <a:t> </a:t>
            </a:r>
          </a:p>
          <a:p>
            <a:r>
              <a:rPr lang="sv-SE" sz="1600" b="1" dirty="0"/>
              <a:t>Sveriges ekonomiska zon</a:t>
            </a:r>
            <a:r>
              <a:rPr lang="sv-SE" sz="1600" dirty="0"/>
              <a:t> omfattar det vatten utanför Sveriges sjöterritorium där Sverige anser sig ha ensamrätt till fisket. Ofta möts nationernas ekonomiska zoner halvvägs ut i ett gemensamt vattenområde, till exempel Östersjön. </a:t>
            </a:r>
          </a:p>
        </p:txBody>
      </p:sp>
      <p:pic>
        <p:nvPicPr>
          <p:cNvPr id="8" name="Platshållare för innehåll 7">
            <a:extLst>
              <a:ext uri="{FF2B5EF4-FFF2-40B4-BE49-F238E27FC236}">
                <a16:creationId xmlns:a16="http://schemas.microsoft.com/office/drawing/2014/main" id="{6543E817-F8E2-44DD-BD52-3CC94C04EAF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756782"/>
            <a:ext cx="6096000" cy="5101218"/>
          </a:xfrm>
        </p:spPr>
      </p:pic>
    </p:spTree>
    <p:extLst>
      <p:ext uri="{BB962C8B-B14F-4D97-AF65-F5344CB8AC3E}">
        <p14:creationId xmlns:p14="http://schemas.microsoft.com/office/powerpoint/2010/main" val="695270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pPr algn="ctr"/>
            <a:r>
              <a:rPr lang="sv-SE" dirty="0"/>
              <a:t>Första definitiva vandringshindret</a:t>
            </a:r>
          </a:p>
        </p:txBody>
      </p:sp>
      <p:sp>
        <p:nvSpPr>
          <p:cNvPr id="6" name="textruta 5">
            <a:extLst>
              <a:ext uri="{FF2B5EF4-FFF2-40B4-BE49-F238E27FC236}">
                <a16:creationId xmlns:a16="http://schemas.microsoft.com/office/drawing/2014/main" id="{ACCF8B07-8656-4AC0-AACC-711912906128}"/>
              </a:ext>
            </a:extLst>
          </p:cNvPr>
          <p:cNvSpPr txBox="1"/>
          <p:nvPr/>
        </p:nvSpPr>
        <p:spPr>
          <a:xfrm>
            <a:off x="2104205" y="5272338"/>
            <a:ext cx="6922767" cy="1477328"/>
          </a:xfrm>
          <a:prstGeom prst="rect">
            <a:avLst/>
          </a:prstGeom>
          <a:solidFill>
            <a:schemeClr val="accent1">
              <a:lumMod val="20000"/>
              <a:lumOff val="80000"/>
            </a:schemeClr>
          </a:solidFill>
        </p:spPr>
        <p:txBody>
          <a:bodyPr wrap="square" rtlCol="0">
            <a:spAutoFit/>
          </a:bodyPr>
          <a:lstStyle/>
          <a:p>
            <a:pPr algn="ctr"/>
            <a:r>
              <a:rPr lang="sv-SE" b="1" dirty="0"/>
              <a:t>Vattendragets första definitiva vandringshinder utgör gräns för Havs- och vattenmyndighetens föreskriftsrätt. </a:t>
            </a:r>
          </a:p>
          <a:p>
            <a:pPr algn="ctr"/>
            <a:endParaRPr lang="sv-SE" b="1" dirty="0"/>
          </a:p>
          <a:p>
            <a:pPr algn="ctr"/>
            <a:r>
              <a:rPr lang="sv-SE" b="1" dirty="0"/>
              <a:t>Ovanför vandringshindret har fiskerättsägarna huvudansvaret för fiskevården och reglering av fisket.</a:t>
            </a:r>
            <a:endParaRPr lang="sv-SE" dirty="0"/>
          </a:p>
        </p:txBody>
      </p:sp>
      <p:pic>
        <p:nvPicPr>
          <p:cNvPr id="8" name="Platshållare för innehåll 7">
            <a:extLst>
              <a:ext uri="{FF2B5EF4-FFF2-40B4-BE49-F238E27FC236}">
                <a16:creationId xmlns:a16="http://schemas.microsoft.com/office/drawing/2014/main" id="{8D4462C6-BDD7-4A38-BA9F-5FEFB192EAA8}"/>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104204" y="2029293"/>
            <a:ext cx="6922768" cy="3051973"/>
          </a:xfrm>
          <a:prstGeom prst="rect">
            <a:avLst/>
          </a:prstGeom>
          <a:ln>
            <a:noFill/>
          </a:ln>
          <a:effectLst>
            <a:softEdge rad="112500"/>
          </a:effectLst>
        </p:spPr>
      </p:pic>
    </p:spTree>
    <p:extLst>
      <p:ext uri="{BB962C8B-B14F-4D97-AF65-F5344CB8AC3E}">
        <p14:creationId xmlns:p14="http://schemas.microsoft.com/office/powerpoint/2010/main" val="20229648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fontScale="90000"/>
          </a:bodyPr>
          <a:lstStyle/>
          <a:p>
            <a:pPr algn="ctr"/>
            <a:r>
              <a:rPr lang="sv-SE" dirty="0"/>
              <a:t>Gränsen mellan sötvattensområde och kustområde</a:t>
            </a:r>
          </a:p>
        </p:txBody>
      </p:sp>
      <p:sp>
        <p:nvSpPr>
          <p:cNvPr id="6" name="textruta 5">
            <a:extLst>
              <a:ext uri="{FF2B5EF4-FFF2-40B4-BE49-F238E27FC236}">
                <a16:creationId xmlns:a16="http://schemas.microsoft.com/office/drawing/2014/main" id="{ACCF8B07-8656-4AC0-AACC-711912906128}"/>
              </a:ext>
            </a:extLst>
          </p:cNvPr>
          <p:cNvSpPr txBox="1"/>
          <p:nvPr/>
        </p:nvSpPr>
        <p:spPr>
          <a:xfrm>
            <a:off x="871894" y="5244242"/>
            <a:ext cx="8920176" cy="1415772"/>
          </a:xfrm>
          <a:prstGeom prst="rect">
            <a:avLst/>
          </a:prstGeom>
          <a:solidFill>
            <a:schemeClr val="accent1">
              <a:lumMod val="20000"/>
              <a:lumOff val="80000"/>
            </a:schemeClr>
          </a:solidFill>
        </p:spPr>
        <p:txBody>
          <a:bodyPr wrap="square" rtlCol="0">
            <a:spAutoFit/>
          </a:bodyPr>
          <a:lstStyle/>
          <a:p>
            <a:pPr algn="ctr"/>
            <a:r>
              <a:rPr lang="sv-SE" b="1" dirty="0"/>
              <a:t> Gränsen mellan sötvattensområden och kustområden går i vattendragens mynningar och utgör gräns för frifiske och fritt handredskapsfiske. </a:t>
            </a:r>
            <a:r>
              <a:rPr lang="sv-SE" sz="1800" b="1" dirty="0"/>
              <a:t>Samma gränsdragning gäller för vattendrag som mynnar i de fem stora sjöarna.</a:t>
            </a:r>
          </a:p>
          <a:p>
            <a:pPr algn="ctr"/>
            <a:endParaRPr lang="sv-SE" sz="1400" b="1" dirty="0"/>
          </a:p>
          <a:p>
            <a:pPr algn="ctr"/>
            <a:r>
              <a:rPr lang="sv-SE" b="1" dirty="0"/>
              <a:t>I vattendragen finns inget frifiske</a:t>
            </a:r>
            <a:endParaRPr lang="sv-SE" dirty="0"/>
          </a:p>
        </p:txBody>
      </p:sp>
      <p:pic>
        <p:nvPicPr>
          <p:cNvPr id="8" name="Platshållare för innehåll 7">
            <a:extLst>
              <a:ext uri="{FF2B5EF4-FFF2-40B4-BE49-F238E27FC236}">
                <a16:creationId xmlns:a16="http://schemas.microsoft.com/office/drawing/2014/main" id="{0C59D012-4B09-4F65-BE6D-FA5342C3EC8A}"/>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866193" y="1707787"/>
            <a:ext cx="6345651" cy="3393928"/>
          </a:xfrm>
          <a:prstGeom prst="rect">
            <a:avLst/>
          </a:prstGeom>
          <a:ln>
            <a:noFill/>
          </a:ln>
          <a:effectLst>
            <a:softEdge rad="112500"/>
          </a:effectLst>
        </p:spPr>
      </p:pic>
    </p:spTree>
    <p:extLst>
      <p:ext uri="{BB962C8B-B14F-4D97-AF65-F5344CB8AC3E}">
        <p14:creationId xmlns:p14="http://schemas.microsoft.com/office/powerpoint/2010/main" val="14541030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1209375" y="612559"/>
            <a:ext cx="8467285" cy="506027"/>
          </a:xfrm>
        </p:spPr>
        <p:txBody>
          <a:bodyPr>
            <a:normAutofit/>
          </a:bodyPr>
          <a:lstStyle/>
          <a:p>
            <a:pPr algn="ctr"/>
            <a:r>
              <a:rPr lang="sv-SE" dirty="0"/>
              <a:t>Gränsen mot allmänt vattenområde</a:t>
            </a:r>
            <a:endParaRPr lang="sv-SE" sz="2200" dirty="0"/>
          </a:p>
        </p:txBody>
      </p:sp>
      <p:pic>
        <p:nvPicPr>
          <p:cNvPr id="12" name="Platshållare för innehåll 11">
            <a:extLst>
              <a:ext uri="{FF2B5EF4-FFF2-40B4-BE49-F238E27FC236}">
                <a16:creationId xmlns:a16="http://schemas.microsoft.com/office/drawing/2014/main" id="{2F3E8A0B-3E98-410E-9EA4-4279310B633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840674" y="1793289"/>
            <a:ext cx="5362359" cy="3315946"/>
          </a:xfrm>
          <a:prstGeom prst="rect">
            <a:avLst/>
          </a:prstGeom>
          <a:ln>
            <a:noFill/>
          </a:ln>
          <a:effectLst>
            <a:softEdge rad="112500"/>
          </a:effectLst>
        </p:spPr>
      </p:pic>
      <p:sp>
        <p:nvSpPr>
          <p:cNvPr id="5" name="textruta 4">
            <a:extLst>
              <a:ext uri="{FF2B5EF4-FFF2-40B4-BE49-F238E27FC236}">
                <a16:creationId xmlns:a16="http://schemas.microsoft.com/office/drawing/2014/main" id="{6ED70CB6-163D-4477-A8CB-0D83C3F09621}"/>
              </a:ext>
            </a:extLst>
          </p:cNvPr>
          <p:cNvSpPr txBox="1"/>
          <p:nvPr/>
        </p:nvSpPr>
        <p:spPr>
          <a:xfrm>
            <a:off x="1209375" y="5279363"/>
            <a:ext cx="8735627" cy="1415772"/>
          </a:xfrm>
          <a:prstGeom prst="rect">
            <a:avLst/>
          </a:prstGeom>
          <a:solidFill>
            <a:schemeClr val="accent1">
              <a:lumMod val="20000"/>
              <a:lumOff val="80000"/>
            </a:schemeClr>
          </a:solidFill>
        </p:spPr>
        <p:txBody>
          <a:bodyPr wrap="square" rtlCol="0">
            <a:spAutoFit/>
          </a:bodyPr>
          <a:lstStyle/>
          <a:p>
            <a:pPr algn="ctr"/>
            <a:r>
              <a:rPr lang="sv-SE" b="1" dirty="0"/>
              <a:t> Huvudregeln för gränsen mot allmänt vatten är att fastighetens enskilda vatten sträcker sig ut till 300 m från land eller utanför ö som är minst 100 m.</a:t>
            </a:r>
          </a:p>
          <a:p>
            <a:pPr algn="ctr"/>
            <a:endParaRPr lang="sv-SE" sz="1400" b="1" dirty="0"/>
          </a:p>
          <a:p>
            <a:pPr algn="ctr"/>
            <a:r>
              <a:rPr lang="sv-SE" dirty="0"/>
              <a:t> </a:t>
            </a:r>
            <a:r>
              <a:rPr lang="sv-SE" b="1" dirty="0"/>
              <a:t>Om stranden är långgrund och djupkurvan för tre meter går längre ut än 300 meter följer gränsen istället kurvan för tre meters vattendjup. </a:t>
            </a:r>
          </a:p>
        </p:txBody>
      </p:sp>
      <p:sp>
        <p:nvSpPr>
          <p:cNvPr id="3" name="textruta 2">
            <a:extLst>
              <a:ext uri="{FF2B5EF4-FFF2-40B4-BE49-F238E27FC236}">
                <a16:creationId xmlns:a16="http://schemas.microsoft.com/office/drawing/2014/main" id="{07CEE2D2-0CFB-4344-8212-61DA4FEA3EDB}"/>
              </a:ext>
            </a:extLst>
          </p:cNvPr>
          <p:cNvSpPr txBox="1"/>
          <p:nvPr/>
        </p:nvSpPr>
        <p:spPr>
          <a:xfrm>
            <a:off x="4161200" y="1320554"/>
            <a:ext cx="2831976" cy="400110"/>
          </a:xfrm>
          <a:prstGeom prst="rect">
            <a:avLst/>
          </a:prstGeom>
          <a:noFill/>
        </p:spPr>
        <p:txBody>
          <a:bodyPr wrap="square" rtlCol="0">
            <a:spAutoFit/>
          </a:bodyPr>
          <a:lstStyle/>
          <a:p>
            <a:r>
              <a:rPr lang="sv-SE" sz="2000" b="1" i="1" dirty="0"/>
              <a:t>Strandvattenregeln</a:t>
            </a:r>
          </a:p>
        </p:txBody>
      </p:sp>
    </p:spTree>
    <p:extLst>
      <p:ext uri="{BB962C8B-B14F-4D97-AF65-F5344CB8AC3E}">
        <p14:creationId xmlns:p14="http://schemas.microsoft.com/office/powerpoint/2010/main" val="2379508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6ED70CB6-163D-4477-A8CB-0D83C3F09621}"/>
              </a:ext>
            </a:extLst>
          </p:cNvPr>
          <p:cNvSpPr txBox="1"/>
          <p:nvPr/>
        </p:nvSpPr>
        <p:spPr>
          <a:xfrm>
            <a:off x="0" y="4611231"/>
            <a:ext cx="12192000" cy="2246769"/>
          </a:xfrm>
          <a:prstGeom prst="rect">
            <a:avLst/>
          </a:prstGeom>
          <a:solidFill>
            <a:schemeClr val="accent1">
              <a:lumMod val="20000"/>
              <a:lumOff val="80000"/>
            </a:schemeClr>
          </a:solidFill>
        </p:spPr>
        <p:txBody>
          <a:bodyPr wrap="square" rtlCol="0">
            <a:spAutoFit/>
          </a:bodyPr>
          <a:lstStyle/>
          <a:p>
            <a:r>
              <a:rPr lang="sv-SE" b="1" dirty="0"/>
              <a:t>Enklavregeln </a:t>
            </a:r>
            <a:r>
              <a:rPr lang="sv-SE" dirty="0"/>
              <a:t>säger att ett område som är omslutet av enskilt vatten inte kan vara allmänt vatten, även om avståndet till land eller ö är större än 300 m.</a:t>
            </a:r>
          </a:p>
          <a:p>
            <a:endParaRPr lang="sv-SE" sz="1400" b="1" dirty="0"/>
          </a:p>
          <a:p>
            <a:r>
              <a:rPr lang="sv-SE" b="1" dirty="0"/>
              <a:t>Kilometerregeln </a:t>
            </a:r>
            <a:r>
              <a:rPr lang="sv-SE" dirty="0"/>
              <a:t>förekommer vid ost- och sydkusten och i de stora sjöarna med allmänna vattenområden. Den säger att om avståndet mellan två uddar eller öar är mindre än en kilometer kan inget allmänt vatten förekomma innanför enslinjen, den räta linjen, mellan dessa punkter. Vattenområden som enligt huvudregeln - strandvattenregeln - skulle räknas som allmänt vatten, men som är förbunden med havet genom smalare mynningsområden eller sund, räknas därför som enskilt vatten. </a:t>
            </a:r>
            <a:r>
              <a:rPr lang="sv-SE" b="1" dirty="0"/>
              <a:t> </a:t>
            </a:r>
          </a:p>
        </p:txBody>
      </p:sp>
      <p:pic>
        <p:nvPicPr>
          <p:cNvPr id="8" name="Platshållare för innehåll 7">
            <a:extLst>
              <a:ext uri="{FF2B5EF4-FFF2-40B4-BE49-F238E27FC236}">
                <a16:creationId xmlns:a16="http://schemas.microsoft.com/office/drawing/2014/main" id="{26F3CC03-EB02-4DC2-B7E9-8A724003F388}"/>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721909" y="1777020"/>
            <a:ext cx="5442214" cy="2836083"/>
          </a:xfrm>
          <a:prstGeom prst="rect">
            <a:avLst/>
          </a:prstGeom>
          <a:ln>
            <a:noFill/>
          </a:ln>
          <a:effectLst>
            <a:softEdge rad="112500"/>
          </a:effectLst>
        </p:spPr>
      </p:pic>
      <p:sp>
        <p:nvSpPr>
          <p:cNvPr id="13" name="Rubrik 1">
            <a:extLst>
              <a:ext uri="{FF2B5EF4-FFF2-40B4-BE49-F238E27FC236}">
                <a16:creationId xmlns:a16="http://schemas.microsoft.com/office/drawing/2014/main" id="{6B3D1539-26DB-47BB-BFC8-36AEC34720D6}"/>
              </a:ext>
              <a:ext uri="{C183D7F6-B498-43B3-948B-1728B52AA6E4}">
                <adec:decorative xmlns:adec="http://schemas.microsoft.com/office/drawing/2017/decorative" val="0"/>
              </a:ext>
            </a:extLst>
          </p:cNvPr>
          <p:cNvSpPr txBox="1">
            <a:spLocks/>
          </p:cNvSpPr>
          <p:nvPr/>
        </p:nvSpPr>
        <p:spPr>
          <a:xfrm>
            <a:off x="1209375" y="612559"/>
            <a:ext cx="8467285" cy="50602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0" spc="-40" baseline="0">
                <a:solidFill>
                  <a:schemeClr val="tx2"/>
                </a:solidFill>
                <a:latin typeface="Arial" panose="020B0604020202020204" pitchFamily="34" charset="0"/>
                <a:ea typeface="+mj-ea"/>
                <a:cs typeface="Arial" panose="020B0604020202020204" pitchFamily="34" charset="0"/>
              </a:defRPr>
            </a:lvl1pPr>
          </a:lstStyle>
          <a:p>
            <a:pPr algn="ctr"/>
            <a:r>
              <a:rPr lang="sv-SE"/>
              <a:t>Gränsen mot allmänt vattenområde</a:t>
            </a:r>
            <a:endParaRPr lang="sv-SE" sz="2200" dirty="0"/>
          </a:p>
        </p:txBody>
      </p:sp>
      <p:sp>
        <p:nvSpPr>
          <p:cNvPr id="11" name="Rektangel 10">
            <a:extLst>
              <a:ext uri="{FF2B5EF4-FFF2-40B4-BE49-F238E27FC236}">
                <a16:creationId xmlns:a16="http://schemas.microsoft.com/office/drawing/2014/main" id="{6A8A4E0D-4DB5-4AB8-97BA-59002BBEDB3A}"/>
              </a:ext>
            </a:extLst>
          </p:cNvPr>
          <p:cNvSpPr/>
          <p:nvPr/>
        </p:nvSpPr>
        <p:spPr>
          <a:xfrm>
            <a:off x="3299641" y="1298218"/>
            <a:ext cx="4286751" cy="400110"/>
          </a:xfrm>
          <a:prstGeom prst="rect">
            <a:avLst/>
          </a:prstGeom>
        </p:spPr>
        <p:txBody>
          <a:bodyPr wrap="none">
            <a:spAutoFit/>
          </a:bodyPr>
          <a:lstStyle/>
          <a:p>
            <a:r>
              <a:rPr lang="sv-SE" sz="2000" b="1" i="1" dirty="0"/>
              <a:t>Enklavregeln och kilometerregeln</a:t>
            </a:r>
          </a:p>
        </p:txBody>
      </p:sp>
    </p:spTree>
    <p:extLst>
      <p:ext uri="{BB962C8B-B14F-4D97-AF65-F5344CB8AC3E}">
        <p14:creationId xmlns:p14="http://schemas.microsoft.com/office/powerpoint/2010/main" val="103078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fontScale="90000"/>
          </a:bodyPr>
          <a:lstStyle/>
          <a:p>
            <a:r>
              <a:rPr lang="sv-SE" dirty="0"/>
              <a:t>Baslinjen, territorialgränsen, Sveriges sjöterritorium och Sveriges ekonomiska zon</a:t>
            </a:r>
          </a:p>
        </p:txBody>
      </p:sp>
      <p:pic>
        <p:nvPicPr>
          <p:cNvPr id="16" name="Platshållare för innehåll 15">
            <a:extLst>
              <a:ext uri="{FF2B5EF4-FFF2-40B4-BE49-F238E27FC236}">
                <a16:creationId xmlns:a16="http://schemas.microsoft.com/office/drawing/2014/main" id="{8F6A6E2E-0314-44B0-AD43-19DF0B58DB5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018409" y="1491449"/>
            <a:ext cx="5251506" cy="3152476"/>
          </a:xfrm>
          <a:prstGeom prst="rect">
            <a:avLst/>
          </a:prstGeom>
          <a:ln>
            <a:noFill/>
          </a:ln>
          <a:effectLst>
            <a:softEdge rad="112500"/>
          </a:effectLst>
        </p:spPr>
      </p:pic>
      <p:sp>
        <p:nvSpPr>
          <p:cNvPr id="5" name="textruta 4">
            <a:extLst>
              <a:ext uri="{FF2B5EF4-FFF2-40B4-BE49-F238E27FC236}">
                <a16:creationId xmlns:a16="http://schemas.microsoft.com/office/drawing/2014/main" id="{F9B65B9A-F2FA-456C-963B-1DFB59FFA595}"/>
              </a:ext>
            </a:extLst>
          </p:cNvPr>
          <p:cNvSpPr txBox="1"/>
          <p:nvPr/>
        </p:nvSpPr>
        <p:spPr>
          <a:xfrm>
            <a:off x="0" y="4826675"/>
            <a:ext cx="12192000" cy="2031325"/>
          </a:xfrm>
          <a:prstGeom prst="rect">
            <a:avLst/>
          </a:prstGeom>
          <a:solidFill>
            <a:schemeClr val="accent1">
              <a:lumMod val="20000"/>
              <a:lumOff val="80000"/>
            </a:schemeClr>
          </a:solidFill>
        </p:spPr>
        <p:txBody>
          <a:bodyPr wrap="square" rtlCol="0">
            <a:spAutoFit/>
          </a:bodyPr>
          <a:lstStyle/>
          <a:p>
            <a:r>
              <a:rPr lang="sv-SE" b="1" dirty="0"/>
              <a:t>Baslinjen</a:t>
            </a:r>
            <a:r>
              <a:rPr lang="sv-SE" dirty="0"/>
              <a:t> går mellan de yttersta skären i yttre havsbandet. Utanför baslinjen ligger </a:t>
            </a:r>
            <a:r>
              <a:rPr lang="sv-SE" b="1" dirty="0"/>
              <a:t>territorialhavet</a:t>
            </a:r>
            <a:r>
              <a:rPr lang="sv-SE" dirty="0"/>
              <a:t> som har en bredd av 12 sjömil mellan baslinjen och </a:t>
            </a:r>
            <a:r>
              <a:rPr lang="sv-SE" b="1" dirty="0"/>
              <a:t>territorialgränsen</a:t>
            </a:r>
            <a:r>
              <a:rPr lang="sv-SE" dirty="0"/>
              <a:t>.</a:t>
            </a:r>
          </a:p>
          <a:p>
            <a:endParaRPr lang="sv-SE" dirty="0"/>
          </a:p>
          <a:p>
            <a:r>
              <a:rPr lang="sv-SE" dirty="0"/>
              <a:t>Sveriges </a:t>
            </a:r>
            <a:r>
              <a:rPr lang="sv-SE" b="1" dirty="0"/>
              <a:t>sjöterritorium</a:t>
            </a:r>
            <a:r>
              <a:rPr lang="sv-SE" dirty="0"/>
              <a:t> omfattar allt sötvatten och havet ut till territorialgränsen.  </a:t>
            </a:r>
          </a:p>
          <a:p>
            <a:endParaRPr lang="sv-SE" b="1" dirty="0"/>
          </a:p>
          <a:p>
            <a:r>
              <a:rPr lang="sv-SE" dirty="0"/>
              <a:t>Utanför territorialgränsen ligger Sveriges </a:t>
            </a:r>
            <a:r>
              <a:rPr lang="sv-SE" b="1" dirty="0"/>
              <a:t>ekonomiska zon</a:t>
            </a:r>
            <a:r>
              <a:rPr lang="sv-SE" dirty="0"/>
              <a:t> som vanligtvis sträcker sig ut till mittlinjen av ett hav som delas med andra stater.</a:t>
            </a:r>
          </a:p>
        </p:txBody>
      </p:sp>
    </p:spTree>
    <p:extLst>
      <p:ext uri="{BB962C8B-B14F-4D97-AF65-F5344CB8AC3E}">
        <p14:creationId xmlns:p14="http://schemas.microsoft.com/office/powerpoint/2010/main" val="802529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F31BA15-F9AA-4513-B356-C3A3933486B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Rubrik 1">
            <a:extLst>
              <a:ext uri="{FF2B5EF4-FFF2-40B4-BE49-F238E27FC236}">
                <a16:creationId xmlns:a16="http://schemas.microsoft.com/office/drawing/2014/main" id="{C96C967D-17D4-4699-A900-8E081FB9566E}"/>
              </a:ext>
              <a:ext uri="{C183D7F6-B498-43B3-948B-1728B52AA6E4}">
                <adec:decorative xmlns:adec="http://schemas.microsoft.com/office/drawing/2017/decorative" val="0"/>
              </a:ext>
            </a:extLst>
          </p:cNvPr>
          <p:cNvSpPr txBox="1">
            <a:spLocks/>
          </p:cNvSpPr>
          <p:nvPr/>
        </p:nvSpPr>
        <p:spPr>
          <a:xfrm>
            <a:off x="257817" y="4218967"/>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1"/>
                </a:solidFill>
              </a:rPr>
              <a:t>Del 4 </a:t>
            </a:r>
            <a:br>
              <a:rPr lang="sv-SE" dirty="0">
                <a:solidFill>
                  <a:schemeClr val="bg1"/>
                </a:solidFill>
              </a:rPr>
            </a:br>
            <a:endParaRPr lang="sv-SE" dirty="0">
              <a:solidFill>
                <a:schemeClr val="bg1"/>
              </a:solidFill>
            </a:endParaRPr>
          </a:p>
          <a:p>
            <a:r>
              <a:rPr lang="sv-SE" dirty="0">
                <a:solidFill>
                  <a:schemeClr val="bg1"/>
                </a:solidFill>
              </a:rPr>
              <a:t>Fiskerätt är resursförvaltning</a:t>
            </a:r>
          </a:p>
        </p:txBody>
      </p:sp>
      <p:pic>
        <p:nvPicPr>
          <p:cNvPr id="10" name="Picture 2" descr="C:\Users\Användaren\Documents\Projekt\Projetansökningar HaV\Texter Fvof bilande\hav-logotyp-gra-neg-138x55px.png">
            <a:extLst>
              <a:ext uri="{FF2B5EF4-FFF2-40B4-BE49-F238E27FC236}">
                <a16:creationId xmlns:a16="http://schemas.microsoft.com/office/drawing/2014/main" id="{C99D679B-64C5-4D22-9932-E96250F711E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54089" y="488583"/>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442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Fiskerätt är resursförvaltning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59320"/>
            <a:ext cx="6096001" cy="4524315"/>
          </a:xfrm>
          <a:prstGeom prst="rect">
            <a:avLst/>
          </a:prstGeom>
          <a:solidFill>
            <a:schemeClr val="bg2"/>
          </a:solidFill>
        </p:spPr>
        <p:txBody>
          <a:bodyPr wrap="square" rtlCol="0">
            <a:spAutoFit/>
          </a:bodyPr>
          <a:lstStyle/>
          <a:p>
            <a:pPr algn="ctr"/>
            <a:r>
              <a:rPr lang="sv-SE" b="1" dirty="0"/>
              <a:t>Allmänt och enskilt vatten</a:t>
            </a:r>
          </a:p>
          <a:p>
            <a:endParaRPr lang="sv-SE" dirty="0"/>
          </a:p>
          <a:p>
            <a:pPr algn="just"/>
            <a:r>
              <a:rPr lang="sv-SE" sz="1800" dirty="0">
                <a:effectLst/>
                <a:ea typeface="Times New Roman" panose="02020603050405020304" pitchFamily="18" charset="0"/>
                <a:cs typeface="Times New Roman" panose="02020603050405020304" pitchFamily="18" charset="0"/>
              </a:rPr>
              <a:t>Fiskelagen reglerar vem som har rätt att fiska inom Sveriges Sjöterritorium och inom Sveriges ekonomiska zon. Lagen skiljer på fiske i </a:t>
            </a:r>
            <a:r>
              <a:rPr lang="sv-SE" sz="1800" b="1" dirty="0">
                <a:effectLst/>
                <a:ea typeface="Times New Roman" panose="02020603050405020304" pitchFamily="18" charset="0"/>
                <a:cs typeface="Times New Roman" panose="02020603050405020304" pitchFamily="18" charset="0"/>
              </a:rPr>
              <a:t>allmänt vatten</a:t>
            </a:r>
            <a:r>
              <a:rPr lang="sv-SE" sz="1800" dirty="0">
                <a:effectLst/>
                <a:ea typeface="Times New Roman" panose="02020603050405020304" pitchFamily="18" charset="0"/>
                <a:cs typeface="Times New Roman" panose="02020603050405020304" pitchFamily="18" charset="0"/>
              </a:rPr>
              <a:t> och fiske i </a:t>
            </a:r>
            <a:r>
              <a:rPr lang="sv-SE" sz="1800" b="1" dirty="0">
                <a:effectLst/>
                <a:ea typeface="Times New Roman" panose="02020603050405020304" pitchFamily="18" charset="0"/>
                <a:cs typeface="Times New Roman" panose="02020603050405020304" pitchFamily="18" charset="0"/>
              </a:rPr>
              <a:t>enskilt vatten</a:t>
            </a:r>
            <a:r>
              <a:rPr lang="sv-SE" sz="1800" dirty="0">
                <a:effectLst/>
                <a:ea typeface="Times New Roman" panose="02020603050405020304" pitchFamily="18" charset="0"/>
                <a:cs typeface="Times New Roman" panose="02020603050405020304" pitchFamily="18" charset="0"/>
              </a:rPr>
              <a:t>.</a:t>
            </a:r>
          </a:p>
          <a:p>
            <a:endParaRPr lang="sv-SE" dirty="0">
              <a:latin typeface="Times New Roman" panose="02020603050405020304" pitchFamily="18" charset="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Lagar och regler för fisket syftar till att ransonera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fiskeresursen och att uppnå en god beståndsvård.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Fiskereglerna återfinns i fiskelagen och dess bilagor, i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förordningen om fisket, vattenbruket och fiskerinäringen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samt i Havs- och </a:t>
            </a:r>
            <a:r>
              <a:rPr lang="sv-SE" sz="1800" dirty="0" err="1">
                <a:effectLst/>
                <a:ea typeface="Times New Roman" panose="02020603050405020304" pitchFamily="18" charset="0"/>
                <a:cs typeface="Times New Roman" panose="02020603050405020304" pitchFamily="18" charset="0"/>
              </a:rPr>
              <a:t>vattenmyndighetens</a:t>
            </a:r>
            <a:r>
              <a:rPr lang="sv-SE" sz="1800" dirty="0">
                <a:effectLst/>
                <a:ea typeface="Times New Roman" panose="02020603050405020304" pitchFamily="18" charset="0"/>
                <a:cs typeface="Times New Roman" panose="02020603050405020304" pitchFamily="18" charset="0"/>
              </a:rPr>
              <a:t> föreskrifter om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fisket i Östersjön, Kattegatt, Skagerrak och de stora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sjöarna.  </a:t>
            </a: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v-SE" dirty="0"/>
          </a:p>
        </p:txBody>
      </p:sp>
      <p:pic>
        <p:nvPicPr>
          <p:cNvPr id="8" name="Platshållare för innehåll 7">
            <a:extLst>
              <a:ext uri="{FF2B5EF4-FFF2-40B4-BE49-F238E27FC236}">
                <a16:creationId xmlns:a16="http://schemas.microsoft.com/office/drawing/2014/main" id="{B24627A0-C3E2-4872-A2D8-F4E4BE0086A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359320"/>
            <a:ext cx="6096000" cy="4498680"/>
          </a:xfrm>
        </p:spPr>
      </p:pic>
    </p:spTree>
    <p:extLst>
      <p:ext uri="{BB962C8B-B14F-4D97-AF65-F5344CB8AC3E}">
        <p14:creationId xmlns:p14="http://schemas.microsoft.com/office/powerpoint/2010/main" val="40911343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Fiskerätt är resursförvaltning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610683"/>
            <a:ext cx="6096001" cy="4247317"/>
          </a:xfrm>
          <a:prstGeom prst="rect">
            <a:avLst/>
          </a:prstGeom>
          <a:solidFill>
            <a:schemeClr val="bg2"/>
          </a:solidFill>
        </p:spPr>
        <p:txBody>
          <a:bodyPr wrap="square" rtlCol="0">
            <a:spAutoFit/>
          </a:bodyPr>
          <a:lstStyle/>
          <a:p>
            <a:pPr algn="ctr"/>
            <a:r>
              <a:rPr lang="sv-SE" b="1" dirty="0"/>
              <a:t>Fisket i allmänt och enskilt vatten</a:t>
            </a:r>
          </a:p>
          <a:p>
            <a:endParaRPr lang="sv-SE" dirty="0"/>
          </a:p>
          <a:p>
            <a:endParaRPr lang="sv-SE" dirty="0"/>
          </a:p>
          <a:p>
            <a:r>
              <a:rPr lang="sv-SE" b="1" dirty="0">
                <a:latin typeface="Times New Roman" panose="02020603050405020304" pitchFamily="18" charset="0"/>
                <a:cs typeface="Times New Roman" panose="02020603050405020304" pitchFamily="18" charset="0"/>
              </a:rPr>
              <a:t>► </a:t>
            </a:r>
            <a:r>
              <a:rPr lang="sv-SE" sz="1800" b="1" dirty="0">
                <a:effectLst/>
                <a:ea typeface="Times New Roman" panose="02020603050405020304" pitchFamily="18" charset="0"/>
                <a:cs typeface="Times New Roman" panose="02020603050405020304" pitchFamily="18" charset="0"/>
              </a:rPr>
              <a:t>Fisket i allmänt vatten </a:t>
            </a:r>
            <a:r>
              <a:rPr lang="sv-SE" sz="1800" dirty="0">
                <a:effectLst/>
                <a:ea typeface="Times New Roman" panose="02020603050405020304" pitchFamily="18" charset="0"/>
                <a:cs typeface="Times New Roman" panose="02020603050405020304" pitchFamily="18" charset="0"/>
              </a:rPr>
              <a:t>är fritt för varje svensk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medborgare och stadigvarande bosatt person.</a:t>
            </a:r>
          </a:p>
          <a:p>
            <a:endParaRPr lang="sv-SE" sz="1800" dirty="0">
              <a:effectLst/>
              <a:ea typeface="Times New Roman" panose="02020603050405020304" pitchFamily="18" charset="0"/>
              <a:cs typeface="Times New Roman" panose="02020603050405020304" pitchFamily="18" charset="0"/>
            </a:endParaRPr>
          </a:p>
          <a:p>
            <a:r>
              <a:rPr lang="sv-SE" sz="1800" dirty="0">
                <a:effectLst/>
                <a:latin typeface="Times" panose="02020603050405020304" pitchFamily="18" charset="0"/>
                <a:ea typeface="Times New Roman" panose="02020603050405020304" pitchFamily="18" charset="0"/>
                <a:cs typeface="Times" panose="02020603050405020304" pitchFamily="18" charset="0"/>
              </a:rPr>
              <a:t>► </a:t>
            </a:r>
            <a:r>
              <a:rPr lang="sv-SE" b="1" dirty="0">
                <a:ea typeface="Times New Roman" panose="02020603050405020304" pitchFamily="18" charset="0"/>
                <a:cs typeface="Times New Roman" panose="02020603050405020304" pitchFamily="18" charset="0"/>
              </a:rPr>
              <a:t>F</a:t>
            </a:r>
            <a:r>
              <a:rPr lang="sv-SE" sz="1800" b="1" dirty="0">
                <a:effectLst/>
                <a:ea typeface="Times New Roman" panose="02020603050405020304" pitchFamily="18" charset="0"/>
                <a:cs typeface="Times New Roman" panose="02020603050405020304" pitchFamily="18" charset="0"/>
              </a:rPr>
              <a:t>isket i enskilt vatten </a:t>
            </a:r>
            <a:r>
              <a:rPr lang="sv-SE" sz="1800" dirty="0">
                <a:effectLst/>
                <a:ea typeface="Times New Roman" panose="02020603050405020304" pitchFamily="18" charset="0"/>
                <a:cs typeface="Times New Roman" panose="02020603050405020304" pitchFamily="18" charset="0"/>
              </a:rPr>
              <a:t>tillhör fastigheterna och dess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ägare.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Det finns flera undantag, </a:t>
            </a:r>
            <a:r>
              <a:rPr lang="sv-SE" sz="1800" b="1" dirty="0">
                <a:effectLst/>
                <a:ea typeface="Times New Roman" panose="02020603050405020304" pitchFamily="18" charset="0"/>
                <a:cs typeface="Times New Roman" panose="02020603050405020304" pitchFamily="18" charset="0"/>
              </a:rPr>
              <a:t>frifiskebestämmelser</a:t>
            </a:r>
            <a:r>
              <a:rPr lang="sv-SE" sz="1800" dirty="0">
                <a:effectLst/>
                <a:ea typeface="Times New Roman" panose="02020603050405020304" pitchFamily="18" charset="0"/>
                <a:cs typeface="Times New Roman" panose="02020603050405020304" pitchFamily="18" charset="0"/>
              </a:rPr>
              <a:t>, som innebär att allmänheten har rätt att fiska även på enskilt vatten. Rätten till </a:t>
            </a:r>
            <a:r>
              <a:rPr lang="sv-SE" sz="1800" b="1" dirty="0">
                <a:effectLst/>
                <a:ea typeface="Times New Roman" panose="02020603050405020304" pitchFamily="18" charset="0"/>
                <a:cs typeface="Times New Roman" panose="02020603050405020304" pitchFamily="18" charset="0"/>
              </a:rPr>
              <a:t>frifiske</a:t>
            </a:r>
            <a:r>
              <a:rPr lang="sv-SE" sz="1800" dirty="0">
                <a:effectLst/>
                <a:ea typeface="Times New Roman" panose="02020603050405020304" pitchFamily="18" charset="0"/>
                <a:cs typeface="Times New Roman" panose="02020603050405020304" pitchFamily="18" charset="0"/>
              </a:rPr>
              <a:t> gäller alla svenska medborgare</a:t>
            </a: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p>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v-SE" dirty="0"/>
          </a:p>
        </p:txBody>
      </p:sp>
      <p:pic>
        <p:nvPicPr>
          <p:cNvPr id="8" name="Platshållare för innehåll 7">
            <a:extLst>
              <a:ext uri="{FF2B5EF4-FFF2-40B4-BE49-F238E27FC236}">
                <a16:creationId xmlns:a16="http://schemas.microsoft.com/office/drawing/2014/main" id="{D0245C8E-93AF-4029-AB74-5D2A9B75A3F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610683"/>
            <a:ext cx="6096000" cy="4247317"/>
          </a:xfrm>
        </p:spPr>
      </p:pic>
    </p:spTree>
    <p:extLst>
      <p:ext uri="{BB962C8B-B14F-4D97-AF65-F5344CB8AC3E}">
        <p14:creationId xmlns:p14="http://schemas.microsoft.com/office/powerpoint/2010/main" val="42266203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Fiskerätt är resursförvaltning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805323"/>
            <a:ext cx="6096001" cy="5078313"/>
          </a:xfrm>
          <a:prstGeom prst="rect">
            <a:avLst/>
          </a:prstGeom>
          <a:solidFill>
            <a:schemeClr val="bg2"/>
          </a:solidFill>
        </p:spPr>
        <p:txBody>
          <a:bodyPr wrap="square" rtlCol="0">
            <a:spAutoFit/>
          </a:bodyPr>
          <a:lstStyle/>
          <a:p>
            <a:pPr algn="ctr"/>
            <a:r>
              <a:rPr lang="sv-SE" b="1" dirty="0"/>
              <a:t>Frifiskebestämmelser</a:t>
            </a:r>
          </a:p>
          <a:p>
            <a:endParaRPr lang="sv-SE" dirty="0"/>
          </a:p>
          <a:p>
            <a:r>
              <a:rPr lang="sv-SE" b="1" dirty="0">
                <a:latin typeface="Times New Roman" panose="02020603050405020304" pitchFamily="18" charset="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Frifiske på enskilt vatten förekommer i havet och i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Vänern, Vättern, Mälaren, Hjälmaren och Storsjön i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Jämtland. </a:t>
            </a:r>
          </a:p>
          <a:p>
            <a:endParaRPr lang="sv-SE" dirty="0">
              <a:ea typeface="Times New Roman" panose="02020603050405020304" pitchFamily="18" charset="0"/>
              <a:cs typeface="Times New Roman" panose="02020603050405020304" pitchFamily="18" charset="0"/>
            </a:endParaRPr>
          </a:p>
          <a:p>
            <a:r>
              <a:rPr lang="sv-SE" b="1" dirty="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För fiske på allmänt vatten och allmänhetens frifiske på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enskilt vatten finns ett omfattande regelverk om hur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fisket får bedrivas och vad som gäller för varje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kuststräcka och vattenområde. </a:t>
            </a:r>
          </a:p>
          <a:p>
            <a:endParaRPr lang="sv-SE" dirty="0">
              <a:ea typeface="Times New Roman" panose="02020603050405020304" pitchFamily="18" charset="0"/>
              <a:cs typeface="Times New Roman" panose="02020603050405020304" pitchFamily="18" charset="0"/>
            </a:endParaRPr>
          </a:p>
          <a:p>
            <a:r>
              <a:rPr lang="sv-SE" b="1" dirty="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Utmed hela havskusten samt i de fem nämnda stora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sjöarna är även </a:t>
            </a:r>
            <a:r>
              <a:rPr lang="sv-SE" sz="1800" b="1" dirty="0">
                <a:effectLst/>
                <a:ea typeface="Times New Roman" panose="02020603050405020304" pitchFamily="18" charset="0"/>
                <a:cs typeface="Times New Roman" panose="02020603050405020304" pitchFamily="18" charset="0"/>
              </a:rPr>
              <a:t>fiske med handredskap fritt </a:t>
            </a:r>
            <a:r>
              <a:rPr lang="sv-SE" sz="1800" dirty="0">
                <a:effectLst/>
                <a:ea typeface="Times New Roman" panose="02020603050405020304" pitchFamily="18" charset="0"/>
                <a:cs typeface="Times New Roman" panose="02020603050405020304" pitchFamily="18" charset="0"/>
              </a:rPr>
              <a:t>för både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svenska och utländska medborgare. I övriga sjöar och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vattendrag förekommer inget fritt fiske. </a:t>
            </a:r>
          </a:p>
          <a:p>
            <a:endParaRPr lang="sv-SE" dirty="0">
              <a:ea typeface="Times New Roman" panose="02020603050405020304" pitchFamily="18" charset="0"/>
              <a:cs typeface="Times New Roman" panose="02020603050405020304" pitchFamily="18" charset="0"/>
            </a:endParaRPr>
          </a:p>
          <a:p>
            <a:r>
              <a:rPr lang="sv-SE" b="1" dirty="0">
                <a:cs typeface="Times New Roman" panose="02020603050405020304" pitchFamily="18" charset="0"/>
              </a:rPr>
              <a:t>► </a:t>
            </a:r>
            <a:r>
              <a:rPr lang="sv-SE" sz="1800" dirty="0">
                <a:effectLst/>
                <a:ea typeface="Times New Roman" panose="02020603050405020304" pitchFamily="18" charset="0"/>
              </a:rPr>
              <a:t>Frifiske och fritt handredskapsfiske </a:t>
            </a:r>
            <a:r>
              <a:rPr lang="sv-SE" sz="1800" b="1" dirty="0">
                <a:effectLst/>
                <a:ea typeface="Times New Roman" panose="02020603050405020304" pitchFamily="18" charset="0"/>
              </a:rPr>
              <a:t>upphör att gälla i </a:t>
            </a:r>
            <a:br>
              <a:rPr lang="sv-SE" sz="1800" b="1" dirty="0">
                <a:effectLst/>
                <a:ea typeface="Times New Roman" panose="02020603050405020304" pitchFamily="18" charset="0"/>
              </a:rPr>
            </a:br>
            <a:r>
              <a:rPr lang="sv-SE" sz="1800" b="1" dirty="0">
                <a:effectLst/>
                <a:ea typeface="Times New Roman" panose="02020603050405020304" pitchFamily="18" charset="0"/>
              </a:rPr>
              <a:t>    vattendragens mynningar</a:t>
            </a:r>
            <a:r>
              <a:rPr lang="sv-SE" sz="1800" dirty="0">
                <a:effectLst/>
                <a:ea typeface="Times New Roman" panose="02020603050405020304" pitchFamily="18" charset="0"/>
              </a:rPr>
              <a:t>. </a:t>
            </a: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6" name="Platshållare för innehåll 15">
            <a:extLst>
              <a:ext uri="{FF2B5EF4-FFF2-40B4-BE49-F238E27FC236}">
                <a16:creationId xmlns:a16="http://schemas.microsoft.com/office/drawing/2014/main" id="{0630B073-AC6E-4F4E-871E-C3B4368D83A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805323"/>
            <a:ext cx="6096000" cy="5078313"/>
          </a:xfrm>
        </p:spPr>
      </p:pic>
    </p:spTree>
    <p:extLst>
      <p:ext uri="{BB962C8B-B14F-4D97-AF65-F5344CB8AC3E}">
        <p14:creationId xmlns:p14="http://schemas.microsoft.com/office/powerpoint/2010/main" val="4254292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Fiskerätt är resursförvaltning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056686"/>
            <a:ext cx="6096001" cy="4801314"/>
          </a:xfrm>
          <a:prstGeom prst="rect">
            <a:avLst/>
          </a:prstGeom>
          <a:solidFill>
            <a:schemeClr val="bg2"/>
          </a:solidFill>
        </p:spPr>
        <p:txBody>
          <a:bodyPr wrap="square" rtlCol="0">
            <a:spAutoFit/>
          </a:bodyPr>
          <a:lstStyle/>
          <a:p>
            <a:pPr algn="ctr"/>
            <a:r>
              <a:rPr lang="sv-SE" b="1" dirty="0"/>
              <a:t>Ansvar för fiskevården</a:t>
            </a:r>
          </a:p>
          <a:p>
            <a:endParaRPr lang="sv-SE" dirty="0">
              <a:latin typeface="Times New Roman" panose="02020603050405020304" pitchFamily="18" charset="0"/>
              <a:ea typeface="Times New Roman" panose="02020603050405020304" pitchFamily="18" charset="0"/>
              <a:cs typeface="Times New Roman" panose="02020603050405020304" pitchFamily="18" charset="0"/>
            </a:endParaRPr>
          </a:p>
          <a:p>
            <a:r>
              <a:rPr lang="sv-SE" b="1" dirty="0">
                <a:latin typeface="Times New Roman" panose="02020603050405020304" pitchFamily="18" charset="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Fiskerilagstiftningens regler för fisket gäller i huvudsak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havet och de stora sjöarna, både för allmänt och enskilt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vatten.</a:t>
            </a:r>
          </a:p>
          <a:p>
            <a:endParaRPr lang="sv-SE" dirty="0">
              <a:ea typeface="Times New Roman" panose="02020603050405020304" pitchFamily="18" charset="0"/>
              <a:cs typeface="Times New Roman" panose="02020603050405020304" pitchFamily="18" charset="0"/>
            </a:endParaRPr>
          </a:p>
          <a:p>
            <a:r>
              <a:rPr lang="sv-SE" b="1" dirty="0">
                <a:latin typeface="Times New Roman" panose="02020603050405020304" pitchFamily="18" charset="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Föreskriftsrätten sträcker sig upp till vattendragens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första definitiva vandringshinder.</a:t>
            </a:r>
          </a:p>
          <a:p>
            <a:endParaRPr lang="sv-SE" sz="1800" dirty="0">
              <a:effectLst/>
              <a:ea typeface="Times New Roman" panose="02020603050405020304" pitchFamily="18" charset="0"/>
              <a:cs typeface="Times New Roman" panose="02020603050405020304" pitchFamily="18" charset="0"/>
            </a:endParaRPr>
          </a:p>
          <a:p>
            <a:r>
              <a:rPr lang="sv-SE" b="1" dirty="0">
                <a:latin typeface="Times New Roman" panose="02020603050405020304" pitchFamily="18" charset="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Några av lagstiftningens bestämmelser gäller </a:t>
            </a:r>
            <a:r>
              <a:rPr lang="sv-SE" sz="1800">
                <a:effectLst/>
                <a:ea typeface="Times New Roman" panose="02020603050405020304" pitchFamily="18" charset="0"/>
                <a:cs typeface="Times New Roman" panose="02020603050405020304" pitchFamily="18" charset="0"/>
              </a:rPr>
              <a:t>dock för</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landets samtliga sötvattensområden. Framförallt skydd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av natur och av nationellt intressanta arter och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stammar.</a:t>
            </a:r>
          </a:p>
          <a:p>
            <a:endParaRPr lang="sv-SE" dirty="0">
              <a:ea typeface="Times New Roman" panose="02020603050405020304" pitchFamily="18" charset="0"/>
              <a:cs typeface="Times New Roman" panose="02020603050405020304" pitchFamily="18" charset="0"/>
            </a:endParaRPr>
          </a:p>
          <a:p>
            <a:r>
              <a:rPr lang="sv-SE" b="1" dirty="0">
                <a:latin typeface="Times New Roman" panose="02020603050405020304" pitchFamily="18" charset="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I övrigt har </a:t>
            </a:r>
            <a:r>
              <a:rPr lang="sv-SE" sz="1800" b="1" dirty="0">
                <a:effectLst/>
                <a:ea typeface="Times New Roman" panose="02020603050405020304" pitchFamily="18" charset="0"/>
                <a:cs typeface="Times New Roman" panose="02020603050405020304" pitchFamily="18" charset="0"/>
              </a:rPr>
              <a:t>fiskerättsägarna själva</a:t>
            </a:r>
            <a:r>
              <a:rPr lang="sv-SE" sz="1800" dirty="0">
                <a:effectLst/>
                <a:ea typeface="Times New Roman" panose="02020603050405020304" pitchFamily="18" charset="0"/>
                <a:cs typeface="Times New Roman" panose="02020603050405020304" pitchFamily="18" charset="0"/>
              </a:rPr>
              <a:t> ansvar för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fiskevård och lokala fiskeregler som ska främja en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uthållig vård och förvaltning av fiskbestånden.</a:t>
            </a:r>
          </a:p>
        </p:txBody>
      </p:sp>
      <p:pic>
        <p:nvPicPr>
          <p:cNvPr id="12" name="Platshållare för innehåll 11">
            <a:extLst>
              <a:ext uri="{FF2B5EF4-FFF2-40B4-BE49-F238E27FC236}">
                <a16:creationId xmlns:a16="http://schemas.microsoft.com/office/drawing/2014/main" id="{215D114A-5C99-45CD-90D8-F7F4B5B1147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056686"/>
            <a:ext cx="6096000" cy="4801314"/>
          </a:xfrm>
        </p:spPr>
      </p:pic>
    </p:spTree>
    <p:extLst>
      <p:ext uri="{BB962C8B-B14F-4D97-AF65-F5344CB8AC3E}">
        <p14:creationId xmlns:p14="http://schemas.microsoft.com/office/powerpoint/2010/main" val="4092405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96D5B720-366D-47B7-93BA-1CC25D68FD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10" name="Rubrik 1">
            <a:extLst>
              <a:ext uri="{FF2B5EF4-FFF2-40B4-BE49-F238E27FC236}">
                <a16:creationId xmlns:a16="http://schemas.microsoft.com/office/drawing/2014/main" id="{9D42C1D1-608E-4ADB-8265-BA486E77B357}"/>
              </a:ext>
              <a:ext uri="{C183D7F6-B498-43B3-948B-1728B52AA6E4}">
                <adec:decorative xmlns:adec="http://schemas.microsoft.com/office/drawing/2017/decorative" val="0"/>
              </a:ext>
            </a:extLst>
          </p:cNvPr>
          <p:cNvSpPr txBox="1">
            <a:spLocks/>
          </p:cNvSpPr>
          <p:nvPr/>
        </p:nvSpPr>
        <p:spPr>
          <a:xfrm>
            <a:off x="1021028" y="2942164"/>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t>Del 5 </a:t>
            </a:r>
            <a:br>
              <a:rPr lang="sv-SE" dirty="0"/>
            </a:br>
            <a:endParaRPr lang="sv-SE" dirty="0"/>
          </a:p>
          <a:p>
            <a:r>
              <a:rPr lang="sv-SE" dirty="0"/>
              <a:t>Fiskerätten i allmänt vatten</a:t>
            </a:r>
          </a:p>
        </p:txBody>
      </p:sp>
      <p:pic>
        <p:nvPicPr>
          <p:cNvPr id="11" name="Picture 2" descr="C:\Users\Användaren\Documents\Projekt\Projetansökningar HaV\Texter Fvof bilande\hav-logotyp-gra-neg-138x55px.png">
            <a:extLst>
              <a:ext uri="{FF2B5EF4-FFF2-40B4-BE49-F238E27FC236}">
                <a16:creationId xmlns:a16="http://schemas.microsoft.com/office/drawing/2014/main" id="{11FE377C-93AD-4518-992B-60D4D9B1E45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41110" y="465398"/>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3620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Allmänhetens fritidsfiske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687354"/>
            <a:ext cx="6096001" cy="5170646"/>
          </a:xfrm>
          <a:prstGeom prst="rect">
            <a:avLst/>
          </a:prstGeom>
          <a:solidFill>
            <a:schemeClr val="bg2"/>
          </a:solidFill>
        </p:spPr>
        <p:txBody>
          <a:bodyPr wrap="square" rtlCol="0">
            <a:spAutoFit/>
          </a:bodyPr>
          <a:lstStyle/>
          <a:p>
            <a:pPr algn="ctr"/>
            <a:r>
              <a:rPr lang="sv-SE" b="1" dirty="0"/>
              <a:t>Definitioner och redskapsbegränsningar</a:t>
            </a:r>
          </a:p>
          <a:p>
            <a:endParaRPr lang="sv-SE" dirty="0"/>
          </a:p>
          <a:p>
            <a:r>
              <a:rPr lang="sv-SE" dirty="0"/>
              <a:t>Redskapsbegränsningar för allmänhetens fritidsfiske regleras i fiskelagen (1993:787 9a §):</a:t>
            </a:r>
          </a:p>
          <a:p>
            <a:endParaRPr lang="sv-SE" dirty="0"/>
          </a:p>
          <a:p>
            <a:r>
              <a:rPr lang="sv-SE" dirty="0">
                <a:latin typeface="Times New Roman" panose="02020603050405020304" pitchFamily="18" charset="0"/>
                <a:cs typeface="Times New Roman" panose="02020603050405020304" pitchFamily="18" charset="0"/>
              </a:rPr>
              <a:t>► </a:t>
            </a:r>
            <a:r>
              <a:rPr lang="sv-SE" dirty="0"/>
              <a:t>Svenska medborgare får </a:t>
            </a:r>
            <a:r>
              <a:rPr lang="sv-SE" dirty="0" err="1"/>
              <a:t>fritidsfiska</a:t>
            </a:r>
            <a:r>
              <a:rPr lang="sv-SE" dirty="0"/>
              <a:t> med rörliga </a:t>
            </a:r>
            <a:br>
              <a:rPr lang="sv-SE" dirty="0"/>
            </a:br>
            <a:r>
              <a:rPr lang="sv-SE" dirty="0"/>
              <a:t>    redskap, men inte med fasta redskap, på allmänt </a:t>
            </a:r>
            <a:br>
              <a:rPr lang="sv-SE" dirty="0"/>
            </a:br>
            <a:r>
              <a:rPr lang="sv-SE" dirty="0"/>
              <a:t>    vatten. </a:t>
            </a:r>
          </a:p>
          <a:p>
            <a:endParaRPr lang="sv-SE" sz="1600" b="1" dirty="0"/>
          </a:p>
          <a:p>
            <a:pPr algn="ctr"/>
            <a:r>
              <a:rPr lang="sv-SE" b="1" dirty="0"/>
              <a:t>Fast redskap</a:t>
            </a:r>
          </a:p>
          <a:p>
            <a:endParaRPr lang="sv-SE" sz="1400" dirty="0"/>
          </a:p>
          <a:p>
            <a:r>
              <a:rPr lang="sv-SE" dirty="0"/>
              <a:t>Fiskebyggnad samt redskap med </a:t>
            </a:r>
            <a:r>
              <a:rPr lang="sv-SE" dirty="0" err="1"/>
              <a:t>ledarm</a:t>
            </a:r>
            <a:r>
              <a:rPr lang="sv-SE" dirty="0"/>
              <a:t> om redskapet är fastsatt vid botten eller stranden och är avsett att stå kvar i mer än två dygn.</a:t>
            </a:r>
          </a:p>
          <a:p>
            <a:endParaRPr lang="sv-SE" sz="1400" b="1" dirty="0"/>
          </a:p>
          <a:p>
            <a:pPr algn="ctr"/>
            <a:r>
              <a:rPr lang="sv-SE" b="1" dirty="0"/>
              <a:t>Rörligt redskap</a:t>
            </a:r>
          </a:p>
          <a:p>
            <a:endParaRPr lang="sv-SE" sz="1600" dirty="0"/>
          </a:p>
          <a:p>
            <a:r>
              <a:rPr lang="sv-SE" dirty="0"/>
              <a:t>Fiskeredskap som inte är fast redskap. Dit räknas </a:t>
            </a:r>
            <a:r>
              <a:rPr lang="sv-SE" b="1" dirty="0"/>
              <a:t>nät, långrev, ryssja, bur, handredskap</a:t>
            </a:r>
            <a:r>
              <a:rPr lang="sv-SE" dirty="0"/>
              <a:t> och </a:t>
            </a:r>
            <a:r>
              <a:rPr lang="sv-SE" b="1" dirty="0"/>
              <a:t>håv</a:t>
            </a:r>
            <a:r>
              <a:rPr lang="sv-SE" dirty="0"/>
              <a:t>. </a:t>
            </a:r>
          </a:p>
        </p:txBody>
      </p:sp>
      <p:pic>
        <p:nvPicPr>
          <p:cNvPr id="7" name="Platshållare för innehåll 6">
            <a:extLst>
              <a:ext uri="{FF2B5EF4-FFF2-40B4-BE49-F238E27FC236}">
                <a16:creationId xmlns:a16="http://schemas.microsoft.com/office/drawing/2014/main" id="{D94E0D5A-2628-469B-8611-3E9BB3528CA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687354"/>
            <a:ext cx="6096000" cy="5170646"/>
          </a:xfrm>
        </p:spPr>
      </p:pic>
    </p:spTree>
    <p:extLst>
      <p:ext uri="{BB962C8B-B14F-4D97-AF65-F5344CB8AC3E}">
        <p14:creationId xmlns:p14="http://schemas.microsoft.com/office/powerpoint/2010/main" val="24067932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Allmänhetens fritidsfiske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779687"/>
            <a:ext cx="7936637" cy="5078313"/>
          </a:xfrm>
          <a:prstGeom prst="rect">
            <a:avLst/>
          </a:prstGeom>
          <a:solidFill>
            <a:schemeClr val="bg2"/>
          </a:solidFill>
        </p:spPr>
        <p:txBody>
          <a:bodyPr wrap="square" rtlCol="0">
            <a:spAutoFit/>
          </a:bodyPr>
          <a:lstStyle/>
          <a:p>
            <a:pPr algn="ctr"/>
            <a:r>
              <a:rPr lang="sv-SE" b="1" dirty="0"/>
              <a:t>Definitioner och redskapsbegränsningar</a:t>
            </a:r>
          </a:p>
          <a:p>
            <a:endParaRPr lang="sv-SE" b="1" dirty="0"/>
          </a:p>
          <a:p>
            <a:pPr algn="ctr"/>
            <a:r>
              <a:rPr lang="sv-SE" b="1" dirty="0"/>
              <a:t>Handredskap</a:t>
            </a:r>
          </a:p>
          <a:p>
            <a:pPr algn="ctr"/>
            <a:endParaRPr lang="sv-SE" dirty="0"/>
          </a:p>
          <a:p>
            <a:r>
              <a:rPr lang="sv-SE" dirty="0"/>
              <a:t>Spö, pilk och liknande rörligt redskap som är utrustat med </a:t>
            </a:r>
            <a:r>
              <a:rPr lang="sv-SE" b="1" dirty="0"/>
              <a:t>lina</a:t>
            </a:r>
            <a:r>
              <a:rPr lang="sv-SE" dirty="0"/>
              <a:t> och </a:t>
            </a:r>
            <a:r>
              <a:rPr lang="sv-SE" b="1" dirty="0"/>
              <a:t>högst tio krokar</a:t>
            </a:r>
            <a:r>
              <a:rPr lang="sv-SE" dirty="0"/>
              <a:t>.</a:t>
            </a:r>
          </a:p>
          <a:p>
            <a:endParaRPr lang="sv-SE" dirty="0"/>
          </a:p>
          <a:p>
            <a:pPr algn="ctr"/>
            <a:r>
              <a:rPr lang="sv-SE" b="1" dirty="0"/>
              <a:t>Redskapsmängder</a:t>
            </a:r>
          </a:p>
          <a:p>
            <a:endParaRPr lang="sv-SE" dirty="0"/>
          </a:p>
          <a:p>
            <a:r>
              <a:rPr lang="sv-SE" dirty="0">
                <a:latin typeface="Bookman Old Style" panose="02050604050505020204" pitchFamily="18" charset="0"/>
              </a:rPr>
              <a:t>● </a:t>
            </a:r>
            <a:r>
              <a:rPr lang="sv-SE" dirty="0"/>
              <a:t>Vid fiske med nät, långrev, ryssja och bur får högst sex redskap användas samtidigt och sammanlagda nätlängden får vara högst 180 meter. </a:t>
            </a:r>
          </a:p>
          <a:p>
            <a:endParaRPr lang="sv-SE" dirty="0"/>
          </a:p>
          <a:p>
            <a:r>
              <a:rPr lang="sv-SE" dirty="0">
                <a:latin typeface="Bookman Old Style" panose="02050604050505020204" pitchFamily="18" charset="0"/>
              </a:rPr>
              <a:t>● </a:t>
            </a:r>
            <a:r>
              <a:rPr lang="sv-SE" dirty="0"/>
              <a:t>En långrev får vara försedd med högst 100 krokar. </a:t>
            </a:r>
          </a:p>
          <a:p>
            <a:endParaRPr lang="sv-SE" dirty="0"/>
          </a:p>
          <a:p>
            <a:r>
              <a:rPr lang="sv-SE" dirty="0">
                <a:latin typeface="Bookman Old Style" panose="02050604050505020204" pitchFamily="18" charset="0"/>
              </a:rPr>
              <a:t>● </a:t>
            </a:r>
            <a:r>
              <a:rPr lang="sv-SE" dirty="0"/>
              <a:t>Hummerfiske utgör ett undantag och andra redskapsbegränsningar gäller. </a:t>
            </a:r>
          </a:p>
          <a:p>
            <a:r>
              <a:rPr lang="sv-SE" dirty="0"/>
              <a:t> </a:t>
            </a:r>
          </a:p>
          <a:p>
            <a:r>
              <a:rPr lang="sv-SE" dirty="0">
                <a:latin typeface="Bookman Old Style" panose="02050604050505020204" pitchFamily="18" charset="0"/>
              </a:rPr>
              <a:t>● </a:t>
            </a:r>
            <a:r>
              <a:rPr lang="sv-SE" dirty="0"/>
              <a:t>Allmänt fritidsfiske efter sötvattenskräftor är tillåtet under begränsade tider på allmänt vatten i Vättern.</a:t>
            </a:r>
          </a:p>
        </p:txBody>
      </p:sp>
      <p:pic>
        <p:nvPicPr>
          <p:cNvPr id="8" name="Platshållare för innehåll 7">
            <a:extLst>
              <a:ext uri="{FF2B5EF4-FFF2-40B4-BE49-F238E27FC236}">
                <a16:creationId xmlns:a16="http://schemas.microsoft.com/office/drawing/2014/main" id="{AA1EC39F-2624-4810-B288-580C7585481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936637" y="1779687"/>
            <a:ext cx="4255363" cy="5078313"/>
          </a:xfrm>
        </p:spPr>
      </p:pic>
    </p:spTree>
    <p:extLst>
      <p:ext uri="{BB962C8B-B14F-4D97-AF65-F5344CB8AC3E}">
        <p14:creationId xmlns:p14="http://schemas.microsoft.com/office/powerpoint/2010/main" val="19409274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 hållandet mellan de fiskande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056686"/>
            <a:ext cx="7271881" cy="4801314"/>
          </a:xfrm>
          <a:prstGeom prst="rect">
            <a:avLst/>
          </a:prstGeom>
          <a:solidFill>
            <a:schemeClr val="bg2"/>
          </a:solidFill>
        </p:spPr>
        <p:txBody>
          <a:bodyPr wrap="square" rtlCol="0">
            <a:spAutoFit/>
          </a:bodyPr>
          <a:lstStyle/>
          <a:p>
            <a:r>
              <a:rPr lang="sv-SE" dirty="0"/>
              <a:t>I fiskelagen 25 § regleras förhållandet mellan de fiskande: </a:t>
            </a:r>
          </a:p>
          <a:p>
            <a:endParaRPr lang="sv-SE" dirty="0"/>
          </a:p>
          <a:p>
            <a:r>
              <a:rPr lang="sv-SE" dirty="0">
                <a:cs typeface="Times New Roman" panose="02020603050405020304" pitchFamily="18" charset="0"/>
              </a:rPr>
              <a:t>► D</a:t>
            </a:r>
            <a:r>
              <a:rPr lang="sv-SE" dirty="0"/>
              <a:t>en som fiskar ska </a:t>
            </a:r>
            <a:r>
              <a:rPr lang="sv-SE" b="1" dirty="0"/>
              <a:t>visa hänsyn </a:t>
            </a:r>
            <a:r>
              <a:rPr lang="sv-SE" dirty="0"/>
              <a:t>till andra som vistas i området. </a:t>
            </a:r>
          </a:p>
          <a:p>
            <a:endParaRPr lang="sv-SE" dirty="0"/>
          </a:p>
          <a:p>
            <a:r>
              <a:rPr lang="sv-SE" dirty="0">
                <a:latin typeface="Times New Roman" panose="02020603050405020304" pitchFamily="18" charset="0"/>
                <a:cs typeface="Times New Roman" panose="02020603050405020304" pitchFamily="18" charset="0"/>
              </a:rPr>
              <a:t>► </a:t>
            </a:r>
            <a:r>
              <a:rPr lang="sv-SE" dirty="0"/>
              <a:t>Fiske ska bedrivas så att andra fiskande inte onödigtvis </a:t>
            </a:r>
            <a:r>
              <a:rPr lang="sv-SE" b="1" dirty="0"/>
              <a:t>hindras</a:t>
            </a:r>
            <a:r>
              <a:rPr lang="sv-SE" dirty="0"/>
              <a:t>.</a:t>
            </a:r>
          </a:p>
          <a:p>
            <a:endParaRPr lang="sv-SE" dirty="0"/>
          </a:p>
          <a:p>
            <a:r>
              <a:rPr lang="sv-SE" dirty="0">
                <a:latin typeface="Times New Roman" panose="02020603050405020304" pitchFamily="18" charset="0"/>
                <a:cs typeface="Times New Roman" panose="02020603050405020304" pitchFamily="18" charset="0"/>
              </a:rPr>
              <a:t>►</a:t>
            </a:r>
            <a:r>
              <a:rPr lang="sv-SE" dirty="0"/>
              <a:t> Om flera fiskande vill fiska på samma plats och det inte kan ske </a:t>
            </a:r>
            <a:br>
              <a:rPr lang="sv-SE" dirty="0"/>
            </a:br>
            <a:r>
              <a:rPr lang="sv-SE" dirty="0"/>
              <a:t>    samtidigt ska de få fiska </a:t>
            </a:r>
            <a:r>
              <a:rPr lang="sv-SE" b="1" dirty="0"/>
              <a:t>i den ordning </a:t>
            </a:r>
            <a:r>
              <a:rPr lang="sv-SE" dirty="0"/>
              <a:t>de kommit till platsen. </a:t>
            </a:r>
          </a:p>
          <a:p>
            <a:endParaRPr lang="sv-SE" dirty="0"/>
          </a:p>
          <a:p>
            <a:r>
              <a:rPr lang="sv-SE" dirty="0">
                <a:latin typeface="Times New Roman" panose="02020603050405020304" pitchFamily="18" charset="0"/>
                <a:cs typeface="Times New Roman" panose="02020603050405020304" pitchFamily="18" charset="0"/>
              </a:rPr>
              <a:t>► </a:t>
            </a:r>
            <a:r>
              <a:rPr lang="sv-SE" dirty="0"/>
              <a:t>Det egna fiskeredskapet ska användas så att det inte </a:t>
            </a:r>
            <a:r>
              <a:rPr lang="sv-SE" b="1" dirty="0"/>
              <a:t>snärjs ihop </a:t>
            </a:r>
            <a:br>
              <a:rPr lang="sv-SE" b="1" dirty="0"/>
            </a:br>
            <a:r>
              <a:rPr lang="sv-SE" b="1" dirty="0"/>
              <a:t>    med eller skadar </a:t>
            </a:r>
            <a:r>
              <a:rPr lang="sv-SE" dirty="0"/>
              <a:t>andras redskap. Före fisket får inga inmutade </a:t>
            </a:r>
            <a:br>
              <a:rPr lang="sv-SE" dirty="0"/>
            </a:br>
            <a:r>
              <a:rPr lang="sv-SE" dirty="0"/>
              <a:t>    markeringar göras som begränsar annans fiske. Vid avslutat fiske </a:t>
            </a:r>
            <a:br>
              <a:rPr lang="sv-SE" dirty="0"/>
            </a:br>
            <a:r>
              <a:rPr lang="sv-SE" dirty="0"/>
              <a:t>    får inget lämnas kvar som hindrar andra fiskande. </a:t>
            </a:r>
          </a:p>
          <a:p>
            <a:endParaRPr lang="sv-SE" dirty="0"/>
          </a:p>
          <a:p>
            <a:r>
              <a:rPr lang="sv-SE" dirty="0"/>
              <a:t>Enligt fiskelagen 26 § får fiske inte utan lov bedrivas närmare än 100 meter från ett fast redskap eller en vattenbruksanläggning om redskapet eller anläggningen har märkts ut på föreskrivet sätt. </a:t>
            </a:r>
          </a:p>
        </p:txBody>
      </p:sp>
      <p:pic>
        <p:nvPicPr>
          <p:cNvPr id="7" name="Platshållare för innehåll 6">
            <a:extLst>
              <a:ext uri="{FF2B5EF4-FFF2-40B4-BE49-F238E27FC236}">
                <a16:creationId xmlns:a16="http://schemas.microsoft.com/office/drawing/2014/main" id="{4F8F5456-5FD0-4513-9E71-3698E47038B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271881" y="2056686"/>
            <a:ext cx="4920119" cy="4801314"/>
          </a:xfrm>
        </p:spPr>
      </p:pic>
    </p:spTree>
    <p:extLst>
      <p:ext uri="{BB962C8B-B14F-4D97-AF65-F5344CB8AC3E}">
        <p14:creationId xmlns:p14="http://schemas.microsoft.com/office/powerpoint/2010/main" val="17965016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Rätt att använda annans strand</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768776"/>
            <a:ext cx="6096001" cy="4093428"/>
          </a:xfrm>
          <a:prstGeom prst="rect">
            <a:avLst/>
          </a:prstGeom>
          <a:solidFill>
            <a:schemeClr val="bg2"/>
          </a:solidFill>
        </p:spPr>
        <p:txBody>
          <a:bodyPr wrap="square" rtlCol="0">
            <a:spAutoFit/>
          </a:bodyPr>
          <a:lstStyle/>
          <a:p>
            <a:endParaRPr lang="sv-SE" sz="2000" dirty="0">
              <a:latin typeface="Times New Roman" panose="02020603050405020304" pitchFamily="18" charset="0"/>
              <a:cs typeface="Times New Roman" panose="02020603050405020304" pitchFamily="18" charset="0"/>
            </a:endParaRPr>
          </a:p>
          <a:p>
            <a:endParaRPr lang="sv-SE" sz="2000" dirty="0">
              <a:latin typeface="Times New Roman" panose="02020603050405020304" pitchFamily="18" charset="0"/>
              <a:cs typeface="Times New Roman" panose="02020603050405020304" pitchFamily="18" charset="0"/>
            </a:endParaRPr>
          </a:p>
          <a:p>
            <a:r>
              <a:rPr lang="sv-SE" sz="2000" dirty="0">
                <a:latin typeface="Times New Roman" panose="02020603050405020304" pitchFamily="18" charset="0"/>
                <a:cs typeface="Times New Roman" panose="02020603050405020304" pitchFamily="18" charset="0"/>
              </a:rPr>
              <a:t>► </a:t>
            </a:r>
            <a:r>
              <a:rPr lang="sv-SE" sz="2000" dirty="0"/>
              <a:t>Den som har rätt att fiska får tillfälligt använda </a:t>
            </a:r>
            <a:br>
              <a:rPr lang="sv-SE" sz="2000" dirty="0"/>
            </a:br>
            <a:r>
              <a:rPr lang="sv-SE" sz="2000" dirty="0"/>
              <a:t>    någon annans strand eller vattenområde för att </a:t>
            </a:r>
            <a:br>
              <a:rPr lang="sv-SE" sz="2000" dirty="0"/>
            </a:br>
            <a:r>
              <a:rPr lang="sv-SE" sz="2000" dirty="0"/>
              <a:t>    dra upp eller göra fast båt eller redskap, om det </a:t>
            </a:r>
            <a:br>
              <a:rPr lang="sv-SE" sz="2000" dirty="0"/>
            </a:br>
            <a:r>
              <a:rPr lang="sv-SE" sz="2000" dirty="0"/>
              <a:t>    behövs för fisket och kan ske utan olägenhet för </a:t>
            </a:r>
            <a:br>
              <a:rPr lang="sv-SE" sz="2000" dirty="0"/>
            </a:br>
            <a:r>
              <a:rPr lang="sv-SE" sz="2000" dirty="0"/>
              <a:t>    strandägaren. </a:t>
            </a:r>
          </a:p>
          <a:p>
            <a:endParaRPr lang="sv-SE" sz="2000" dirty="0"/>
          </a:p>
          <a:p>
            <a:r>
              <a:rPr lang="sv-SE" sz="2000" dirty="0">
                <a:latin typeface="Times New Roman" panose="02020603050405020304" pitchFamily="18" charset="0"/>
                <a:cs typeface="Times New Roman" panose="02020603050405020304" pitchFamily="18" charset="0"/>
              </a:rPr>
              <a:t>► </a:t>
            </a:r>
            <a:r>
              <a:rPr lang="sv-SE" sz="2000" dirty="0"/>
              <a:t>Vid yrkesfiske gäller detta även om olägenhet </a:t>
            </a:r>
            <a:br>
              <a:rPr lang="sv-SE" sz="2000" dirty="0"/>
            </a:br>
            <a:r>
              <a:rPr lang="sv-SE" sz="2000" dirty="0"/>
              <a:t>    uppstår under förutsättning att ersättning betalas </a:t>
            </a:r>
            <a:br>
              <a:rPr lang="sv-SE" sz="2000" dirty="0"/>
            </a:br>
            <a:r>
              <a:rPr lang="sv-SE" sz="2000" dirty="0"/>
              <a:t>    för skada och intrång (fiskelagen 27 §).</a:t>
            </a:r>
          </a:p>
          <a:p>
            <a:endParaRPr lang="sv-SE" sz="2000" dirty="0"/>
          </a:p>
          <a:p>
            <a:endParaRPr lang="sv-SE" sz="2000" dirty="0"/>
          </a:p>
        </p:txBody>
      </p:sp>
      <p:pic>
        <p:nvPicPr>
          <p:cNvPr id="8" name="Platshållare för innehåll 7">
            <a:extLst>
              <a:ext uri="{FF2B5EF4-FFF2-40B4-BE49-F238E27FC236}">
                <a16:creationId xmlns:a16="http://schemas.microsoft.com/office/drawing/2014/main" id="{4BCA4EE8-B5A6-4BF9-9DEE-1B7ADAED8C0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764572"/>
            <a:ext cx="6096000" cy="4093428"/>
          </a:xfrm>
        </p:spPr>
      </p:pic>
    </p:spTree>
    <p:extLst>
      <p:ext uri="{BB962C8B-B14F-4D97-AF65-F5344CB8AC3E}">
        <p14:creationId xmlns:p14="http://schemas.microsoft.com/office/powerpoint/2010/main" val="7041333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86691" y="275055"/>
            <a:ext cx="8467285" cy="843531"/>
          </a:xfrm>
        </p:spPr>
        <p:txBody>
          <a:bodyPr>
            <a:normAutofit/>
          </a:bodyPr>
          <a:lstStyle/>
          <a:p>
            <a:r>
              <a:rPr lang="sv-SE" dirty="0"/>
              <a:t>Definitioner av redskap</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595021"/>
            <a:ext cx="4998128" cy="5262979"/>
          </a:xfrm>
          <a:prstGeom prst="rect">
            <a:avLst/>
          </a:prstGeom>
          <a:solidFill>
            <a:schemeClr val="bg1"/>
          </a:solidFill>
        </p:spPr>
        <p:txBody>
          <a:bodyPr wrap="square" rtlCol="0">
            <a:spAutoFit/>
          </a:bodyPr>
          <a:lstStyle/>
          <a:p>
            <a:r>
              <a:rPr lang="sv-SE" sz="1600" b="1" dirty="0"/>
              <a:t>Rörligt redskap:</a:t>
            </a:r>
            <a:endParaRPr lang="sv-SE" sz="1600" dirty="0"/>
          </a:p>
          <a:p>
            <a:endParaRPr lang="sv-SE" sz="1600" dirty="0"/>
          </a:p>
          <a:p>
            <a:r>
              <a:rPr lang="sv-SE" sz="1600" dirty="0"/>
              <a:t>Nät</a:t>
            </a:r>
          </a:p>
          <a:p>
            <a:r>
              <a:rPr lang="sv-SE" sz="1600" dirty="0"/>
              <a:t>Långrev</a:t>
            </a:r>
          </a:p>
          <a:p>
            <a:r>
              <a:rPr lang="sv-SE" sz="1600" dirty="0"/>
              <a:t>Ryssja</a:t>
            </a:r>
          </a:p>
          <a:p>
            <a:r>
              <a:rPr lang="sv-SE" sz="1600" dirty="0"/>
              <a:t>Bur</a:t>
            </a:r>
          </a:p>
          <a:p>
            <a:r>
              <a:rPr lang="sv-SE" sz="1600" dirty="0"/>
              <a:t>Handredskap</a:t>
            </a:r>
          </a:p>
          <a:p>
            <a:r>
              <a:rPr lang="sv-SE" sz="1600" dirty="0"/>
              <a:t>Håv</a:t>
            </a:r>
          </a:p>
          <a:p>
            <a:r>
              <a:rPr lang="sv-SE" sz="1600" dirty="0"/>
              <a:t> </a:t>
            </a:r>
          </a:p>
          <a:p>
            <a:r>
              <a:rPr lang="sv-SE" sz="1600" dirty="0"/>
              <a:t>Som </a:t>
            </a:r>
            <a:r>
              <a:rPr lang="sv-SE" sz="1600" b="1" dirty="0"/>
              <a:t>handredskap</a:t>
            </a:r>
            <a:r>
              <a:rPr lang="sv-SE" sz="1600" dirty="0"/>
              <a:t> räknas spö, pilk och liknande rörligt redskap som är utrustat med lina och högst tio krokar.</a:t>
            </a:r>
          </a:p>
          <a:p>
            <a:r>
              <a:rPr lang="sv-SE" sz="1600" dirty="0"/>
              <a:t> </a:t>
            </a:r>
          </a:p>
          <a:p>
            <a:r>
              <a:rPr lang="sv-SE" sz="1600" b="1" dirty="0"/>
              <a:t>Fast redskap:</a:t>
            </a:r>
          </a:p>
          <a:p>
            <a:endParaRPr lang="sv-SE" sz="1600" dirty="0"/>
          </a:p>
          <a:p>
            <a:r>
              <a:rPr lang="sv-SE" sz="1600" dirty="0"/>
              <a:t>Fiskebyggnad (till exempel ålkista) eller fiskeredskap med </a:t>
            </a:r>
            <a:r>
              <a:rPr lang="sv-SE" sz="1600" b="1" dirty="0" err="1"/>
              <a:t>ledarm</a:t>
            </a:r>
            <a:r>
              <a:rPr lang="sv-SE" sz="1600" dirty="0"/>
              <a:t> som är </a:t>
            </a:r>
            <a:r>
              <a:rPr lang="sv-SE" sz="1600" b="1" dirty="0"/>
              <a:t>fäst i bottnen </a:t>
            </a:r>
            <a:r>
              <a:rPr lang="sv-SE" sz="1600" dirty="0"/>
              <a:t>eller vid stranden och som avses s</a:t>
            </a:r>
            <a:r>
              <a:rPr lang="sv-SE" sz="1600" b="1" dirty="0"/>
              <a:t>tå kvar på samma plats mer än två dygn</a:t>
            </a:r>
            <a:r>
              <a:rPr lang="sv-SE" sz="1600" dirty="0"/>
              <a:t>. Samtliga tre villkor ska vara uppfyllda om ett redskap, som inte är fiskbyggnad, ska betraktas som fast redskap.</a:t>
            </a:r>
          </a:p>
        </p:txBody>
      </p:sp>
      <p:pic>
        <p:nvPicPr>
          <p:cNvPr id="8" name="Platshållare för innehåll 7">
            <a:extLst>
              <a:ext uri="{FF2B5EF4-FFF2-40B4-BE49-F238E27FC236}">
                <a16:creationId xmlns:a16="http://schemas.microsoft.com/office/drawing/2014/main" id="{B33ECC0E-D8FB-4630-9121-4C573879F04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998128" y="1595021"/>
            <a:ext cx="7193872" cy="5262979"/>
          </a:xfrm>
        </p:spPr>
      </p:pic>
    </p:spTree>
    <p:extLst>
      <p:ext uri="{BB962C8B-B14F-4D97-AF65-F5344CB8AC3E}">
        <p14:creationId xmlns:p14="http://schemas.microsoft.com/office/powerpoint/2010/main" val="15960405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C740813-8265-4C24-B74B-490455BE980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1999" cy="6874672"/>
          </a:xfrm>
          <a:prstGeom prst="rect">
            <a:avLst/>
          </a:prstGeom>
        </p:spPr>
      </p:pic>
      <p:sp>
        <p:nvSpPr>
          <p:cNvPr id="9" name="Rubrik 1">
            <a:extLst>
              <a:ext uri="{FF2B5EF4-FFF2-40B4-BE49-F238E27FC236}">
                <a16:creationId xmlns:a16="http://schemas.microsoft.com/office/drawing/2014/main" id="{3B4F2E4F-DB2D-4E85-B168-08507AC5C4E9}"/>
              </a:ext>
              <a:ext uri="{C183D7F6-B498-43B3-948B-1728B52AA6E4}">
                <adec:decorative xmlns:adec="http://schemas.microsoft.com/office/drawing/2017/decorative" val="0"/>
              </a:ext>
            </a:extLst>
          </p:cNvPr>
          <p:cNvSpPr txBox="1">
            <a:spLocks/>
          </p:cNvSpPr>
          <p:nvPr/>
        </p:nvSpPr>
        <p:spPr>
          <a:xfrm>
            <a:off x="714058" y="928210"/>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t>Del 6 </a:t>
            </a:r>
            <a:br>
              <a:rPr lang="sv-SE" dirty="0"/>
            </a:br>
            <a:endParaRPr lang="sv-SE" dirty="0"/>
          </a:p>
          <a:p>
            <a:r>
              <a:rPr lang="sv-SE" dirty="0"/>
              <a:t>Fiskerätten i enskilt vatten</a:t>
            </a:r>
          </a:p>
        </p:txBody>
      </p:sp>
      <p:pic>
        <p:nvPicPr>
          <p:cNvPr id="10" name="Picture 2" descr="C:\Users\Användaren\Documents\Projekt\Projetansökningar HaV\Texter Fvof bilande\hav-logotyp-gra-neg-138x55px.png">
            <a:extLst>
              <a:ext uri="{FF2B5EF4-FFF2-40B4-BE49-F238E27FC236}">
                <a16:creationId xmlns:a16="http://schemas.microsoft.com/office/drawing/2014/main" id="{8944F498-3942-4FC1-9804-D58405EBFDA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41025" y="473439"/>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2523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Enskild fiskerätt tillhör fastigheterna</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487573"/>
            <a:ext cx="6096001" cy="4370427"/>
          </a:xfrm>
          <a:prstGeom prst="rect">
            <a:avLst/>
          </a:prstGeom>
          <a:solidFill>
            <a:schemeClr val="bg2"/>
          </a:solidFill>
        </p:spPr>
        <p:txBody>
          <a:bodyPr wrap="square" rtlCol="0">
            <a:spAutoFit/>
          </a:bodyPr>
          <a:lstStyle/>
          <a:p>
            <a:endParaRPr lang="sv-SE" sz="2000" dirty="0"/>
          </a:p>
          <a:p>
            <a:r>
              <a:rPr lang="sv-SE" sz="2000" dirty="0"/>
              <a:t>Lagens utgångspunkt är att allt fiske på enskilt vatten tillhör ägaren till den fastighet där fiskerätten ingår (FL 9 §).</a:t>
            </a:r>
          </a:p>
          <a:p>
            <a:pPr algn="ctr"/>
            <a:r>
              <a:rPr lang="sv-SE" sz="2000" b="1" dirty="0">
                <a:latin typeface="Bookman Old Style" panose="02050604050505020204" pitchFamily="18" charset="0"/>
              </a:rPr>
              <a:t>≈</a:t>
            </a:r>
          </a:p>
          <a:p>
            <a:pPr algn="ctr"/>
            <a:endParaRPr lang="sv-SE" sz="2000" dirty="0"/>
          </a:p>
          <a:p>
            <a:r>
              <a:rPr lang="sv-SE" sz="2000" dirty="0"/>
              <a:t>I alla sötvatten utom Vänern, Vättern, Hjälmaren, Storsjön i Jämtland och Mälaren gäller regeln utan undantag. </a:t>
            </a:r>
            <a:endParaRPr lang="sv-SE" sz="2000" b="1" dirty="0">
              <a:latin typeface="Bookman Old Style" panose="02050604050505020204" pitchFamily="18" charset="0"/>
            </a:endParaRPr>
          </a:p>
          <a:p>
            <a:pPr algn="ctr"/>
            <a:r>
              <a:rPr lang="sv-SE" sz="2000" b="1" dirty="0">
                <a:latin typeface="Bookman Old Style" panose="02050604050505020204" pitchFamily="18" charset="0"/>
              </a:rPr>
              <a:t>≈</a:t>
            </a:r>
          </a:p>
          <a:p>
            <a:endParaRPr lang="sv-SE" sz="2000" dirty="0"/>
          </a:p>
          <a:p>
            <a:r>
              <a:rPr lang="sv-SE" sz="2000" dirty="0"/>
              <a:t>I havet och de nämnda sjöarna har allmänheten rätt att, i olika omfattning, fiska på enskilt vatten. </a:t>
            </a:r>
          </a:p>
          <a:p>
            <a:endParaRPr lang="sv-SE" dirty="0"/>
          </a:p>
        </p:txBody>
      </p:sp>
      <p:pic>
        <p:nvPicPr>
          <p:cNvPr id="12" name="Platshållare för innehåll 11">
            <a:extLst>
              <a:ext uri="{FF2B5EF4-FFF2-40B4-BE49-F238E27FC236}">
                <a16:creationId xmlns:a16="http://schemas.microsoft.com/office/drawing/2014/main" id="{6E5DB90D-9DF6-4762-B1DE-242449D54BF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487573"/>
            <a:ext cx="6096000" cy="4370427"/>
          </a:xfrm>
        </p:spPr>
      </p:pic>
    </p:spTree>
    <p:extLst>
      <p:ext uri="{BB962C8B-B14F-4D97-AF65-F5344CB8AC3E}">
        <p14:creationId xmlns:p14="http://schemas.microsoft.com/office/powerpoint/2010/main" val="11409084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Allmänhetens rätt att fiska i enskilt vatten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1964353"/>
            <a:ext cx="6096001" cy="4893647"/>
          </a:xfrm>
          <a:prstGeom prst="rect">
            <a:avLst/>
          </a:prstGeom>
          <a:solidFill>
            <a:schemeClr val="bg2"/>
          </a:solidFill>
        </p:spPr>
        <p:txBody>
          <a:bodyPr wrap="square" rtlCol="0">
            <a:spAutoFit/>
          </a:bodyPr>
          <a:lstStyle/>
          <a:p>
            <a:r>
              <a:rPr lang="sv-SE" b="1" dirty="0"/>
              <a:t>Undantagsbestämmelser ger svenska medborgare rätt att fiska med vissa redskap på enskilt vatten. </a:t>
            </a:r>
          </a:p>
          <a:p>
            <a:endParaRPr lang="sv-SE" dirty="0"/>
          </a:p>
          <a:p>
            <a:r>
              <a:rPr lang="sv-SE" sz="1600" dirty="0"/>
              <a:t>Kusten och de fem stora sjöarna delas upp i geografiska områden där det i bilaga till fiskelagen framgår vilka redskap och fiskslag som är tillåtna och vilka särskilda bestämmelser som gäller.  </a:t>
            </a:r>
          </a:p>
          <a:p>
            <a:r>
              <a:rPr lang="sv-SE" dirty="0"/>
              <a:t> </a:t>
            </a:r>
          </a:p>
          <a:p>
            <a:r>
              <a:rPr lang="sv-SE" sz="1600" dirty="0">
                <a:latin typeface="Times New Roman" panose="02020603050405020304" pitchFamily="18" charset="0"/>
                <a:cs typeface="Times New Roman" panose="02020603050405020304" pitchFamily="18" charset="0"/>
              </a:rPr>
              <a:t>► </a:t>
            </a:r>
            <a:r>
              <a:rPr lang="sv-SE" sz="1600" dirty="0"/>
              <a:t>Längs </a:t>
            </a:r>
            <a:r>
              <a:rPr lang="sv-SE" sz="1600" b="1" dirty="0"/>
              <a:t>norrlandskusten,</a:t>
            </a:r>
            <a:r>
              <a:rPr lang="sv-SE" sz="1600" dirty="0"/>
              <a:t> från gränsen mot Finland till gränsen </a:t>
            </a:r>
            <a:br>
              <a:rPr lang="sv-SE" sz="1600" dirty="0"/>
            </a:br>
            <a:r>
              <a:rPr lang="sv-SE" sz="1600" dirty="0"/>
              <a:t>    mot Östhammars kommun i Uppsala län, omfattar frifisket allt </a:t>
            </a:r>
            <a:br>
              <a:rPr lang="sv-SE" sz="1600" dirty="0"/>
            </a:br>
            <a:r>
              <a:rPr lang="sv-SE" sz="1600" dirty="0"/>
              <a:t>    fiske med rörliga redskap, med undantag av laxfiske. </a:t>
            </a:r>
          </a:p>
          <a:p>
            <a:r>
              <a:rPr lang="sv-SE" sz="800" dirty="0"/>
              <a:t> </a:t>
            </a:r>
          </a:p>
          <a:p>
            <a:r>
              <a:rPr lang="sv-SE" sz="1600" dirty="0">
                <a:latin typeface="Times New Roman" panose="02020603050405020304" pitchFamily="18" charset="0"/>
                <a:cs typeface="Times New Roman" panose="02020603050405020304" pitchFamily="18" charset="0"/>
              </a:rPr>
              <a:t>► </a:t>
            </a:r>
            <a:r>
              <a:rPr lang="sv-SE" sz="1600" dirty="0"/>
              <a:t>Längs</a:t>
            </a:r>
            <a:r>
              <a:rPr lang="sv-SE" sz="1600" b="1" dirty="0"/>
              <a:t> södra ostkusten</a:t>
            </a:r>
            <a:r>
              <a:rPr lang="sv-SE" sz="1600" dirty="0"/>
              <a:t> omfattar frifisket i huvudsak endast </a:t>
            </a:r>
            <a:br>
              <a:rPr lang="sv-SE" sz="1600" dirty="0"/>
            </a:br>
            <a:r>
              <a:rPr lang="sv-SE" sz="1600" dirty="0"/>
              <a:t>    handredskap. Men i exempelvis Uppsala, Stockholms och </a:t>
            </a:r>
            <a:br>
              <a:rPr lang="sv-SE" sz="1600" dirty="0"/>
            </a:br>
            <a:r>
              <a:rPr lang="sv-SE" sz="1600" dirty="0"/>
              <a:t>    Sörmlands län omfattar frifisket även rörliga skötar och </a:t>
            </a:r>
            <a:r>
              <a:rPr lang="sv-SE" sz="1600" dirty="0" err="1"/>
              <a:t>sillnät</a:t>
            </a:r>
            <a:r>
              <a:rPr lang="sv-SE" sz="1600" dirty="0"/>
              <a:t> </a:t>
            </a:r>
            <a:br>
              <a:rPr lang="sv-SE" sz="1600" dirty="0"/>
            </a:br>
            <a:r>
              <a:rPr lang="sv-SE" sz="1600" dirty="0"/>
              <a:t>    där vattnet är djupare än sex meter samt långrev på större </a:t>
            </a:r>
            <a:br>
              <a:rPr lang="sv-SE" sz="1600" dirty="0"/>
            </a:br>
            <a:r>
              <a:rPr lang="sv-SE" sz="1600" dirty="0"/>
              <a:t>    djup än 20 meter. </a:t>
            </a:r>
            <a:r>
              <a:rPr lang="sv-SE" sz="1600" b="1" dirty="0"/>
              <a:t>I Östergötland och norra delen av Kalmar </a:t>
            </a:r>
            <a:br>
              <a:rPr lang="sv-SE" sz="1600" b="1" dirty="0"/>
            </a:br>
            <a:r>
              <a:rPr lang="sv-SE" sz="1600" b="1" dirty="0"/>
              <a:t>    län</a:t>
            </a:r>
            <a:r>
              <a:rPr lang="sv-SE" sz="1600" dirty="0"/>
              <a:t> får frifisket med skötar och </a:t>
            </a:r>
            <a:r>
              <a:rPr lang="sv-SE" sz="1600" dirty="0" err="1"/>
              <a:t>sillnät</a:t>
            </a:r>
            <a:r>
              <a:rPr lang="sv-SE" sz="1600" dirty="0"/>
              <a:t> inte bedrivas närmare än </a:t>
            </a:r>
            <a:br>
              <a:rPr lang="sv-SE" sz="1600" dirty="0"/>
            </a:br>
            <a:r>
              <a:rPr lang="sv-SE" sz="1600" dirty="0"/>
              <a:t>    200 meter från land eller ö som är minst 100 meter. </a:t>
            </a:r>
          </a:p>
        </p:txBody>
      </p:sp>
      <p:pic>
        <p:nvPicPr>
          <p:cNvPr id="8" name="Platshållare för innehåll 7">
            <a:extLst>
              <a:ext uri="{FF2B5EF4-FFF2-40B4-BE49-F238E27FC236}">
                <a16:creationId xmlns:a16="http://schemas.microsoft.com/office/drawing/2014/main" id="{5424389A-E397-442C-B571-76C7DE3FD23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1964353"/>
            <a:ext cx="6096000" cy="4893648"/>
          </a:xfrm>
        </p:spPr>
      </p:pic>
    </p:spTree>
    <p:extLst>
      <p:ext uri="{BB962C8B-B14F-4D97-AF65-F5344CB8AC3E}">
        <p14:creationId xmlns:p14="http://schemas.microsoft.com/office/powerpoint/2010/main" val="30465250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Allmänhetens rätt att fiska i enskilt vatten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209432"/>
            <a:ext cx="6096001" cy="4647426"/>
          </a:xfrm>
          <a:prstGeom prst="rect">
            <a:avLst/>
          </a:prstGeom>
          <a:solidFill>
            <a:schemeClr val="bg2"/>
          </a:solidFill>
        </p:spPr>
        <p:txBody>
          <a:bodyPr wrap="square" rtlCol="0">
            <a:spAutoFit/>
          </a:bodyPr>
          <a:lstStyle/>
          <a:p>
            <a:r>
              <a:rPr lang="sv-SE" sz="800" dirty="0"/>
              <a:t> </a:t>
            </a:r>
            <a:r>
              <a:rPr lang="sv-SE" sz="1600" dirty="0">
                <a:cs typeface="Times New Roman" panose="02020603050405020304" pitchFamily="18" charset="0"/>
              </a:rPr>
              <a:t>► </a:t>
            </a:r>
            <a:r>
              <a:rPr lang="sv-SE" sz="1600" dirty="0"/>
              <a:t>Vid </a:t>
            </a:r>
            <a:r>
              <a:rPr lang="sv-SE" sz="1600" b="1" dirty="0"/>
              <a:t>Gotland</a:t>
            </a:r>
            <a:r>
              <a:rPr lang="sv-SE" sz="1600" dirty="0"/>
              <a:t> och </a:t>
            </a:r>
            <a:r>
              <a:rPr lang="sv-SE" sz="1600" b="1" dirty="0"/>
              <a:t>sydkusten</a:t>
            </a:r>
            <a:r>
              <a:rPr lang="sv-SE" sz="1600" dirty="0"/>
              <a:t> (Blekinge samt Skånes östra och </a:t>
            </a:r>
            <a:br>
              <a:rPr lang="sv-SE" sz="1600" dirty="0"/>
            </a:br>
            <a:r>
              <a:rPr lang="sv-SE" sz="1600" dirty="0"/>
              <a:t>     södra kust) ingår även nät i det allmänna frifisket, till skillnad </a:t>
            </a:r>
            <a:br>
              <a:rPr lang="sv-SE" sz="1600" dirty="0"/>
            </a:br>
            <a:r>
              <a:rPr lang="sv-SE" sz="1600" dirty="0"/>
              <a:t>     från på södra ostkusten. I Skåne omfattas frifisket av samtliga </a:t>
            </a:r>
            <a:br>
              <a:rPr lang="sv-SE" sz="1600" dirty="0"/>
            </a:br>
            <a:r>
              <a:rPr lang="sv-SE" sz="1600" dirty="0"/>
              <a:t>     rörliga redskap.</a:t>
            </a:r>
          </a:p>
          <a:p>
            <a:r>
              <a:rPr lang="sv-SE" sz="1600" dirty="0"/>
              <a:t> </a:t>
            </a:r>
          </a:p>
          <a:p>
            <a:r>
              <a:rPr lang="sv-SE" sz="1600" dirty="0">
                <a:cs typeface="Times New Roman" panose="02020603050405020304" pitchFamily="18" charset="0"/>
              </a:rPr>
              <a:t>► </a:t>
            </a:r>
            <a:r>
              <a:rPr lang="sv-SE" sz="1600" dirty="0"/>
              <a:t>På </a:t>
            </a:r>
            <a:r>
              <a:rPr lang="sv-SE" sz="1600" b="1" dirty="0"/>
              <a:t>västkusten</a:t>
            </a:r>
            <a:r>
              <a:rPr lang="sv-SE" sz="1600" dirty="0"/>
              <a:t> (Skånes västra kust samt Halland och </a:t>
            </a:r>
            <a:br>
              <a:rPr lang="sv-SE" sz="1600" dirty="0"/>
            </a:br>
            <a:r>
              <a:rPr lang="sv-SE" sz="1600" dirty="0"/>
              <a:t>    Bohuslän) är alla redskap tillåtna inom ramen för frifisket. Fiske </a:t>
            </a:r>
            <a:br>
              <a:rPr lang="sv-SE" sz="1600" dirty="0"/>
            </a:br>
            <a:r>
              <a:rPr lang="sv-SE" sz="1600" dirty="0"/>
              <a:t>    efter ostron är dock förbehållet fiskerättsägarna inom 200 </a:t>
            </a:r>
            <a:br>
              <a:rPr lang="sv-SE" sz="1600" dirty="0"/>
            </a:br>
            <a:r>
              <a:rPr lang="sv-SE" sz="1600" dirty="0"/>
              <a:t>    meter från land.</a:t>
            </a:r>
          </a:p>
          <a:p>
            <a:r>
              <a:rPr lang="sv-SE" sz="1600" dirty="0"/>
              <a:t> </a:t>
            </a:r>
          </a:p>
          <a:p>
            <a:r>
              <a:rPr lang="sv-SE" sz="1600" dirty="0">
                <a:cs typeface="Times New Roman" panose="02020603050405020304" pitchFamily="18" charset="0"/>
              </a:rPr>
              <a:t>► </a:t>
            </a:r>
            <a:r>
              <a:rPr lang="sv-SE" sz="1600" dirty="0"/>
              <a:t>I de </a:t>
            </a:r>
            <a:r>
              <a:rPr lang="sv-SE" sz="1600" b="1" dirty="0"/>
              <a:t>fem stora sjöarna</a:t>
            </a:r>
            <a:r>
              <a:rPr lang="sv-SE" sz="1600" dirty="0"/>
              <a:t> Vänern, Vättern, Mälaren, Hjälmaren </a:t>
            </a:r>
            <a:br>
              <a:rPr lang="sv-SE" sz="1600" dirty="0"/>
            </a:br>
            <a:r>
              <a:rPr lang="sv-SE" sz="1600" dirty="0"/>
              <a:t>    och Storsjön varierar frifiskets omfattning. I alla sjöar utom </a:t>
            </a:r>
            <a:br>
              <a:rPr lang="sv-SE" sz="1600" dirty="0"/>
            </a:br>
            <a:r>
              <a:rPr lang="sv-SE" sz="1600" dirty="0"/>
              <a:t>    Vättern är någon form av rörliga redskap tillåtet, utöver </a:t>
            </a:r>
            <a:br>
              <a:rPr lang="sv-SE" sz="1600" dirty="0"/>
            </a:br>
            <a:r>
              <a:rPr lang="sv-SE" sz="1600" dirty="0"/>
              <a:t>    handredskap. I Vättern ingår endast utter och drag samt </a:t>
            </a:r>
            <a:br>
              <a:rPr lang="sv-SE" sz="1600" dirty="0"/>
            </a:br>
            <a:r>
              <a:rPr lang="sv-SE" sz="1600" dirty="0"/>
              <a:t>    </a:t>
            </a:r>
            <a:r>
              <a:rPr lang="sv-SE" sz="1600" dirty="0" err="1"/>
              <a:t>agnnot</a:t>
            </a:r>
            <a:r>
              <a:rPr lang="sv-SE" sz="1600" dirty="0"/>
              <a:t>.</a:t>
            </a:r>
          </a:p>
          <a:p>
            <a:r>
              <a:rPr lang="sv-SE" sz="1600" dirty="0"/>
              <a:t> </a:t>
            </a:r>
          </a:p>
          <a:p>
            <a:r>
              <a:rPr lang="sv-SE" sz="1600" dirty="0">
                <a:cs typeface="Times New Roman" panose="02020603050405020304" pitchFamily="18" charset="0"/>
              </a:rPr>
              <a:t>► </a:t>
            </a:r>
            <a:r>
              <a:rPr lang="sv-SE" sz="1600" dirty="0"/>
              <a:t>I </a:t>
            </a:r>
            <a:r>
              <a:rPr lang="sv-SE" sz="1600" b="1" dirty="0"/>
              <a:t>Torne älv</a:t>
            </a:r>
            <a:r>
              <a:rPr lang="sv-SE" sz="1600" dirty="0"/>
              <a:t> gäller särskilda regler som tillkommit efter </a:t>
            </a:r>
            <a:br>
              <a:rPr lang="sv-SE" sz="1600" dirty="0"/>
            </a:br>
            <a:r>
              <a:rPr lang="sv-SE" sz="1600" dirty="0"/>
              <a:t>    överenskommelser mellan Sverige och Finland.</a:t>
            </a:r>
          </a:p>
        </p:txBody>
      </p:sp>
      <p:pic>
        <p:nvPicPr>
          <p:cNvPr id="8" name="Platshållare för innehåll 7">
            <a:extLst>
              <a:ext uri="{FF2B5EF4-FFF2-40B4-BE49-F238E27FC236}">
                <a16:creationId xmlns:a16="http://schemas.microsoft.com/office/drawing/2014/main" id="{5424389A-E397-442C-B571-76C7DE3FD23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5999" y="2209432"/>
            <a:ext cx="6096000" cy="4648568"/>
          </a:xfrm>
        </p:spPr>
      </p:pic>
    </p:spTree>
    <p:extLst>
      <p:ext uri="{BB962C8B-B14F-4D97-AF65-F5344CB8AC3E}">
        <p14:creationId xmlns:p14="http://schemas.microsoft.com/office/powerpoint/2010/main" val="12764833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Fritt handredskapsfiske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49302"/>
            <a:ext cx="6096001" cy="4524315"/>
          </a:xfrm>
          <a:prstGeom prst="rect">
            <a:avLst/>
          </a:prstGeom>
          <a:solidFill>
            <a:schemeClr val="bg2"/>
          </a:solidFill>
        </p:spPr>
        <p:txBody>
          <a:bodyPr wrap="square" rtlCol="0">
            <a:spAutoFit/>
          </a:bodyPr>
          <a:lstStyle/>
          <a:p>
            <a:endParaRPr lang="sv-SE" b="1" dirty="0"/>
          </a:p>
          <a:p>
            <a:r>
              <a:rPr lang="sv-SE" b="1" dirty="0"/>
              <a:t>Fritt handredskapsfiske gäller sedan 1985</a:t>
            </a:r>
            <a:r>
              <a:rPr lang="sv-SE" dirty="0"/>
              <a:t> i de stora sjöarna och längs kusten i Uppland, Södermanland, Östergötland och Småland (från och med Östhammars kommun till Torhamnsudde i Blekinge). </a:t>
            </a:r>
          </a:p>
          <a:p>
            <a:endParaRPr lang="sv-SE" dirty="0"/>
          </a:p>
          <a:p>
            <a:r>
              <a:rPr lang="sv-SE" dirty="0">
                <a:latin typeface="Times New Roman" panose="02020603050405020304" pitchFamily="18" charset="0"/>
                <a:cs typeface="Times New Roman" panose="02020603050405020304" pitchFamily="18" charset="0"/>
              </a:rPr>
              <a:t>► </a:t>
            </a:r>
            <a:r>
              <a:rPr lang="sv-SE" dirty="0"/>
              <a:t>Det fria handredskapsfisket definieras som fiske med </a:t>
            </a:r>
            <a:br>
              <a:rPr lang="sv-SE" dirty="0"/>
            </a:br>
            <a:r>
              <a:rPr lang="sv-SE" dirty="0"/>
              <a:t>    </a:t>
            </a:r>
            <a:r>
              <a:rPr lang="sv-SE" b="1" dirty="0"/>
              <a:t>metoder som i sig inte kräver användning av båt. </a:t>
            </a:r>
          </a:p>
          <a:p>
            <a:endParaRPr lang="sv-SE" dirty="0"/>
          </a:p>
          <a:p>
            <a:r>
              <a:rPr lang="sv-SE" dirty="0">
                <a:latin typeface="Times New Roman" panose="02020603050405020304" pitchFamily="18" charset="0"/>
                <a:cs typeface="Times New Roman" panose="02020603050405020304" pitchFamily="18" charset="0"/>
              </a:rPr>
              <a:t>► </a:t>
            </a:r>
            <a:r>
              <a:rPr lang="sv-SE" dirty="0">
                <a:cs typeface="Times New Roman" panose="02020603050405020304" pitchFamily="18" charset="0"/>
              </a:rPr>
              <a:t>I</a:t>
            </a:r>
            <a:r>
              <a:rPr lang="sv-SE" dirty="0"/>
              <a:t>nnebörden är att fiskaren kan använda ett spö (t ex ett </a:t>
            </a:r>
            <a:br>
              <a:rPr lang="sv-SE" dirty="0"/>
            </a:br>
            <a:r>
              <a:rPr lang="sv-SE" dirty="0"/>
              <a:t>    kastspö, metspö eller pimpelspö) och stå på stranden, </a:t>
            </a:r>
            <a:br>
              <a:rPr lang="sv-SE" dirty="0"/>
            </a:br>
            <a:r>
              <a:rPr lang="sv-SE" dirty="0"/>
              <a:t>    på isen eller i en båt som inte förflyttas aktivt. </a:t>
            </a:r>
          </a:p>
          <a:p>
            <a:endParaRPr lang="sv-SE" dirty="0"/>
          </a:p>
          <a:p>
            <a:r>
              <a:rPr lang="sv-SE" dirty="0">
                <a:latin typeface="Times New Roman" panose="02020603050405020304" pitchFamily="18" charset="0"/>
                <a:cs typeface="Times New Roman" panose="02020603050405020304" pitchFamily="18" charset="0"/>
              </a:rPr>
              <a:t>► </a:t>
            </a:r>
            <a:r>
              <a:rPr lang="sv-SE" dirty="0"/>
              <a:t>Trolling, dragrodd och angel ingår enligt den </a:t>
            </a:r>
            <a:br>
              <a:rPr lang="sv-SE" dirty="0"/>
            </a:br>
            <a:r>
              <a:rPr lang="sv-SE" dirty="0"/>
              <a:t>     definitionen inte i det fria handredskapsfisket.  </a:t>
            </a:r>
          </a:p>
          <a:p>
            <a:endParaRPr lang="sv-SE" dirty="0"/>
          </a:p>
        </p:txBody>
      </p:sp>
      <p:pic>
        <p:nvPicPr>
          <p:cNvPr id="7" name="Platshållare för innehåll 6">
            <a:extLst>
              <a:ext uri="{FF2B5EF4-FFF2-40B4-BE49-F238E27FC236}">
                <a16:creationId xmlns:a16="http://schemas.microsoft.com/office/drawing/2014/main" id="{07F8392B-0289-4C7F-9EA5-C635EAD1248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349302"/>
            <a:ext cx="6096000" cy="4508698"/>
          </a:xfrm>
        </p:spPr>
      </p:pic>
    </p:spTree>
    <p:extLst>
      <p:ext uri="{BB962C8B-B14F-4D97-AF65-F5344CB8AC3E}">
        <p14:creationId xmlns:p14="http://schemas.microsoft.com/office/powerpoint/2010/main" val="37880009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Samers fiskerätt</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733794"/>
            <a:ext cx="6096001" cy="4124206"/>
          </a:xfrm>
          <a:prstGeom prst="rect">
            <a:avLst/>
          </a:prstGeom>
          <a:solidFill>
            <a:schemeClr val="bg2"/>
          </a:solidFill>
        </p:spPr>
        <p:txBody>
          <a:bodyPr wrap="square" rtlCol="0">
            <a:spAutoFit/>
          </a:bodyPr>
          <a:lstStyle/>
          <a:p>
            <a:r>
              <a:rPr lang="sv-SE" b="1" dirty="0">
                <a:effectLst/>
                <a:ea typeface="Times New Roman" panose="02020603050405020304" pitchFamily="18" charset="0"/>
                <a:cs typeface="Times New Roman" panose="02020603050405020304" pitchFamily="18" charset="0"/>
              </a:rPr>
              <a:t>Samernas fiskerätt regleras i rennäringslagen (SFS 1971:437), rennäringsförordningen (SFS 1993:384) och Jordbruksverkets föreskrifter.</a:t>
            </a:r>
          </a:p>
          <a:p>
            <a:endParaRPr lang="sv-SE"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Fiskerätten följer med medlemskapet i en sameby och är inte etniskt betingat.</a:t>
            </a:r>
          </a:p>
          <a:p>
            <a:endParaRPr lang="sv-SE" sz="1600" dirty="0">
              <a:effectLst/>
              <a:ea typeface="Times New Roman" panose="02020603050405020304" pitchFamily="18" charset="0"/>
              <a:cs typeface="Times New Roman" panose="02020603050405020304" pitchFamily="18" charset="0"/>
            </a:endParaRPr>
          </a:p>
          <a:p>
            <a:pPr algn="ctr"/>
            <a:r>
              <a:rPr lang="sv-SE" sz="1600" b="1" dirty="0">
                <a:ea typeface="Times New Roman" panose="02020603050405020304" pitchFamily="18" charset="0"/>
                <a:cs typeface="Times New Roman" panose="02020603050405020304" pitchFamily="18" charset="0"/>
              </a:rPr>
              <a:t>Ovanför odlingsgränsen</a:t>
            </a:r>
            <a:endParaRPr lang="sv-SE" sz="1600" b="1"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Samebyarnas medlemmar har rätt att fiska i alla vatten som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ligger </a:t>
            </a:r>
            <a:r>
              <a:rPr lang="sv-SE" sz="1600" b="1" dirty="0">
                <a:effectLst/>
                <a:ea typeface="Times New Roman" panose="02020603050405020304" pitchFamily="18" charset="0"/>
                <a:cs typeface="Times New Roman" panose="02020603050405020304" pitchFamily="18" charset="0"/>
              </a:rPr>
              <a:t>ovanför odlingsgränsen</a:t>
            </a:r>
            <a:r>
              <a:rPr lang="sv-SE" sz="1600" dirty="0">
                <a:effectLst/>
                <a:ea typeface="Times New Roman" panose="02020603050405020304" pitchFamily="18" charset="0"/>
                <a:cs typeface="Times New Roman" panose="02020603050405020304" pitchFamily="18" charset="0"/>
              </a:rPr>
              <a:t> i Norrbottens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Västerbottens län samt </a:t>
            </a:r>
            <a:r>
              <a:rPr lang="sv-SE" sz="1600" b="1" dirty="0">
                <a:effectLst/>
                <a:ea typeface="Times New Roman" panose="02020603050405020304" pitchFamily="18" charset="0"/>
                <a:cs typeface="Times New Roman" panose="02020603050405020304" pitchFamily="18" charset="0"/>
              </a:rPr>
              <a:t>på renbetesfjällen</a:t>
            </a:r>
            <a:r>
              <a:rPr lang="sv-SE" sz="1600" dirty="0">
                <a:effectLst/>
                <a:ea typeface="Times New Roman" panose="02020603050405020304" pitchFamily="18" charset="0"/>
                <a:cs typeface="Times New Roman" panose="02020603050405020304" pitchFamily="18" charset="0"/>
              </a:rPr>
              <a:t> i Jämtlands län. </a:t>
            </a:r>
          </a:p>
          <a:p>
            <a:endParaRPr lang="sv-SE" sz="1600" dirty="0">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Fiskerätten i den egna samebyn omfattar även rätten att sälja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fångsten.</a:t>
            </a:r>
          </a:p>
          <a:p>
            <a:endParaRPr lang="sv-SE" sz="1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23DF7620-7B0F-4E49-AA6E-F0A5D698E8D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5999" y="2733794"/>
            <a:ext cx="6096001" cy="4124206"/>
          </a:xfrm>
        </p:spPr>
      </p:pic>
    </p:spTree>
    <p:extLst>
      <p:ext uri="{BB962C8B-B14F-4D97-AF65-F5344CB8AC3E}">
        <p14:creationId xmlns:p14="http://schemas.microsoft.com/office/powerpoint/2010/main" val="20801513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Samers fiskerätt</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087463"/>
            <a:ext cx="6658253" cy="4770537"/>
          </a:xfrm>
          <a:prstGeom prst="rect">
            <a:avLst/>
          </a:prstGeom>
          <a:solidFill>
            <a:schemeClr val="bg2"/>
          </a:solidFill>
        </p:spPr>
        <p:txBody>
          <a:bodyPr wrap="square" rtlCol="0">
            <a:spAutoFit/>
          </a:bodyPr>
          <a:lstStyle/>
          <a:p>
            <a:pPr algn="ctr"/>
            <a:r>
              <a:rPr lang="sv-SE" sz="1600" b="1" dirty="0">
                <a:ea typeface="Times New Roman" panose="02020603050405020304" pitchFamily="18" charset="0"/>
                <a:cs typeface="Times New Roman" panose="02020603050405020304" pitchFamily="18" charset="0"/>
              </a:rPr>
              <a:t>Nedanför odlingsgränsen</a:t>
            </a:r>
            <a:endParaRPr lang="sv-SE" sz="1600" b="1"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a typeface="Times New Roman" panose="02020603050405020304" pitchFamily="18" charset="0"/>
                <a:cs typeface="Times New Roman" panose="02020603050405020304" pitchFamily="18" charset="0"/>
              </a:rPr>
              <a:t>Här o</a:t>
            </a:r>
            <a:r>
              <a:rPr lang="sv-SE" sz="1600" dirty="0">
                <a:effectLst/>
                <a:ea typeface="Times New Roman" panose="02020603050405020304" pitchFamily="18" charset="0"/>
                <a:cs typeface="Times New Roman" panose="02020603050405020304" pitchFamily="18" charset="0"/>
              </a:rPr>
              <a:t>mfattas samernas fiskerätt all lappmark som tillhör staten samt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inom renbetesland där skogsrenskötsel av hävd har bedrivits under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vår, sommar och höst. </a:t>
            </a:r>
          </a:p>
          <a:p>
            <a:endParaRPr lang="sv-SE" sz="1600" dirty="0">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I övriga vatten inom lappmarkerna nedanför odlingsgränsen har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samerna rätt att fiska under perioden 1 oktober till 30 april. </a:t>
            </a:r>
          </a:p>
          <a:p>
            <a:endParaRPr lang="sv-SE" sz="1600" dirty="0">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Samernas rätt att fiska gäller oavsett om fiskerätten tillhör staten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eller enskilda fastigheter.</a:t>
            </a:r>
          </a:p>
          <a:p>
            <a:endParaRPr lang="sv-SE" sz="1600" dirty="0">
              <a:effectLst/>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I juridisk mening är det dock staten som äger fiskerätten.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Länsstyrelserna har regeringens uppdrag att upplåta fiske till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allmänheten inom områdena ovan odlingsgränsen.  </a:t>
            </a:r>
          </a:p>
          <a:p>
            <a:endParaRPr lang="sv-SE" sz="1600" dirty="0">
              <a:effectLst/>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Genom beslut i Högsta domstolen (2020), </a:t>
            </a:r>
            <a:r>
              <a:rPr lang="sv-SE" sz="1600" dirty="0" err="1">
                <a:effectLst/>
                <a:ea typeface="Times New Roman" panose="02020603050405020304" pitchFamily="18" charset="0"/>
                <a:cs typeface="Times New Roman" panose="02020603050405020304" pitchFamily="18" charset="0"/>
              </a:rPr>
              <a:t>Girjas</a:t>
            </a:r>
            <a:r>
              <a:rPr lang="sv-SE" sz="1600" dirty="0">
                <a:effectLst/>
                <a:ea typeface="Times New Roman" panose="02020603050405020304" pitchFamily="18" charset="0"/>
                <a:cs typeface="Times New Roman" panose="02020603050405020304" pitchFamily="18" charset="0"/>
              </a:rPr>
              <a:t>-målet, tilldömdes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t>
            </a:r>
            <a:r>
              <a:rPr lang="sv-SE" sz="1600" dirty="0" err="1">
                <a:effectLst/>
                <a:ea typeface="Times New Roman" panose="02020603050405020304" pitchFamily="18" charset="0"/>
                <a:cs typeface="Times New Roman" panose="02020603050405020304" pitchFamily="18" charset="0"/>
              </a:rPr>
              <a:t>Girjas</a:t>
            </a:r>
            <a:r>
              <a:rPr lang="sv-SE" sz="1600" dirty="0">
                <a:effectLst/>
                <a:ea typeface="Times New Roman" panose="02020603050405020304" pitchFamily="18" charset="0"/>
                <a:cs typeface="Times New Roman" panose="02020603050405020304" pitchFamily="18" charset="0"/>
              </a:rPr>
              <a:t> sameby i Gällivare kommun ensamrätten att upplåta jakt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 inom byns område.  </a:t>
            </a:r>
          </a:p>
        </p:txBody>
      </p:sp>
      <p:pic>
        <p:nvPicPr>
          <p:cNvPr id="8" name="Platshållare för innehåll 7">
            <a:extLst>
              <a:ext uri="{FF2B5EF4-FFF2-40B4-BE49-F238E27FC236}">
                <a16:creationId xmlns:a16="http://schemas.microsoft.com/office/drawing/2014/main" id="{23DF7620-7B0F-4E49-AA6E-F0A5D698E8D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658253" y="2087463"/>
            <a:ext cx="5533747" cy="4770537"/>
          </a:xfrm>
        </p:spPr>
      </p:pic>
    </p:spTree>
    <p:extLst>
      <p:ext uri="{BB962C8B-B14F-4D97-AF65-F5344CB8AC3E}">
        <p14:creationId xmlns:p14="http://schemas.microsoft.com/office/powerpoint/2010/main" val="4355764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Utländska medborgare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46368"/>
            <a:ext cx="6096001" cy="4524315"/>
          </a:xfrm>
          <a:prstGeom prst="rect">
            <a:avLst/>
          </a:prstGeom>
          <a:solidFill>
            <a:schemeClr val="bg2"/>
          </a:solidFill>
        </p:spPr>
        <p:txBody>
          <a:bodyPr wrap="square" rtlCol="0">
            <a:spAutoFit/>
          </a:bodyPr>
          <a:lstStyle/>
          <a:p>
            <a:r>
              <a:rPr lang="sv-SE" sz="1600" dirty="0">
                <a:latin typeface="Times New Roman" panose="02020603050405020304" pitchFamily="18" charset="0"/>
                <a:cs typeface="Times New Roman" panose="02020603050405020304" pitchFamily="18" charset="0"/>
              </a:rPr>
              <a:t>► </a:t>
            </a:r>
            <a:r>
              <a:rPr lang="sv-SE" sz="1600" dirty="0"/>
              <a:t>Alla utländska medborgare får fiska med handredskap i </a:t>
            </a:r>
            <a:br>
              <a:rPr lang="sv-SE" sz="1600" dirty="0"/>
            </a:br>
            <a:r>
              <a:rPr lang="sv-SE" sz="1600" dirty="0"/>
              <a:t>    allmänt vatten, på enskilt vatten längs kusterna och i de stora </a:t>
            </a:r>
            <a:br>
              <a:rPr lang="sv-SE" sz="1600" dirty="0"/>
            </a:br>
            <a:r>
              <a:rPr lang="sv-SE" sz="1600" dirty="0"/>
              <a:t>    sjöarna på samma sätt som svenska medborgare.</a:t>
            </a:r>
          </a:p>
          <a:p>
            <a:r>
              <a:rPr lang="sv-SE" sz="1600" dirty="0"/>
              <a:t>    Det gäller även utländska medborgare på tillfälligt besök.</a:t>
            </a:r>
          </a:p>
          <a:p>
            <a:endParaRPr lang="sv-SE" sz="1600" dirty="0"/>
          </a:p>
          <a:p>
            <a:r>
              <a:rPr lang="sv-SE" sz="1600" dirty="0">
                <a:latin typeface="Times New Roman" panose="02020603050405020304" pitchFamily="18" charset="0"/>
                <a:cs typeface="Times New Roman" panose="02020603050405020304" pitchFamily="18" charset="0"/>
              </a:rPr>
              <a:t>► </a:t>
            </a:r>
            <a:r>
              <a:rPr lang="sv-SE" sz="1600" dirty="0"/>
              <a:t>Övriga frifiskebestämmelser omfattar endast svenska </a:t>
            </a:r>
            <a:br>
              <a:rPr lang="sv-SE" sz="1600" dirty="0"/>
            </a:br>
            <a:r>
              <a:rPr lang="sv-SE" sz="1600" dirty="0"/>
              <a:t>    medborgare samt utländska medborgare som är stadigvarande </a:t>
            </a:r>
            <a:br>
              <a:rPr lang="sv-SE" sz="1600" dirty="0"/>
            </a:br>
            <a:r>
              <a:rPr lang="sv-SE" sz="1600" dirty="0"/>
              <a:t>    bosatta i Sverige.</a:t>
            </a:r>
          </a:p>
          <a:p>
            <a:endParaRPr lang="sv-SE" sz="1600" dirty="0"/>
          </a:p>
          <a:p>
            <a:r>
              <a:rPr lang="sv-SE" sz="1600" dirty="0"/>
              <a:t> </a:t>
            </a:r>
            <a:r>
              <a:rPr lang="sv-SE" sz="1600" dirty="0">
                <a:latin typeface="Times New Roman" panose="02020603050405020304" pitchFamily="18" charset="0"/>
                <a:cs typeface="Times New Roman" panose="02020603050405020304" pitchFamily="18" charset="0"/>
              </a:rPr>
              <a:t>► </a:t>
            </a:r>
            <a:r>
              <a:rPr lang="sv-SE" sz="1600" dirty="0"/>
              <a:t>Som stadigvarande bosatt räknas en person med </a:t>
            </a:r>
            <a:br>
              <a:rPr lang="sv-SE" sz="1600" dirty="0"/>
            </a:br>
            <a:r>
              <a:rPr lang="sv-SE" sz="1600" dirty="0"/>
              <a:t>     uppehållstillstånd som ligger till grund för folkbokföring och </a:t>
            </a:r>
            <a:br>
              <a:rPr lang="sv-SE" sz="1600" dirty="0"/>
            </a:br>
            <a:r>
              <a:rPr lang="sv-SE" sz="1600" dirty="0"/>
              <a:t>     som innehar ett samordningsnummer från Skatteverket. Även </a:t>
            </a:r>
            <a:br>
              <a:rPr lang="sv-SE" sz="1600" dirty="0"/>
            </a:br>
            <a:r>
              <a:rPr lang="sv-SE" sz="1600" dirty="0"/>
              <a:t>     en utländsk person som har en folkbokföringsadress och som </a:t>
            </a:r>
            <a:br>
              <a:rPr lang="sv-SE" sz="1600" dirty="0"/>
            </a:br>
            <a:r>
              <a:rPr lang="sv-SE" sz="1600" dirty="0"/>
              <a:t>     regelbundet befinner sig i Sverige sex månader om året </a:t>
            </a:r>
            <a:br>
              <a:rPr lang="sv-SE" sz="1600" dirty="0"/>
            </a:br>
            <a:r>
              <a:rPr lang="sv-SE" sz="1600" dirty="0"/>
              <a:t>     räknas som stadigvarande bosatt i landet.</a:t>
            </a:r>
          </a:p>
          <a:p>
            <a:endParaRPr lang="sv-SE" sz="1600" dirty="0"/>
          </a:p>
          <a:p>
            <a:r>
              <a:rPr lang="sv-SE" sz="1600" dirty="0">
                <a:latin typeface="Times New Roman" panose="02020603050405020304" pitchFamily="18" charset="0"/>
                <a:cs typeface="Times New Roman" panose="02020603050405020304" pitchFamily="18" charset="0"/>
              </a:rPr>
              <a:t>► </a:t>
            </a:r>
            <a:r>
              <a:rPr lang="sv-SE" sz="1600" dirty="0"/>
              <a:t>Länsstyrelsen kan dock ge tillstånd till utländsk medborgare att </a:t>
            </a:r>
            <a:br>
              <a:rPr lang="sv-SE" sz="1600" dirty="0"/>
            </a:br>
            <a:r>
              <a:rPr lang="sv-SE" sz="1600" dirty="0"/>
              <a:t>    fiska med rörliga redskap i enlighet med frifiskets omfattning.</a:t>
            </a:r>
          </a:p>
        </p:txBody>
      </p:sp>
      <p:pic>
        <p:nvPicPr>
          <p:cNvPr id="16" name="Platshållare för innehåll 15">
            <a:extLst>
              <a:ext uri="{FF2B5EF4-FFF2-40B4-BE49-F238E27FC236}">
                <a16:creationId xmlns:a16="http://schemas.microsoft.com/office/drawing/2014/main" id="{71DF116B-20A9-4A1C-A4F2-D061EF6DDE6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346368"/>
            <a:ext cx="6096000" cy="4524316"/>
          </a:xfrm>
        </p:spPr>
      </p:pic>
    </p:spTree>
    <p:extLst>
      <p:ext uri="{BB962C8B-B14F-4D97-AF65-F5344CB8AC3E}">
        <p14:creationId xmlns:p14="http://schemas.microsoft.com/office/powerpoint/2010/main" val="15181839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2B869E8-1015-48B4-9536-F4C81DCC7AF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Rubrik 1">
            <a:extLst>
              <a:ext uri="{FF2B5EF4-FFF2-40B4-BE49-F238E27FC236}">
                <a16:creationId xmlns:a16="http://schemas.microsoft.com/office/drawing/2014/main" id="{C98F8B88-C2D0-4013-8120-7690EBD924BF}"/>
              </a:ext>
              <a:ext uri="{C183D7F6-B498-43B3-948B-1728B52AA6E4}">
                <adec:decorative xmlns:adec="http://schemas.microsoft.com/office/drawing/2017/decorative" val="0"/>
              </a:ext>
            </a:extLst>
          </p:cNvPr>
          <p:cNvSpPr txBox="1">
            <a:spLocks/>
          </p:cNvSpPr>
          <p:nvPr/>
        </p:nvSpPr>
        <p:spPr>
          <a:xfrm>
            <a:off x="1248383" y="2373993"/>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1"/>
                </a:solidFill>
              </a:rPr>
              <a:t>Del 7 </a:t>
            </a:r>
            <a:br>
              <a:rPr lang="sv-SE" dirty="0">
                <a:solidFill>
                  <a:schemeClr val="bg1"/>
                </a:solidFill>
              </a:rPr>
            </a:br>
            <a:endParaRPr lang="sv-SE" dirty="0">
              <a:solidFill>
                <a:schemeClr val="bg1"/>
              </a:solidFill>
            </a:endParaRPr>
          </a:p>
          <a:p>
            <a:r>
              <a:rPr lang="sv-SE" dirty="0">
                <a:solidFill>
                  <a:schemeClr val="bg1"/>
                </a:solidFill>
              </a:rPr>
              <a:t>Fiskelicens, personlig fiskelicens och </a:t>
            </a:r>
            <a:r>
              <a:rPr lang="sv-SE" dirty="0" err="1">
                <a:solidFill>
                  <a:schemeClr val="bg1"/>
                </a:solidFill>
              </a:rPr>
              <a:t>avsaluförbud</a:t>
            </a:r>
            <a:endParaRPr lang="sv-SE" dirty="0">
              <a:solidFill>
                <a:schemeClr val="bg1"/>
              </a:solidFill>
            </a:endParaRPr>
          </a:p>
        </p:txBody>
      </p:sp>
      <p:pic>
        <p:nvPicPr>
          <p:cNvPr id="10" name="Picture 2" descr="C:\Users\Användaren\Documents\Projekt\Projetansökningar HaV\Texter Fvof bilande\hav-logotyp-gra-neg-138x55px.png">
            <a:extLst>
              <a:ext uri="{FF2B5EF4-FFF2-40B4-BE49-F238E27FC236}">
                <a16:creationId xmlns:a16="http://schemas.microsoft.com/office/drawing/2014/main" id="{628473C6-23F0-414F-8422-F71C652A79F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50610" y="488583"/>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4770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Fiskelicens</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102852"/>
            <a:ext cx="7723573" cy="4755148"/>
          </a:xfrm>
          <a:prstGeom prst="rect">
            <a:avLst/>
          </a:prstGeom>
          <a:solidFill>
            <a:schemeClr val="bg2"/>
          </a:solidFill>
        </p:spPr>
        <p:txBody>
          <a:bodyPr wrap="square" rtlCol="0">
            <a:spAutoFit/>
          </a:bodyPr>
          <a:lstStyle/>
          <a:p>
            <a:pPr algn="ctr"/>
            <a:r>
              <a:rPr lang="sv-SE" b="1" dirty="0"/>
              <a:t>Fiskelicens och personlig fiskelicens</a:t>
            </a:r>
          </a:p>
          <a:p>
            <a:endParaRPr lang="sv-SE" dirty="0"/>
          </a:p>
          <a:p>
            <a:r>
              <a:rPr lang="sv-SE" sz="1600" b="1" dirty="0"/>
              <a:t>Den som innehar fiskelicens eller personlig fiskelicens får fiska med flera typer av redskap och i större omfattning än vad som föreskrivs om redskapsbegränsningar (fiskelagen 9a och 10 §§).  </a:t>
            </a:r>
          </a:p>
          <a:p>
            <a:r>
              <a:rPr lang="sv-SE" sz="1400" dirty="0"/>
              <a:t> </a:t>
            </a:r>
          </a:p>
          <a:p>
            <a:r>
              <a:rPr lang="sv-SE" sz="1400" b="1" dirty="0"/>
              <a:t>Fiskelicens</a:t>
            </a:r>
            <a:r>
              <a:rPr lang="sv-SE" sz="1400" dirty="0"/>
              <a:t> krävs för den som fiskar yrkesmässigt med fiskefartyg i havet och får beviljas såväl fysiska som juridiska personer. Som fiskefartyg räknas en farkost som är registrerad som fiskefartyg i Transportstyrelsens fartygsregister. </a:t>
            </a:r>
          </a:p>
          <a:p>
            <a:endParaRPr lang="sv-SE" sz="1400" dirty="0"/>
          </a:p>
          <a:p>
            <a:r>
              <a:rPr lang="sv-SE" sz="1400" dirty="0"/>
              <a:t>Även den som fiskar i näringsverksamhet med stöd av enskild rätt i havet måste </a:t>
            </a:r>
            <a:r>
              <a:rPr lang="sv-SE" sz="1400" b="1" dirty="0"/>
              <a:t>inneha fiskelicens eller personlig fiskelicens </a:t>
            </a:r>
            <a:r>
              <a:rPr lang="sv-SE" sz="1400" dirty="0"/>
              <a:t>för att få lov att sälja fångsten. </a:t>
            </a:r>
          </a:p>
          <a:p>
            <a:r>
              <a:rPr lang="sv-SE" sz="1400" dirty="0"/>
              <a:t> </a:t>
            </a:r>
          </a:p>
          <a:p>
            <a:r>
              <a:rPr lang="sv-SE" sz="1400" dirty="0"/>
              <a:t>Fiskelagen 30 § säger att en fiskelicens </a:t>
            </a:r>
            <a:r>
              <a:rPr lang="sv-SE" sz="1400" b="1" dirty="0"/>
              <a:t>får beviljas om</a:t>
            </a:r>
            <a:r>
              <a:rPr lang="sv-SE" sz="1400" dirty="0"/>
              <a:t>:  </a:t>
            </a:r>
          </a:p>
          <a:p>
            <a:endParaRPr lang="sv-SE" sz="900" dirty="0"/>
          </a:p>
          <a:p>
            <a:r>
              <a:rPr lang="sv-SE" sz="1400" dirty="0">
                <a:latin typeface="Times New Roman" panose="02020603050405020304" pitchFamily="18" charset="0"/>
                <a:cs typeface="Times New Roman" panose="02020603050405020304" pitchFamily="18" charset="0"/>
              </a:rPr>
              <a:t>► </a:t>
            </a:r>
            <a:r>
              <a:rPr lang="sv-SE" sz="1400" dirty="0"/>
              <a:t>fisket bedrivs i näringsverksamhet</a:t>
            </a:r>
          </a:p>
          <a:p>
            <a:r>
              <a:rPr lang="sv-SE" sz="1400" dirty="0">
                <a:cs typeface="Times New Roman" panose="02020603050405020304" pitchFamily="18" charset="0"/>
              </a:rPr>
              <a:t>► </a:t>
            </a:r>
            <a:r>
              <a:rPr lang="sv-SE" sz="1400" dirty="0"/>
              <a:t>fisket har anknytning till svensk fiskerinäring </a:t>
            </a:r>
          </a:p>
          <a:p>
            <a:r>
              <a:rPr lang="sv-SE" sz="1400" dirty="0">
                <a:cs typeface="Times New Roman" panose="02020603050405020304" pitchFamily="18" charset="0"/>
              </a:rPr>
              <a:t>► </a:t>
            </a:r>
            <a:r>
              <a:rPr lang="sv-SE" sz="1400" dirty="0"/>
              <a:t>fartyget som används vid fisket är registrerat som fiskefartyg i det fartygsregister som avses i </a:t>
            </a:r>
            <a:br>
              <a:rPr lang="sv-SE" sz="1400" dirty="0"/>
            </a:br>
            <a:r>
              <a:rPr lang="sv-SE" sz="1400" dirty="0"/>
              <a:t>    1 kap 2 § sjölagen (1994:1009)</a:t>
            </a:r>
          </a:p>
          <a:p>
            <a:r>
              <a:rPr lang="sv-SE" sz="1400" dirty="0">
                <a:cs typeface="Times New Roman" panose="02020603050405020304" pitchFamily="18" charset="0"/>
              </a:rPr>
              <a:t>► </a:t>
            </a:r>
            <a:r>
              <a:rPr lang="sv-SE" sz="1400" dirty="0"/>
              <a:t>kravet på att fiskekapacitet ska föras ut ur den svenska fiskeflottan i enlighet med artikel 23 i </a:t>
            </a:r>
            <a:br>
              <a:rPr lang="sv-SE" sz="1400" dirty="0"/>
            </a:br>
            <a:r>
              <a:rPr lang="sv-SE" sz="1400" dirty="0"/>
              <a:t>    EU:s förordning nr 1380/2013 är uppfyllt  </a:t>
            </a:r>
          </a:p>
        </p:txBody>
      </p:sp>
      <p:pic>
        <p:nvPicPr>
          <p:cNvPr id="8" name="Platshållare för innehåll 7">
            <a:extLst>
              <a:ext uri="{FF2B5EF4-FFF2-40B4-BE49-F238E27FC236}">
                <a16:creationId xmlns:a16="http://schemas.microsoft.com/office/drawing/2014/main" id="{206849CB-8AEE-4341-9F12-8FE3D0F2983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723573" y="2102851"/>
            <a:ext cx="4468427" cy="4755147"/>
          </a:xfrm>
        </p:spPr>
      </p:pic>
    </p:spTree>
    <p:extLst>
      <p:ext uri="{BB962C8B-B14F-4D97-AF65-F5344CB8AC3E}">
        <p14:creationId xmlns:p14="http://schemas.microsoft.com/office/powerpoint/2010/main" val="22101588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Personlig fiskelicens</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3226237"/>
            <a:ext cx="8895425" cy="3631763"/>
          </a:xfrm>
          <a:prstGeom prst="rect">
            <a:avLst/>
          </a:prstGeom>
          <a:solidFill>
            <a:schemeClr val="bg2"/>
          </a:solidFill>
        </p:spPr>
        <p:txBody>
          <a:bodyPr wrap="square" rtlCol="0">
            <a:spAutoFit/>
          </a:bodyPr>
          <a:lstStyle/>
          <a:p>
            <a:pPr algn="ctr"/>
            <a:endParaRPr lang="sv-SE" dirty="0"/>
          </a:p>
          <a:p>
            <a:r>
              <a:rPr lang="sv-SE" b="1" dirty="0"/>
              <a:t>Personlig fiskelicens</a:t>
            </a:r>
            <a:r>
              <a:rPr lang="sv-SE" dirty="0"/>
              <a:t> kan beviljas för yrkesmässigt fiske som inte kräver fiskelicens, till exempel den som fiskar yrkesmässigt i havet utan fartyg eller den som fiskar yrkesmässigt på allmänt vatten i sötvatten. </a:t>
            </a:r>
          </a:p>
          <a:p>
            <a:endParaRPr lang="sv-SE" dirty="0"/>
          </a:p>
          <a:p>
            <a:r>
              <a:rPr lang="sv-SE" dirty="0">
                <a:latin typeface="Times New Roman" panose="02020603050405020304" pitchFamily="18" charset="0"/>
                <a:cs typeface="Times New Roman" panose="02020603050405020304" pitchFamily="18" charset="0"/>
              </a:rPr>
              <a:t>► </a:t>
            </a:r>
            <a:r>
              <a:rPr lang="sv-SE" dirty="0"/>
              <a:t>För att beviljas personlig fiskelicens ska fisket bedrivs i näringsverksamhet. </a:t>
            </a:r>
          </a:p>
          <a:p>
            <a:endParaRPr lang="sv-SE" sz="1200" dirty="0"/>
          </a:p>
          <a:p>
            <a:r>
              <a:rPr lang="sv-SE" dirty="0">
                <a:latin typeface="Times New Roman" panose="02020603050405020304" pitchFamily="18" charset="0"/>
                <a:cs typeface="Times New Roman" panose="02020603050405020304" pitchFamily="18" charset="0"/>
              </a:rPr>
              <a:t>► </a:t>
            </a:r>
            <a:r>
              <a:rPr lang="sv-SE" dirty="0"/>
              <a:t>En personlig fiskelicens får endast beviljas fysiska personer. </a:t>
            </a:r>
          </a:p>
          <a:p>
            <a:endParaRPr lang="sv-SE" sz="1200" dirty="0"/>
          </a:p>
          <a:p>
            <a:r>
              <a:rPr lang="sv-SE" dirty="0">
                <a:latin typeface="Times New Roman" panose="02020603050405020304" pitchFamily="18" charset="0"/>
                <a:cs typeface="Times New Roman" panose="02020603050405020304" pitchFamily="18" charset="0"/>
              </a:rPr>
              <a:t>► </a:t>
            </a:r>
            <a:r>
              <a:rPr lang="sv-SE" dirty="0"/>
              <a:t>För yrkesfiske på enskilt vatten i sötvatten krävs inte personlig fiskelicens. </a:t>
            </a:r>
          </a:p>
          <a:p>
            <a:endParaRPr lang="sv-SE" sz="1200" dirty="0"/>
          </a:p>
          <a:p>
            <a:r>
              <a:rPr lang="sv-SE" dirty="0">
                <a:latin typeface="Times New Roman" panose="02020603050405020304" pitchFamily="18" charset="0"/>
                <a:cs typeface="Times New Roman" panose="02020603050405020304" pitchFamily="18" charset="0"/>
              </a:rPr>
              <a:t>► </a:t>
            </a:r>
            <a:r>
              <a:rPr lang="sv-SE" dirty="0"/>
              <a:t>Första gången en ansökan om licens prövas ska tillgången på fisk beaktas.</a:t>
            </a:r>
          </a:p>
          <a:p>
            <a:endParaRPr lang="sv-SE" sz="1400" dirty="0"/>
          </a:p>
          <a:p>
            <a:endParaRPr lang="sv-SE" dirty="0"/>
          </a:p>
        </p:txBody>
      </p:sp>
      <p:pic>
        <p:nvPicPr>
          <p:cNvPr id="8" name="Platshållare för innehåll 7">
            <a:extLst>
              <a:ext uri="{FF2B5EF4-FFF2-40B4-BE49-F238E27FC236}">
                <a16:creationId xmlns:a16="http://schemas.microsoft.com/office/drawing/2014/main" id="{37CE497C-3E38-4916-BEB3-15AE715D523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895425" y="3226236"/>
            <a:ext cx="3296575" cy="3631763"/>
          </a:xfrm>
        </p:spPr>
      </p:pic>
    </p:spTree>
    <p:extLst>
      <p:ext uri="{BB962C8B-B14F-4D97-AF65-F5344CB8AC3E}">
        <p14:creationId xmlns:p14="http://schemas.microsoft.com/office/powerpoint/2010/main" val="2429764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err="1"/>
              <a:t>Avsaluförbudet</a:t>
            </a:r>
            <a:endParaRPr lang="sv-SE" dirty="0"/>
          </a:p>
        </p:txBody>
      </p:sp>
      <p:sp>
        <p:nvSpPr>
          <p:cNvPr id="6" name="textruta 5">
            <a:extLst>
              <a:ext uri="{FF2B5EF4-FFF2-40B4-BE49-F238E27FC236}">
                <a16:creationId xmlns:a16="http://schemas.microsoft.com/office/drawing/2014/main" id="{ACCF8B07-8656-4AC0-AACC-711912906128}"/>
              </a:ext>
            </a:extLst>
          </p:cNvPr>
          <p:cNvSpPr txBox="1"/>
          <p:nvPr/>
        </p:nvSpPr>
        <p:spPr>
          <a:xfrm>
            <a:off x="0" y="2056686"/>
            <a:ext cx="6096001" cy="4801314"/>
          </a:xfrm>
          <a:prstGeom prst="rect">
            <a:avLst/>
          </a:prstGeom>
          <a:solidFill>
            <a:schemeClr val="bg2"/>
          </a:solidFill>
        </p:spPr>
        <p:txBody>
          <a:bodyPr wrap="square" rtlCol="0">
            <a:spAutoFit/>
          </a:bodyPr>
          <a:lstStyle/>
          <a:p>
            <a:endParaRPr lang="sv-SE" b="1" dirty="0"/>
          </a:p>
          <a:p>
            <a:r>
              <a:rPr lang="sv-SE" b="1" dirty="0" err="1"/>
              <a:t>Avsaluförbudet</a:t>
            </a:r>
            <a:r>
              <a:rPr lang="sv-SE" b="1" dirty="0"/>
              <a:t> </a:t>
            </a:r>
            <a:r>
              <a:rPr lang="sv-SE" dirty="0"/>
              <a:t>infördes genom EU:s kontrollförordning och gäller sedan 2011. </a:t>
            </a:r>
          </a:p>
          <a:p>
            <a:endParaRPr lang="sv-SE" dirty="0"/>
          </a:p>
          <a:p>
            <a:r>
              <a:rPr lang="sv-SE" dirty="0">
                <a:latin typeface="Times New Roman" panose="02020603050405020304" pitchFamily="18" charset="0"/>
                <a:cs typeface="Times New Roman" panose="02020603050405020304" pitchFamily="18" charset="0"/>
              </a:rPr>
              <a:t>► </a:t>
            </a:r>
            <a:r>
              <a:rPr lang="sv-SE" dirty="0">
                <a:cs typeface="Times New Roman" panose="02020603050405020304" pitchFamily="18" charset="0"/>
              </a:rPr>
              <a:t>I</a:t>
            </a:r>
            <a:r>
              <a:rPr lang="sv-SE" dirty="0"/>
              <a:t>nnebörden är att den som fiskar i havet måste inneha </a:t>
            </a:r>
            <a:br>
              <a:rPr lang="sv-SE" dirty="0"/>
            </a:br>
            <a:r>
              <a:rPr lang="sv-SE" dirty="0"/>
              <a:t>    fiskelicens eller personlig fiskelicens för att få sälja sin </a:t>
            </a:r>
            <a:br>
              <a:rPr lang="sv-SE" dirty="0"/>
            </a:br>
            <a:r>
              <a:rPr lang="sv-SE" dirty="0"/>
              <a:t>    fångst. </a:t>
            </a:r>
          </a:p>
          <a:p>
            <a:endParaRPr lang="sv-SE" dirty="0"/>
          </a:p>
          <a:p>
            <a:r>
              <a:rPr lang="sv-SE" dirty="0">
                <a:latin typeface="Times New Roman" panose="02020603050405020304" pitchFamily="18" charset="0"/>
                <a:cs typeface="Times New Roman" panose="02020603050405020304" pitchFamily="18" charset="0"/>
              </a:rPr>
              <a:t>► </a:t>
            </a:r>
            <a:r>
              <a:rPr lang="sv-SE" dirty="0"/>
              <a:t>Fritidsfiskare får alltså inte saluföra och sälja den fisk </a:t>
            </a:r>
            <a:br>
              <a:rPr lang="sv-SE" dirty="0"/>
            </a:br>
            <a:r>
              <a:rPr lang="sv-SE" dirty="0"/>
              <a:t>    de fångar i havet. </a:t>
            </a:r>
          </a:p>
          <a:p>
            <a:endParaRPr lang="sv-SE" dirty="0"/>
          </a:p>
          <a:p>
            <a:r>
              <a:rPr lang="sv-SE" dirty="0">
                <a:latin typeface="Times New Roman" panose="02020603050405020304" pitchFamily="18" charset="0"/>
                <a:cs typeface="Times New Roman" panose="02020603050405020304" pitchFamily="18" charset="0"/>
              </a:rPr>
              <a:t>► </a:t>
            </a:r>
            <a:r>
              <a:rPr lang="sv-SE" dirty="0"/>
              <a:t>Inte heller den som fiskar med stöd av enskild rätt i </a:t>
            </a:r>
            <a:br>
              <a:rPr lang="sv-SE" dirty="0"/>
            </a:br>
            <a:r>
              <a:rPr lang="sv-SE" dirty="0"/>
              <a:t>    havet får sälja sin fångst, utan att först ha skaffat </a:t>
            </a:r>
            <a:br>
              <a:rPr lang="sv-SE" dirty="0"/>
            </a:br>
            <a:r>
              <a:rPr lang="sv-SE" dirty="0"/>
              <a:t>    fiskelicens eller personlig fiskelicens.</a:t>
            </a:r>
          </a:p>
          <a:p>
            <a:endParaRPr lang="sv-SE" dirty="0"/>
          </a:p>
          <a:p>
            <a:r>
              <a:rPr lang="sv-SE" dirty="0">
                <a:latin typeface="Times New Roman" panose="02020603050405020304" pitchFamily="18" charset="0"/>
                <a:cs typeface="Times New Roman" panose="02020603050405020304" pitchFamily="18" charset="0"/>
              </a:rPr>
              <a:t>► </a:t>
            </a:r>
            <a:r>
              <a:rPr lang="sv-SE" dirty="0"/>
              <a:t>Syftet är att öka kontrollen över hur mycket fisk som </a:t>
            </a:r>
            <a:br>
              <a:rPr lang="sv-SE" dirty="0"/>
            </a:br>
            <a:r>
              <a:rPr lang="sv-SE" dirty="0"/>
              <a:t>    faktiskt fångas och tas ut.  </a:t>
            </a:r>
            <a:endParaRPr lang="sv-SE" sz="1400" dirty="0"/>
          </a:p>
        </p:txBody>
      </p:sp>
      <p:pic>
        <p:nvPicPr>
          <p:cNvPr id="8" name="Platshållare för innehåll 7">
            <a:extLst>
              <a:ext uri="{FF2B5EF4-FFF2-40B4-BE49-F238E27FC236}">
                <a16:creationId xmlns:a16="http://schemas.microsoft.com/office/drawing/2014/main" id="{C29B2D9C-F4AE-491D-9301-A13E6189AA8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056686"/>
            <a:ext cx="6096000" cy="4801314"/>
          </a:xfrm>
        </p:spPr>
      </p:pic>
    </p:spTree>
    <p:extLst>
      <p:ext uri="{BB962C8B-B14F-4D97-AF65-F5344CB8AC3E}">
        <p14:creationId xmlns:p14="http://schemas.microsoft.com/office/powerpoint/2010/main" val="26840952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Dispens</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672239"/>
            <a:ext cx="6096001" cy="4185761"/>
          </a:xfrm>
          <a:prstGeom prst="rect">
            <a:avLst/>
          </a:prstGeom>
          <a:solidFill>
            <a:schemeClr val="bg2"/>
          </a:solidFill>
        </p:spPr>
        <p:txBody>
          <a:bodyPr wrap="square" rtlCol="0">
            <a:spAutoFit/>
          </a:bodyPr>
          <a:lstStyle/>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Havs- och vattenmyndigheten och länsstyrelserna har möjlighet att </a:t>
            </a:r>
            <a:r>
              <a:rPr lang="sv-SE" sz="1800" b="1" dirty="0">
                <a:effectLst/>
                <a:ea typeface="Times New Roman" panose="02020603050405020304" pitchFamily="18" charset="0"/>
                <a:cs typeface="Times New Roman" panose="02020603050405020304" pitchFamily="18" charset="0"/>
              </a:rPr>
              <a:t>ge dispens </a:t>
            </a:r>
            <a:r>
              <a:rPr lang="sv-SE" sz="1800" dirty="0">
                <a:effectLst/>
                <a:ea typeface="Times New Roman" panose="02020603050405020304" pitchFamily="18" charset="0"/>
                <a:cs typeface="Times New Roman" panose="02020603050405020304" pitchFamily="18" charset="0"/>
              </a:rPr>
              <a:t>(FIFS 2004:36 6 kap 2§ och FIFS 2004:37 5 kap 2§) som ger undantag från förbud i gällande föreskrifter</a:t>
            </a:r>
          </a:p>
          <a:p>
            <a:endParaRPr lang="sv-SE" dirty="0">
              <a:ea typeface="Times New Roman" panose="02020603050405020304" pitchFamily="18" charset="0"/>
              <a:cs typeface="Times New Roman" panose="02020603050405020304" pitchFamily="18" charset="0"/>
            </a:endParaRPr>
          </a:p>
          <a:p>
            <a:r>
              <a:rPr lang="sv-SE" dirty="0">
                <a:cs typeface="Times New Roman" panose="02020603050405020304" pitchFamily="18" charset="0"/>
              </a:rPr>
              <a:t>►</a:t>
            </a:r>
            <a:r>
              <a:rPr lang="sv-SE" sz="1800" dirty="0">
                <a:effectLst/>
                <a:ea typeface="Times New Roman" panose="02020603050405020304" pitchFamily="18" charset="0"/>
                <a:cs typeface="Times New Roman" panose="02020603050405020304" pitchFamily="18" charset="0"/>
              </a:rPr>
              <a:t> Dispensen kan exempelvis gälla att använda redskap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eller fiska inom förbjudna områden och tider. </a:t>
            </a:r>
          </a:p>
          <a:p>
            <a:endParaRPr lang="sv-SE" dirty="0">
              <a:ea typeface="Times New Roman" panose="02020603050405020304" pitchFamily="18" charset="0"/>
              <a:cs typeface="Times New Roman" panose="02020603050405020304" pitchFamily="18" charset="0"/>
            </a:endParaRPr>
          </a:p>
          <a:p>
            <a:r>
              <a:rPr lang="sv-SE" dirty="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Dispens kan ges för särskilda skäl, till exempel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forskning, men även för kommersiellt fiske.</a:t>
            </a:r>
          </a:p>
          <a:p>
            <a:endParaRPr lang="sv-SE" dirty="0"/>
          </a:p>
          <a:p>
            <a:endParaRPr lang="sv-SE" dirty="0"/>
          </a:p>
          <a:p>
            <a:endParaRPr lang="sv-SE" sz="1400" dirty="0"/>
          </a:p>
          <a:p>
            <a:endParaRPr lang="sv-SE" dirty="0"/>
          </a:p>
        </p:txBody>
      </p:sp>
      <p:pic>
        <p:nvPicPr>
          <p:cNvPr id="7" name="Platshållare för innehåll 6">
            <a:extLst>
              <a:ext uri="{FF2B5EF4-FFF2-40B4-BE49-F238E27FC236}">
                <a16:creationId xmlns:a16="http://schemas.microsoft.com/office/drawing/2014/main" id="{9B96EF58-DEBF-43BE-B1F1-B7F51452618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096000" y="2672239"/>
            <a:ext cx="6096000" cy="4185761"/>
          </a:xfrm>
        </p:spPr>
      </p:pic>
    </p:spTree>
    <p:extLst>
      <p:ext uri="{BB962C8B-B14F-4D97-AF65-F5344CB8AC3E}">
        <p14:creationId xmlns:p14="http://schemas.microsoft.com/office/powerpoint/2010/main" val="1921830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600AD-E861-4E32-9084-0090AAA83A18}"/>
              </a:ext>
              <a:ext uri="{C183D7F6-B498-43B3-948B-1728B52AA6E4}">
                <adec:decorative xmlns:adec="http://schemas.microsoft.com/office/drawing/2017/decorative" val="0"/>
              </a:ext>
            </a:extLst>
          </p:cNvPr>
          <p:cNvSpPr>
            <a:spLocks noGrp="1"/>
          </p:cNvSpPr>
          <p:nvPr>
            <p:ph type="ctrTitle"/>
          </p:nvPr>
        </p:nvSpPr>
        <p:spPr/>
        <p:txBody>
          <a:bodyPr/>
          <a:lstStyle/>
          <a:p>
            <a:r>
              <a:rPr lang="sv-SE" dirty="0"/>
              <a:t> </a:t>
            </a:r>
          </a:p>
        </p:txBody>
      </p:sp>
      <p:sp>
        <p:nvSpPr>
          <p:cNvPr id="3" name="Underrubrik 2">
            <a:extLst>
              <a:ext uri="{FF2B5EF4-FFF2-40B4-BE49-F238E27FC236}">
                <a16:creationId xmlns:a16="http://schemas.microsoft.com/office/drawing/2014/main" id="{4C842BFE-96D5-4489-A727-0B692D130CB9}"/>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3609290824"/>
      </p:ext>
    </p:extLst>
  </p:cSld>
  <p:clrMapOvr>
    <a:masterClrMapping/>
  </p:clrMapOvr>
</p:sld>
</file>

<file path=ppt/theme/theme1.xml><?xml version="1.0" encoding="utf-8"?>
<a:theme xmlns:a="http://schemas.openxmlformats.org/drawingml/2006/main" name="Office-tema">
  <a:themeElements>
    <a:clrScheme name="HoV okt 2019">
      <a:dk1>
        <a:srgbClr val="000000"/>
      </a:dk1>
      <a:lt1>
        <a:srgbClr val="FFFFFF"/>
      </a:lt1>
      <a:dk2>
        <a:srgbClr val="002C4B"/>
      </a:dk2>
      <a:lt2>
        <a:srgbClr val="DFE6E6"/>
      </a:lt2>
      <a:accent1>
        <a:srgbClr val="00688F"/>
      </a:accent1>
      <a:accent2>
        <a:srgbClr val="005B50"/>
      </a:accent2>
      <a:accent3>
        <a:srgbClr val="F15922"/>
      </a:accent3>
      <a:accent4>
        <a:srgbClr val="C8AF40"/>
      </a:accent4>
      <a:accent5>
        <a:srgbClr val="EBE5DD"/>
      </a:accent5>
      <a:accent6>
        <a:srgbClr val="00443A"/>
      </a:accent6>
      <a:hlink>
        <a:srgbClr val="00688F"/>
      </a:hlink>
      <a:folHlink>
        <a:srgbClr val="002C4B"/>
      </a:folHlink>
    </a:clrScheme>
    <a:fontScheme name="H&amp;V ppt nov 201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V_SV_pptmall_vers191108" id="{CC521D6D-350F-471C-81BC-055B2B346AAA}" vid="{2FDA5B4C-DB8B-402E-AA34-1DB7C0F948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7DD29A75204204A88A06778B42E8411" ma:contentTypeVersion="3" ma:contentTypeDescription="Skapa ett nytt dokument." ma:contentTypeScope="" ma:versionID="b25415e3fd47a33713aca7bcf95fd2e3">
  <xsd:schema xmlns:xsd="http://www.w3.org/2001/XMLSchema" xmlns:xs="http://www.w3.org/2001/XMLSchema" xmlns:p="http://schemas.microsoft.com/office/2006/metadata/properties" targetNamespace="http://schemas.microsoft.com/office/2006/metadata/properties" ma:root="true" ma:fieldsID="0d6675b64552dc2b577b4317d3de4f9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F45922-5CD4-46FE-B728-B629AA1520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56CE873-2CA6-4A9F-9ABE-23D660D37FD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B0B6A08-2639-4361-ABC3-F950CA75BE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HaV_SV_malltom</Template>
  <TotalTime>1797</TotalTime>
  <Words>6163</Words>
  <Application>Microsoft Office PowerPoint</Application>
  <PresentationFormat>Bredbild</PresentationFormat>
  <Paragraphs>723</Paragraphs>
  <Slides>71</Slides>
  <Notes>0</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71</vt:i4>
      </vt:variant>
    </vt:vector>
  </HeadingPairs>
  <TitlesOfParts>
    <vt:vector size="78" baseType="lpstr">
      <vt:lpstr>.AppleSystemUIFont</vt:lpstr>
      <vt:lpstr>Arial</vt:lpstr>
      <vt:lpstr>Bookman Old Style</vt:lpstr>
      <vt:lpstr>Calibri</vt:lpstr>
      <vt:lpstr>Times</vt:lpstr>
      <vt:lpstr>Times New Roman</vt:lpstr>
      <vt:lpstr>Office-tema</vt:lpstr>
      <vt:lpstr>Grundutbildning i fisketillsyn</vt:lpstr>
      <vt:lpstr>PowerPoint-presentation</vt:lpstr>
      <vt:lpstr>Olika nivåer i lagstiftningen </vt:lpstr>
      <vt:lpstr>EU:s förordningar</vt:lpstr>
      <vt:lpstr>EU:s förordningar</vt:lpstr>
      <vt:lpstr>Fiskelagen (1993:787) reglerar rätten att fiska</vt:lpstr>
      <vt:lpstr>Fiskelagen (1993:787) reglerar rätten att fiska</vt:lpstr>
      <vt:lpstr>Fiskelagen (1993:787) reglerar rätten att fiska</vt:lpstr>
      <vt:lpstr>Fiskelagen (1993:787) reglerar rätten att fiska</vt:lpstr>
      <vt:lpstr>Fiskelagen (1993:787) reglerar rätten att fiska</vt:lpstr>
      <vt:lpstr>Andra viktiga lagar</vt:lpstr>
      <vt:lpstr>Förordningen (1994:1716) om fisket, vattenbruket och fiskerinäringen</vt:lpstr>
      <vt:lpstr>Förordningen (1994:1716) om fisket, vattenbruket och fiskerinäringen</vt:lpstr>
      <vt:lpstr>Förordningen (1994:1716) om fisket, vattenbruket och fiskerinäringen</vt:lpstr>
      <vt:lpstr>Förordningen (1994:1716) om fisket, vattenbruket och fiskerinäringen</vt:lpstr>
      <vt:lpstr>Förordningen (1994:1716) om fisket, vattenbruket och fiskerinäringen</vt:lpstr>
      <vt:lpstr>PowerPoint-presentation</vt:lpstr>
      <vt:lpstr>Havs- och vattenmyndighetens föreskrifter</vt:lpstr>
      <vt:lpstr>Havs- och vattenmyndighetens föreskrifter</vt:lpstr>
      <vt:lpstr>Havs- och vattenmyndighetens föreskrifter</vt:lpstr>
      <vt:lpstr>Havs- och vattenmyndighetens föreskrifter</vt:lpstr>
      <vt:lpstr>Havs- och vattenmyndighetens föreskrifter</vt:lpstr>
      <vt:lpstr>Havs- och vattenmyndighetens föreskrifter</vt:lpstr>
      <vt:lpstr>Havs- och vattenmyndighetens föreskrifter</vt:lpstr>
      <vt:lpstr>Havs- och vattenmyndighetens föreskrifter</vt:lpstr>
      <vt:lpstr>Havs- och vattenmyndighetens föreskrifter</vt:lpstr>
      <vt:lpstr>Havs- och vattenmyndighetens föreskrifter</vt:lpstr>
      <vt:lpstr>Havs- och vattenmyndighetens föreskrifter</vt:lpstr>
      <vt:lpstr>Havs- och vattenmyndighetens föreskrifter</vt:lpstr>
      <vt:lpstr>Portalen Svenska fiskeregler</vt:lpstr>
      <vt:lpstr>Portalen Fiskekartan</vt:lpstr>
      <vt:lpstr>Guide till fiskeregler</vt:lpstr>
      <vt:lpstr>PowerPoint-presentation</vt:lpstr>
      <vt:lpstr>Brott mot fiskelagen</vt:lpstr>
      <vt:lpstr>Brott mot fiskelagen</vt:lpstr>
      <vt:lpstr>Brott mot fiskelagen</vt:lpstr>
      <vt:lpstr>Försök och förberedelser till brott</vt:lpstr>
      <vt:lpstr>Försök och förberedelser till brott</vt:lpstr>
      <vt:lpstr>Kontrollavgiften</vt:lpstr>
      <vt:lpstr>PowerPoint-presentation</vt:lpstr>
      <vt:lpstr>Administrativt viktiga gränser</vt:lpstr>
      <vt:lpstr>Första definitiva vandringshindret</vt:lpstr>
      <vt:lpstr>Gränsen mellan sötvattensområde och kustområde</vt:lpstr>
      <vt:lpstr>Gränsen mot allmänt vattenområde</vt:lpstr>
      <vt:lpstr>PowerPoint-presentation</vt:lpstr>
      <vt:lpstr>Baslinjen, territorialgränsen, Sveriges sjöterritorium och Sveriges ekonomiska zon</vt:lpstr>
      <vt:lpstr>PowerPoint-presentation</vt:lpstr>
      <vt:lpstr>Fiskerätt är resursförvaltning</vt:lpstr>
      <vt:lpstr>Fiskerätt är resursförvaltning</vt:lpstr>
      <vt:lpstr>Fiskerätt är resursförvaltning</vt:lpstr>
      <vt:lpstr>Fiskerätt är resursförvaltning</vt:lpstr>
      <vt:lpstr>PowerPoint-presentation</vt:lpstr>
      <vt:lpstr>Allmänhetens fritidsfiske</vt:lpstr>
      <vt:lpstr>Allmänhetens fritidsfiske</vt:lpstr>
      <vt:lpstr>För hållandet mellan de fiskande</vt:lpstr>
      <vt:lpstr>Rätt att använda annans strand</vt:lpstr>
      <vt:lpstr>Definitioner av redskap</vt:lpstr>
      <vt:lpstr>PowerPoint-presentation</vt:lpstr>
      <vt:lpstr>Enskild fiskerätt tillhör fastigheterna</vt:lpstr>
      <vt:lpstr>Allmänhetens rätt att fiska i enskilt vatten</vt:lpstr>
      <vt:lpstr>Allmänhetens rätt att fiska i enskilt vatten</vt:lpstr>
      <vt:lpstr>Fritt handredskapsfiske</vt:lpstr>
      <vt:lpstr>Samers fiskerätt</vt:lpstr>
      <vt:lpstr>Samers fiskerätt</vt:lpstr>
      <vt:lpstr>Utländska medborgare</vt:lpstr>
      <vt:lpstr>PowerPoint-presentation</vt:lpstr>
      <vt:lpstr>Fiskelicens</vt:lpstr>
      <vt:lpstr>Personlig fiskelicens</vt:lpstr>
      <vt:lpstr>Avsaluförbudet</vt:lpstr>
      <vt:lpstr>Dispens</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Per-Olof V Andersson</dc:creator>
  <cp:lastModifiedBy>Johan Nilsson</cp:lastModifiedBy>
  <cp:revision>207</cp:revision>
  <dcterms:created xsi:type="dcterms:W3CDTF">2020-04-21T07:26:19Z</dcterms:created>
  <dcterms:modified xsi:type="dcterms:W3CDTF">2026-10-07T11:52:34Z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0x01010007DD29A75204204A88A06778B42E8411</vt:lpwstr>
  </property>
</Properties>
</file>