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35"/>
  </p:notesMasterIdLst>
  <p:sldIdLst>
    <p:sldId id="256" r:id="rId5"/>
    <p:sldId id="258" r:id="rId6"/>
    <p:sldId id="261" r:id="rId7"/>
    <p:sldId id="268" r:id="rId8"/>
    <p:sldId id="269" r:id="rId9"/>
    <p:sldId id="296" r:id="rId10"/>
    <p:sldId id="271" r:id="rId11"/>
    <p:sldId id="272" r:id="rId12"/>
    <p:sldId id="273" r:id="rId13"/>
    <p:sldId id="274" r:id="rId14"/>
    <p:sldId id="275" r:id="rId15"/>
    <p:sldId id="276" r:id="rId16"/>
    <p:sldId id="262" r:id="rId17"/>
    <p:sldId id="277" r:id="rId18"/>
    <p:sldId id="278" r:id="rId19"/>
    <p:sldId id="297" r:id="rId20"/>
    <p:sldId id="298" r:id="rId21"/>
    <p:sldId id="299" r:id="rId22"/>
    <p:sldId id="300" r:id="rId23"/>
    <p:sldId id="279" r:id="rId24"/>
    <p:sldId id="281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66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CCFF"/>
    <a:srgbClr val="CCECFF"/>
    <a:srgbClr val="66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41" autoAdjust="0"/>
  </p:normalViewPr>
  <p:slideViewPr>
    <p:cSldViewPr snapToGrid="0" showGuides="1">
      <p:cViewPr varScale="1">
        <p:scale>
          <a:sx n="113" d="100"/>
          <a:sy n="113" d="100"/>
        </p:scale>
        <p:origin x="44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8F20A-47C5-46BC-B03B-34621BA7A2A9}" type="datetimeFigureOut">
              <a:rPr lang="sv-SE" smtClean="0"/>
              <a:t>2022-04-28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39177-5F45-49EF-9588-B7C0068287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15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375" y="715103"/>
            <a:ext cx="6474299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F1D8B-E992-A747-9956-00239CCBC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75" y="3262874"/>
            <a:ext cx="6474299" cy="7404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9980742-2A69-4DCA-9779-E82126E8C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097" y="4310275"/>
            <a:ext cx="1162997" cy="26022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C51CA1EB-D24D-45AA-AFA5-D0FA95ABC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375" y="4877435"/>
            <a:ext cx="6474299" cy="580849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DCEA1BE-4F99-44F5-8CB0-C41B98290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703" y="3009577"/>
            <a:ext cx="276187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lu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D0B9FB2-7011-4EFA-AD7A-481A8B85E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998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76E7517-8F60-4B94-9880-9CAA3330BFD1}"/>
              </a:ext>
            </a:extLst>
          </p:cNvPr>
          <p:cNvSpPr/>
          <p:nvPr userDrawn="1"/>
        </p:nvSpPr>
        <p:spPr>
          <a:xfrm>
            <a:off x="0" y="5799879"/>
            <a:ext cx="12192000" cy="10581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EF3FFD-41EF-433D-9AD6-88A9C60E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799879"/>
            <a:ext cx="10722708" cy="1043272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5109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4182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F1D8B-E992-A747-9956-00239CCBC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046714"/>
            <a:ext cx="9144000" cy="58084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FAEEF2-5631-4F2E-A3F6-9DAE314D2936}"/>
              </a:ext>
            </a:extLst>
          </p:cNvPr>
          <p:cNvSpPr/>
          <p:nvPr userDrawn="1"/>
        </p:nvSpPr>
        <p:spPr>
          <a:xfrm>
            <a:off x="0" y="3896439"/>
            <a:ext cx="12191999" cy="1670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65E77A0-BDA2-4A9F-B1ED-F7877A393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457" y="4279138"/>
            <a:ext cx="2263086" cy="8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60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9980742-2A69-4DCA-9779-E82126E8C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501" y="4451590"/>
            <a:ext cx="1162997" cy="26022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DCEA1BE-4F99-44F5-8CB0-C41B98290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145" y="2270238"/>
            <a:ext cx="4599710" cy="18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6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983" y="2221593"/>
            <a:ext cx="9896272" cy="2387600"/>
          </a:xfrm>
        </p:spPr>
        <p:txBody>
          <a:bodyPr anchor="ctr">
            <a:normAutofit/>
          </a:bodyPr>
          <a:lstStyle>
            <a:lvl1pPr algn="ctr">
              <a:defRPr sz="4000" b="1" spc="-6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30B248-D0FC-7747-9180-ABEA2A1765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8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FEC5477-2F83-499C-B43A-606B89DF3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ent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48431" cy="111760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2FCF0EC9-FF7D-2647-9F9D-20DF00391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880AEE9-5CC4-1443-8FD9-89F6B2C2E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569" y="1935805"/>
            <a:ext cx="5181600" cy="424115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4134D-FEAF-324C-AC6C-7EF5AFB0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6677" y="1935805"/>
            <a:ext cx="5181600" cy="424115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1DF61B14-E74A-7648-AB67-A87449CBC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2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489783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569" y="1935805"/>
            <a:ext cx="4897835" cy="424115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AAD9BD2C-030C-471E-9182-CEF57883FF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0438" y="0"/>
            <a:ext cx="61515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6D472DD8-3E22-0547-A2A2-869F1E69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1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08" y="1202363"/>
            <a:ext cx="4897835" cy="111760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508" y="2614538"/>
            <a:ext cx="4897835" cy="424115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49AB79E-BD45-4125-A0B9-E3F208C6EB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5156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2427BA0A-4867-8748-8D35-56CEE23B1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D4322-2AB1-424D-9ECE-71969465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10722708" cy="1117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14557-8A5E-4643-AA1D-D5A386798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569" y="1844431"/>
            <a:ext cx="10722708" cy="4332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56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68" r:id="rId3"/>
    <p:sldLayoutId id="2147483669" r:id="rId4"/>
    <p:sldLayoutId id="2147483674" r:id="rId5"/>
    <p:sldLayoutId id="2147483677" r:id="rId6"/>
    <p:sldLayoutId id="2147483670" r:id="rId7"/>
    <p:sldLayoutId id="2147483671" r:id="rId8"/>
    <p:sldLayoutId id="2147483673" r:id="rId9"/>
    <p:sldLayoutId id="2147483676" r:id="rId10"/>
    <p:sldLayoutId id="2147483675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0" spc="-4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0"/>
        </a:spcBef>
        <a:buClr>
          <a:schemeClr val="accent3"/>
        </a:buClr>
        <a:buFont typeface=".AppleSystemUIFont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01A10-7A4A-498A-8E77-2A820DB908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Grundutbildning i fisketillsyn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C45551D-280A-4724-94C5-781068D670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Fisketillsynen och samhället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1104795-F4BE-4ABF-ACDF-B2988CA38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Ämnesområde 1 enligt utbildningsplan HVMFS 2018:1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821BA98-71B7-4A12-AD2A-5D842D15BC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747" y="4891708"/>
            <a:ext cx="2566359" cy="113315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3A7DDF1-667F-436C-AFCE-3240A2B7A3CB}"/>
              </a:ext>
            </a:extLst>
          </p:cNvPr>
          <p:cNvSpPr txBox="1"/>
          <p:nvPr/>
        </p:nvSpPr>
        <p:spPr>
          <a:xfrm>
            <a:off x="8251439" y="6196614"/>
            <a:ext cx="3325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Produktion: Thomas Lennartsson, 2020</a:t>
            </a:r>
          </a:p>
        </p:txBody>
      </p:sp>
    </p:spTree>
    <p:extLst>
      <p:ext uri="{BB962C8B-B14F-4D97-AF65-F5344CB8AC3E}">
        <p14:creationId xmlns:p14="http://schemas.microsoft.com/office/powerpoint/2010/main" val="54463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502688"/>
            <a:ext cx="6096000" cy="535531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Polisen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► F</a:t>
            </a:r>
            <a:r>
              <a:rPr lang="sv-SE" dirty="0"/>
              <a:t>örebygger och utreder brott, övervakar den </a:t>
            </a:r>
            <a:br>
              <a:rPr lang="sv-SE" dirty="0"/>
            </a:br>
            <a:r>
              <a:rPr lang="sv-SE" dirty="0"/>
              <a:t>    allmänna ordningen och skyddar allmänheten.  </a:t>
            </a:r>
          </a:p>
          <a:p>
            <a:endParaRPr lang="sv-SE" sz="1600" dirty="0"/>
          </a:p>
          <a:p>
            <a:r>
              <a:rPr lang="sv-SE" dirty="0">
                <a:cs typeface="Times New Roman" panose="02020603050405020304" pitchFamily="18" charset="0"/>
              </a:rPr>
              <a:t>► </a:t>
            </a:r>
            <a:r>
              <a:rPr lang="sv-SE" dirty="0"/>
              <a:t>Vid lagbrott, till exempel fiske utan lov eller </a:t>
            </a:r>
            <a:br>
              <a:rPr lang="sv-SE" dirty="0"/>
            </a:br>
            <a:r>
              <a:rPr lang="sv-SE" dirty="0"/>
              <a:t>     överträdelse av myndigheternas föreskrifter, ska </a:t>
            </a:r>
            <a:br>
              <a:rPr lang="sv-SE" dirty="0"/>
            </a:br>
            <a:r>
              <a:rPr lang="sv-SE" dirty="0"/>
              <a:t>     brottet anmälas till polisen.</a:t>
            </a:r>
          </a:p>
          <a:p>
            <a:endParaRPr lang="sv-SE" sz="1600" dirty="0"/>
          </a:p>
          <a:p>
            <a:r>
              <a:rPr lang="sv-SE" dirty="0">
                <a:cs typeface="Times New Roman" panose="02020603050405020304" pitchFamily="18" charset="0"/>
              </a:rPr>
              <a:t>► S</a:t>
            </a:r>
            <a:r>
              <a:rPr lang="sv-SE" dirty="0"/>
              <a:t>ärskild sjöpolis med verksamhet i Stockholm, på </a:t>
            </a:r>
            <a:br>
              <a:rPr lang="sv-SE" dirty="0"/>
            </a:br>
            <a:r>
              <a:rPr lang="sv-SE" dirty="0"/>
              <a:t>    Gotland, i Halland och i Västra Götaland med uppgift </a:t>
            </a:r>
            <a:br>
              <a:rPr lang="sv-SE" dirty="0"/>
            </a:br>
            <a:r>
              <a:rPr lang="sv-SE" dirty="0"/>
              <a:t>    att utöva jakt- och fisketillsyn och att utreda brott mot </a:t>
            </a:r>
            <a:br>
              <a:rPr lang="sv-SE" dirty="0"/>
            </a:br>
            <a:r>
              <a:rPr lang="sv-SE" dirty="0"/>
              <a:t>    fiskerilagstiftningen.</a:t>
            </a:r>
          </a:p>
          <a:p>
            <a:endParaRPr lang="sv-SE" sz="1600" dirty="0"/>
          </a:p>
          <a:p>
            <a:r>
              <a:rPr lang="sv-SE" dirty="0">
                <a:cs typeface="Times New Roman" panose="02020603050405020304" pitchFamily="18" charset="0"/>
              </a:rPr>
              <a:t>► Under sommaren har sjöpolisen mobila poliskontor i </a:t>
            </a:r>
            <a:br>
              <a:rPr lang="sv-SE" dirty="0">
                <a:cs typeface="Times New Roman" panose="02020603050405020304" pitchFamily="18" charset="0"/>
              </a:rPr>
            </a:br>
            <a:r>
              <a:rPr lang="sv-SE" dirty="0">
                <a:cs typeface="Times New Roman" panose="02020603050405020304" pitchFamily="18" charset="0"/>
              </a:rPr>
              <a:t>    Stockholms län</a:t>
            </a:r>
            <a:endParaRPr lang="sv-SE" dirty="0"/>
          </a:p>
          <a:p>
            <a:r>
              <a:rPr lang="sv-SE" sz="1600" dirty="0"/>
              <a:t>  </a:t>
            </a:r>
          </a:p>
          <a:p>
            <a:r>
              <a:rPr lang="sv-SE" dirty="0">
                <a:cs typeface="Times New Roman" panose="02020603050405020304" pitchFamily="18" charset="0"/>
              </a:rPr>
              <a:t>► L</a:t>
            </a:r>
            <a:r>
              <a:rPr lang="sv-SE" dirty="0"/>
              <a:t>än som saknar sjöpolis kan begära hjälp, </a:t>
            </a:r>
            <a:br>
              <a:rPr lang="sv-SE" dirty="0"/>
            </a:br>
            <a:r>
              <a:rPr lang="sv-SE" dirty="0"/>
              <a:t>    expertkunskap och förstärkning från befintlig sjöpolis.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9EF3A7CA-74A1-4DBE-9CD2-1B7BE7DE5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79" y="2044941"/>
            <a:ext cx="2419638" cy="41987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645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779687"/>
            <a:ext cx="6096001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Resurser för fisketillsyn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 err="1"/>
              <a:t>HaV</a:t>
            </a:r>
            <a:r>
              <a:rPr lang="sv-SE" dirty="0"/>
              <a:t> kan använda riktade medel för fisketillsyn ur </a:t>
            </a:r>
            <a:br>
              <a:rPr lang="sv-SE" dirty="0"/>
            </a:br>
            <a:r>
              <a:rPr lang="sv-SE" dirty="0"/>
              <a:t>    anslaget till åtgärder i havs- och vattenmiljön.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Länsstyrelserna använder resurser till fisketillsyn, </a:t>
            </a:r>
            <a:br>
              <a:rPr lang="sv-SE" dirty="0"/>
            </a:br>
            <a:r>
              <a:rPr lang="sv-SE" dirty="0"/>
              <a:t>    utbildning och förordnande samt för rådgivning till </a:t>
            </a:r>
            <a:br>
              <a:rPr lang="sv-SE" dirty="0"/>
            </a:br>
            <a:r>
              <a:rPr lang="sv-SE" dirty="0"/>
              <a:t>    fiskevårdsområdesföreningar. Insatserna redovisas till </a:t>
            </a:r>
            <a:br>
              <a:rPr lang="sv-SE" dirty="0"/>
            </a:br>
            <a:r>
              <a:rPr lang="sv-SE" dirty="0"/>
              <a:t>    </a:t>
            </a:r>
            <a:r>
              <a:rPr lang="sv-SE" dirty="0" err="1"/>
              <a:t>HaV</a:t>
            </a:r>
            <a:r>
              <a:rPr lang="sv-SE" dirty="0"/>
              <a:t>.</a:t>
            </a:r>
          </a:p>
          <a:p>
            <a:r>
              <a:rPr lang="sv-SE" dirty="0"/>
              <a:t> 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Polisen och Kustbevakningen avdelar resurser i den </a:t>
            </a:r>
            <a:br>
              <a:rPr lang="sv-SE" dirty="0"/>
            </a:br>
            <a:r>
              <a:rPr lang="sv-SE" dirty="0"/>
              <a:t>    delen av verksamheten som avser fisketillsynen. 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Merparten av fisketillsynen i Sverige sker dock i </a:t>
            </a:r>
            <a:br>
              <a:rPr lang="sv-SE" dirty="0"/>
            </a:br>
            <a:r>
              <a:rPr lang="sv-SE" dirty="0"/>
              <a:t>    huvudsak genom ideella insatser på uppdrag av </a:t>
            </a:r>
            <a:br>
              <a:rPr lang="sv-SE" dirty="0"/>
            </a:br>
            <a:r>
              <a:rPr lang="sv-SE" dirty="0"/>
              <a:t>    fiskevårdsområdesföreningar eller andra förvaltare av </a:t>
            </a:r>
            <a:br>
              <a:rPr lang="sv-SE" dirty="0"/>
            </a:br>
            <a:r>
              <a:rPr lang="sv-SE" dirty="0"/>
              <a:t>    fiskevatten. I många fall ersätts endast direkta </a:t>
            </a:r>
            <a:br>
              <a:rPr lang="sv-SE" dirty="0"/>
            </a:br>
            <a:r>
              <a:rPr lang="sv-SE" dirty="0"/>
              <a:t>    kostnader. 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B71C922B-E539-4D58-B4AE-CDEA32D89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9687"/>
            <a:ext cx="6096000" cy="5081014"/>
          </a:xfrm>
        </p:spPr>
      </p:pic>
    </p:spTree>
    <p:extLst>
      <p:ext uri="{BB962C8B-B14F-4D97-AF65-F5344CB8AC3E}">
        <p14:creationId xmlns:p14="http://schemas.microsoft.com/office/powerpoint/2010/main" val="196505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93FBCD-D393-4AE8-8511-0AB0209F2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67485884-826C-4D44-B87D-DA4368F04E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133477"/>
            <a:ext cx="801083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Del 2 </a:t>
            </a:r>
          </a:p>
          <a:p>
            <a:br>
              <a:rPr lang="sv-SE" dirty="0"/>
            </a:br>
            <a:r>
              <a:rPr lang="sv-SE" dirty="0"/>
              <a:t>Steg för steg till förordnandet</a:t>
            </a:r>
          </a:p>
        </p:txBody>
      </p:sp>
      <p:pic>
        <p:nvPicPr>
          <p:cNvPr id="10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F7D5F6A6-68AC-43B1-92F5-4D1059E6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680" y="390928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2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9E423F-88BB-4F8D-B0AD-4339C0889C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Alla kan utbilda sig till fisketillsynsperson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621C910-EBDE-4C31-80A7-DA9C7776611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0" y="2299148"/>
            <a:ext cx="6096000" cy="3775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2000" dirty="0"/>
              <a:t>Krav på att man ska ha fyllt 18 år.</a:t>
            </a:r>
            <a:endParaRPr lang="sv-SE" sz="1000" dirty="0"/>
          </a:p>
          <a:p>
            <a:pPr marL="0" indent="0">
              <a:buNone/>
            </a:pPr>
            <a:r>
              <a:rPr lang="sv-SE" sz="2000" dirty="0">
                <a:cs typeface="Times New Roman" panose="02020603050405020304" pitchFamily="18" charset="0"/>
              </a:rPr>
              <a:t>► Minimikrav på utbildning framgår av bilaga 2 till    </a:t>
            </a:r>
            <a:br>
              <a:rPr lang="sv-SE" sz="2000" dirty="0">
                <a:cs typeface="Times New Roman" panose="02020603050405020304" pitchFamily="18" charset="0"/>
              </a:rPr>
            </a:br>
            <a:r>
              <a:rPr lang="sv-SE" sz="2000" dirty="0">
                <a:cs typeface="Times New Roman" panose="02020603050405020304" pitchFamily="18" charset="0"/>
              </a:rPr>
              <a:t>     föreskrifterna om fisketillsynsförordnanden </a:t>
            </a:r>
            <a:br>
              <a:rPr lang="sv-SE" sz="2000" dirty="0">
                <a:cs typeface="Times New Roman" panose="02020603050405020304" pitchFamily="18" charset="0"/>
              </a:rPr>
            </a:br>
            <a:r>
              <a:rPr lang="sv-SE" sz="2000" dirty="0">
                <a:cs typeface="Times New Roman" panose="02020603050405020304" pitchFamily="18" charset="0"/>
              </a:rPr>
              <a:t>    (HVMFS 2018:1).</a:t>
            </a:r>
            <a:endParaRPr lang="sv-SE" sz="2000" dirty="0"/>
          </a:p>
          <a:p>
            <a:pPr marL="0" indent="0">
              <a:buNone/>
            </a:pPr>
            <a:r>
              <a:rPr lang="sv-SE" sz="2000" dirty="0">
                <a:cs typeface="Times New Roman" panose="02020603050405020304" pitchFamily="18" charset="0"/>
              </a:rPr>
              <a:t>► Utbildningen ska ledas av en godkänd instruktör </a:t>
            </a:r>
            <a:br>
              <a:rPr lang="sv-SE" sz="2000" dirty="0">
                <a:cs typeface="Times New Roman" panose="02020603050405020304" pitchFamily="18" charset="0"/>
              </a:rPr>
            </a:br>
            <a:r>
              <a:rPr lang="sv-SE" sz="2000" dirty="0">
                <a:cs typeface="Times New Roman" panose="02020603050405020304" pitchFamily="18" charset="0"/>
              </a:rPr>
              <a:t>    och kursen ska avslutas med ett prov.</a:t>
            </a:r>
            <a:endParaRPr lang="sv-SE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800" dirty="0">
              <a:cs typeface="Times New Roman" panose="02020603050405020304" pitchFamily="18" charset="0"/>
            </a:endParaRP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96DB7A03-317F-4524-975C-8CEAB895F5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9148"/>
            <a:ext cx="6096000" cy="3775392"/>
          </a:xfrm>
        </p:spPr>
      </p:pic>
    </p:spTree>
    <p:extLst>
      <p:ext uri="{BB962C8B-B14F-4D97-AF65-F5344CB8AC3E}">
        <p14:creationId xmlns:p14="http://schemas.microsoft.com/office/powerpoint/2010/main" val="85687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9E423F-88BB-4F8D-B0AD-4339C0889C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Uppgifter i ansökan om fisketillsynsförordnande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AA14AD7A-E117-4B4E-89FA-9E18C0345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97" y="2592111"/>
            <a:ext cx="2662660" cy="380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41F539C-5CA8-4D10-86DF-356791272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53" y="2559325"/>
            <a:ext cx="2662660" cy="384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latshållare för innehåll 4">
            <a:extLst>
              <a:ext uri="{FF2B5EF4-FFF2-40B4-BE49-F238E27FC236}">
                <a16:creationId xmlns:a16="http://schemas.microsoft.com/office/drawing/2014/main" id="{15BEE3B1-4430-49CB-9E03-A13A5A732B7F}"/>
              </a:ext>
            </a:extLst>
          </p:cNvPr>
          <p:cNvSpPr txBox="1">
            <a:spLocks/>
          </p:cNvSpPr>
          <p:nvPr/>
        </p:nvSpPr>
        <p:spPr>
          <a:xfrm>
            <a:off x="0" y="2007946"/>
            <a:ext cx="6096000" cy="485261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Font typeface=".AppleSystemUIFont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.AppleSystemUIFont"/>
              <a:buNone/>
            </a:pPr>
            <a:r>
              <a:rPr lang="sv-SE" sz="1600" b="1" dirty="0">
                <a:latin typeface="+mn-lt"/>
                <a:cs typeface="Times New Roman" panose="02020603050405020304" pitchFamily="18" charset="0"/>
              </a:rPr>
              <a:t>Skriftlig ansökan görs till länsstyrelsen i det län som fisketillsynspersonen är folkbokförd:</a:t>
            </a:r>
            <a:endParaRPr lang="sv-SE" sz="1600" b="1" dirty="0">
              <a:latin typeface="+mn-lt"/>
            </a:endParaRPr>
          </a:p>
          <a:p>
            <a:pPr marL="0" indent="0">
              <a:buFont typeface=".AppleSystemUIFont"/>
              <a:buNone/>
            </a:pPr>
            <a:r>
              <a:rPr lang="sv-SE" sz="1400" dirty="0">
                <a:latin typeface="+mn-lt"/>
                <a:cs typeface="Times New Roman" panose="02020603050405020304" pitchFamily="18" charset="0"/>
              </a:rPr>
              <a:t>► Personuppgifter (personnummer och adress) ska anges</a:t>
            </a:r>
            <a:endParaRPr lang="sv-SE" sz="1400" dirty="0">
              <a:latin typeface="+mn-lt"/>
            </a:endParaRPr>
          </a:p>
          <a:p>
            <a:pPr marL="0" indent="0">
              <a:buNone/>
            </a:pPr>
            <a:r>
              <a:rPr lang="sv-SE" sz="1400" dirty="0">
                <a:cs typeface="Times New Roman" panose="02020603050405020304" pitchFamily="18" charset="0"/>
              </a:rPr>
              <a:t>► Förordnandet ska vara knutet till ett specifikt </a:t>
            </a:r>
            <a:r>
              <a:rPr lang="sv-SE" sz="1400" b="1" dirty="0">
                <a:cs typeface="Times New Roman" panose="02020603050405020304" pitchFamily="18" charset="0"/>
              </a:rPr>
              <a:t>uppdragsområde</a:t>
            </a:r>
            <a:endParaRPr lang="sv-SE" sz="1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400" dirty="0">
                <a:cs typeface="Times New Roman" panose="02020603050405020304" pitchFamily="18" charset="0"/>
              </a:rPr>
              <a:t>► Fisketillsynspersonen ska ha en namngiven </a:t>
            </a:r>
            <a:r>
              <a:rPr lang="sv-SE" sz="1400" b="1" dirty="0">
                <a:cs typeface="Times New Roman" panose="02020603050405020304" pitchFamily="18" charset="0"/>
              </a:rPr>
              <a:t>uppdragsgivare</a:t>
            </a:r>
          </a:p>
          <a:p>
            <a:pPr marL="0" indent="0">
              <a:buNone/>
            </a:pPr>
            <a:r>
              <a:rPr lang="sv-SE" sz="1400" dirty="0">
                <a:cs typeface="Times New Roman" panose="02020603050405020304" pitchFamily="18" charset="0"/>
              </a:rPr>
              <a:t>► Uppdragsgivaren ska tillstyrka och underteckna ansökningshandlingen</a:t>
            </a:r>
            <a:endParaRPr lang="sv-SE" sz="1400" dirty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400" dirty="0">
                <a:cs typeface="Times New Roman" panose="02020603050405020304" pitchFamily="18" charset="0"/>
              </a:rPr>
              <a:t>► </a:t>
            </a:r>
            <a:r>
              <a:rPr lang="sv-SE" sz="1400" b="1" dirty="0">
                <a:cs typeface="Times New Roman" panose="02020603050405020304" pitchFamily="18" charset="0"/>
              </a:rPr>
              <a:t>Utbildningsbevis</a:t>
            </a:r>
            <a:r>
              <a:rPr lang="sv-SE" sz="1400" dirty="0">
                <a:cs typeface="Times New Roman" panose="02020603050405020304" pitchFamily="18" charset="0"/>
              </a:rPr>
              <a:t> ska bifogas ansökan</a:t>
            </a:r>
          </a:p>
          <a:p>
            <a:pPr marL="0" indent="0">
              <a:buFont typeface=".AppleSystemUIFont"/>
              <a:buNone/>
            </a:pPr>
            <a:r>
              <a:rPr lang="sv-SE" sz="1600" b="1" dirty="0">
                <a:latin typeface="+mn-lt"/>
                <a:cs typeface="Times New Roman" panose="02020603050405020304" pitchFamily="18" charset="0"/>
              </a:rPr>
              <a:t>Förutsättningar för länsstyrelsen ska förordna en ny fisketillsynsperson:</a:t>
            </a:r>
          </a:p>
          <a:p>
            <a:pPr marL="0" indent="0">
              <a:buFont typeface=".AppleSystemUIFont"/>
              <a:buNone/>
            </a:pPr>
            <a:r>
              <a:rPr lang="sv-SE" sz="1400" dirty="0">
                <a:latin typeface="+mn-lt"/>
                <a:cs typeface="Times New Roman" panose="02020603050405020304" pitchFamily="18" charset="0"/>
              </a:rPr>
              <a:t>● att det föreligger ett behov av fisketillsyn i det aktuella området</a:t>
            </a:r>
          </a:p>
          <a:p>
            <a:pPr marL="0" indent="0">
              <a:buNone/>
            </a:pPr>
            <a:r>
              <a:rPr lang="sv-SE" sz="1400" dirty="0">
                <a:cs typeface="Times New Roman" panose="02020603050405020304" pitchFamily="18" charset="0"/>
              </a:rPr>
              <a:t>● att personen är skötsam och laglydig och inte har några betydande </a:t>
            </a:r>
            <a:br>
              <a:rPr lang="sv-SE" sz="1400" dirty="0">
                <a:cs typeface="Times New Roman" panose="02020603050405020304" pitchFamily="18" charset="0"/>
              </a:rPr>
            </a:br>
            <a:r>
              <a:rPr lang="sv-SE" sz="1400" dirty="0">
                <a:cs typeface="Times New Roman" panose="02020603050405020304" pitchFamily="18" charset="0"/>
              </a:rPr>
              <a:t>   anmärkningar i Polisens belastnings- och misstankeregister.</a:t>
            </a:r>
          </a:p>
        </p:txBody>
      </p:sp>
    </p:spTree>
    <p:extLst>
      <p:ext uri="{BB962C8B-B14F-4D97-AF65-F5344CB8AC3E}">
        <p14:creationId xmlns:p14="http://schemas.microsoft.com/office/powerpoint/2010/main" val="60818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9E423F-88BB-4F8D-B0AD-4339C0889C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Förordnandet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621C910-EBDE-4C31-80A7-DA9C7776611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0" y="2286362"/>
            <a:ext cx="6096000" cy="40729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600" dirty="0">
                <a:latin typeface="+mn-lt"/>
                <a:cs typeface="Times New Roman" panose="02020603050405020304" pitchFamily="18" charset="0"/>
              </a:rPr>
              <a:t>► Länsstyrelse handlägger ansökan och beslutar om ett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förordnande</a:t>
            </a:r>
          </a:p>
          <a:p>
            <a:pPr marL="0" indent="0">
              <a:buNone/>
            </a:pPr>
            <a:r>
              <a:rPr lang="sv-SE" sz="1600" dirty="0">
                <a:latin typeface="+mn-lt"/>
                <a:cs typeface="Times New Roman" panose="02020603050405020304" pitchFamily="18" charset="0"/>
              </a:rPr>
              <a:t>► Av förordnandet framgår fisketillsynspersonens </a:t>
            </a:r>
            <a:r>
              <a:rPr lang="sv-SE" sz="1600" b="1" dirty="0">
                <a:latin typeface="+mn-lt"/>
                <a:cs typeface="Times New Roman" panose="02020603050405020304" pitchFamily="18" charset="0"/>
              </a:rPr>
              <a:t>befogenheter</a:t>
            </a:r>
            <a:r>
              <a:rPr lang="sv-SE" sz="1600" dirty="0">
                <a:latin typeface="+mn-lt"/>
                <a:cs typeface="Times New Roman" panose="02020603050405020304" pitchFamily="18" charset="0"/>
              </a:rPr>
              <a:t>.</a:t>
            </a:r>
            <a:endParaRPr lang="sv-SE" sz="1600" dirty="0">
              <a:latin typeface="+mn-lt"/>
            </a:endParaRPr>
          </a:p>
          <a:p>
            <a:pPr marL="0" indent="0">
              <a:buNone/>
            </a:pPr>
            <a:r>
              <a:rPr lang="sv-SE" sz="1600" dirty="0">
                <a:latin typeface="+mn-lt"/>
                <a:cs typeface="Times New Roman" panose="02020603050405020304" pitchFamily="18" charset="0"/>
              </a:rPr>
              <a:t>► Fisketillsynspersonen erhåller ett </a:t>
            </a:r>
            <a:r>
              <a:rPr lang="sv-SE" sz="1600" b="1" dirty="0">
                <a:latin typeface="+mn-lt"/>
                <a:cs typeface="Times New Roman" panose="02020603050405020304" pitchFamily="18" charset="0"/>
              </a:rPr>
              <a:t>tjänstekort</a:t>
            </a:r>
            <a:r>
              <a:rPr lang="sv-SE" sz="1600" dirty="0">
                <a:latin typeface="+mn-lt"/>
                <a:cs typeface="Times New Roman" panose="02020603050405020304" pitchFamily="18" charset="0"/>
              </a:rPr>
              <a:t> i plast. 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Framsidan visar funktionsbeteckningen och texten fisketillsyn.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Baksidan visar personuppgifter, förordnandets giltighetstid och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fisketillsynspersonens befogenheter. Kortet ska bäras synligt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på vänster bröst.</a:t>
            </a:r>
          </a:p>
          <a:p>
            <a:pPr marL="0" indent="0">
              <a:buNone/>
            </a:pPr>
            <a:r>
              <a:rPr lang="sv-SE" sz="1600" dirty="0">
                <a:latin typeface="+mn-lt"/>
                <a:cs typeface="Times New Roman" panose="02020603050405020304" pitchFamily="18" charset="0"/>
              </a:rPr>
              <a:t>► Förordnandet är giltigt högst sex år och kan återkallas om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innehavaren åsidosätter sina skyldigheter eller missköter sig.</a:t>
            </a:r>
          </a:p>
          <a:p>
            <a:pPr marL="0" indent="0">
              <a:buNone/>
            </a:pPr>
            <a:r>
              <a:rPr lang="sv-SE" sz="1600" dirty="0">
                <a:latin typeface="+mn-lt"/>
                <a:cs typeface="Times New Roman" panose="02020603050405020304" pitchFamily="18" charset="0"/>
              </a:rPr>
              <a:t>► För att erhålla ett förnyat förordnande måste man genomgå en </a:t>
            </a:r>
            <a:br>
              <a:rPr lang="sv-SE" sz="1600" dirty="0">
                <a:latin typeface="+mn-lt"/>
                <a:cs typeface="Times New Roman" panose="02020603050405020304" pitchFamily="18" charset="0"/>
              </a:rPr>
            </a:br>
            <a:r>
              <a:rPr lang="sv-SE" sz="1600" dirty="0">
                <a:latin typeface="+mn-lt"/>
                <a:cs typeface="Times New Roman" panose="02020603050405020304" pitchFamily="18" charset="0"/>
              </a:rPr>
              <a:t>    </a:t>
            </a:r>
            <a:r>
              <a:rPr lang="sv-SE" sz="1600" b="1" dirty="0">
                <a:latin typeface="+mn-lt"/>
                <a:cs typeface="Times New Roman" panose="02020603050405020304" pitchFamily="18" charset="0"/>
              </a:rPr>
              <a:t>fortbildning</a:t>
            </a:r>
            <a:r>
              <a:rPr lang="sv-SE" sz="1600" dirty="0">
                <a:latin typeface="+mn-lt"/>
                <a:cs typeface="Times New Roman" panose="02020603050405020304" pitchFamily="18" charset="0"/>
              </a:rPr>
              <a:t>.</a:t>
            </a:r>
            <a:endParaRPr lang="sv-SE" sz="1600" dirty="0">
              <a:cs typeface="Times New Roman" panose="02020603050405020304" pitchFamily="18" charset="0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ABDF0392-04F1-4A90-9D0C-6D5EFC92AD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362"/>
            <a:ext cx="6095999" cy="4571638"/>
          </a:xfrm>
        </p:spPr>
      </p:pic>
    </p:spTree>
    <p:extLst>
      <p:ext uri="{BB962C8B-B14F-4D97-AF65-F5344CB8AC3E}">
        <p14:creationId xmlns:p14="http://schemas.microsoft.com/office/powerpoint/2010/main" val="384298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F8C078D-6359-4A87-854A-83AFF04604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65824" y="4470400"/>
            <a:ext cx="1029809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Del 3 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Skäl för avslag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19855FC-4531-4A48-9909-97B75E11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12D60432-86D1-4F55-BEDF-E6246D557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79863" y="2685253"/>
            <a:ext cx="1029809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Del 3 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Skäl för avslag</a:t>
            </a:r>
          </a:p>
        </p:txBody>
      </p:sp>
      <p:pic>
        <p:nvPicPr>
          <p:cNvPr id="6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B87728AF-FCB7-487B-8C29-6233ECF0B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59" y="358271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266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Skäl för avslag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210574"/>
            <a:ext cx="6096000" cy="46474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sv-SE" b="1" dirty="0"/>
          </a:p>
          <a:p>
            <a:pPr algn="ctr"/>
            <a:r>
              <a:rPr lang="sv-SE" b="1" dirty="0"/>
              <a:t>Länsstyrelsens helhetsbedömning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Länsstyrelsen kan i enstaka fall avslå en ansökan om förordnande som fisketillsynsperson då p</a:t>
            </a:r>
            <a:r>
              <a:rPr lang="sv-SE" sz="1800" dirty="0">
                <a:cs typeface="Times New Roman" panose="02020603050405020304" pitchFamily="18" charset="0"/>
              </a:rPr>
              <a:t>ersonen har </a:t>
            </a:r>
            <a:r>
              <a:rPr lang="sv-SE" sz="1800" b="1" dirty="0">
                <a:cs typeface="Times New Roman" panose="02020603050405020304" pitchFamily="18" charset="0"/>
              </a:rPr>
              <a:t>begått brott </a:t>
            </a:r>
            <a:r>
              <a:rPr lang="sv-SE" sz="1800" dirty="0">
                <a:cs typeface="Times New Roman" panose="02020603050405020304" pitchFamily="18" charset="0"/>
              </a:rPr>
              <a:t>och återfinns i brottsregistret</a:t>
            </a:r>
            <a:r>
              <a:rPr lang="sv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cs typeface="Times New Roman" panose="02020603050405020304" pitchFamily="18" charset="0"/>
              </a:rPr>
              <a:t>Det görs emellertid alltid en </a:t>
            </a:r>
            <a:r>
              <a:rPr lang="sv-SE" b="1" dirty="0">
                <a:cs typeface="Times New Roman" panose="02020603050405020304" pitchFamily="18" charset="0"/>
              </a:rPr>
              <a:t>helhetsbedömning</a:t>
            </a:r>
            <a:r>
              <a:rPr lang="sv-SE" dirty="0">
                <a:cs typeface="Times New Roman" panose="02020603050405020304" pitchFamily="18" charset="0"/>
              </a:rPr>
              <a:t> och ett ringa brott som begåtts längre tillbaka i tiden behöver inte medföra ett avslag.</a:t>
            </a:r>
            <a:endParaRPr lang="sv-SE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EB8E91B8-4D8A-4DCB-BFDB-FB11E6106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0573"/>
            <a:ext cx="6095998" cy="4647426"/>
          </a:xfrm>
        </p:spPr>
      </p:pic>
    </p:spTree>
    <p:extLst>
      <p:ext uri="{BB962C8B-B14F-4D97-AF65-F5344CB8AC3E}">
        <p14:creationId xmlns:p14="http://schemas.microsoft.com/office/powerpoint/2010/main" val="87989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Skäl för avslag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1841242"/>
            <a:ext cx="60960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Kunskapskravet är inte förhandlingsbart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 </a:t>
            </a:r>
            <a:r>
              <a:rPr lang="sv-SE" sz="1800" dirty="0">
                <a:latin typeface="+mn-lt"/>
                <a:cs typeface="Times New Roman" panose="02020603050405020304" pitchFamily="18" charset="0"/>
              </a:rPr>
              <a:t>► Den som inte klarar provet vid grundutbildningen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 erhåller inget utbildningsbevis och kan därmed inte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 förordnas till fisketillsynsperson.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Det åligger utbildningsledaren att inte ge avkall på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kunskapskravet genom att godkänna kursdeltagare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som inte klarat provet.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Det åligger utbildningsledaren att tillställa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kursdeltagarna utbildningsmaterialet i god tid före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utbildningen - underlättar kunskapsinhämtningen. 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Fortbildning av fisketillsynspersoner ska ske inom sex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år efter grundutbildningen. Fortbildningen innehåller </a:t>
            </a:r>
            <a:br>
              <a:rPr lang="sv-SE" sz="1800" dirty="0">
                <a:latin typeface="+mn-lt"/>
                <a:cs typeface="Times New Roman" panose="02020603050405020304" pitchFamily="18" charset="0"/>
              </a:rPr>
            </a:br>
            <a:r>
              <a:rPr lang="sv-SE" sz="1800" dirty="0">
                <a:latin typeface="+mn-lt"/>
                <a:cs typeface="Times New Roman" panose="02020603050405020304" pitchFamily="18" charset="0"/>
              </a:rPr>
              <a:t>    inget kunskapsprov.</a:t>
            </a:r>
          </a:p>
          <a:p>
            <a:endParaRPr lang="sv-SE" sz="1400" dirty="0"/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B81C96D4-A4FA-4328-8BCF-B1EF0F2ED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41242"/>
            <a:ext cx="6095999" cy="5016758"/>
          </a:xfrm>
        </p:spPr>
      </p:pic>
    </p:spTree>
    <p:extLst>
      <p:ext uri="{BB962C8B-B14F-4D97-AF65-F5344CB8AC3E}">
        <p14:creationId xmlns:p14="http://schemas.microsoft.com/office/powerpoint/2010/main" val="205903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Skäl för avslag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302906"/>
            <a:ext cx="6096000" cy="45550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Återkallande av förordnande</a:t>
            </a:r>
          </a:p>
          <a:p>
            <a:endParaRPr lang="sv-SE" dirty="0"/>
          </a:p>
          <a:p>
            <a:endParaRPr lang="sv-SE" dirty="0"/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Förordnandet kan återkallas om fisketillsynpersonen :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Inte längre uppfyller kvalifikationskraven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Åsidosätter sitt uppdrag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sz="1800" dirty="0">
                <a:latin typeface="+mn-lt"/>
                <a:cs typeface="Times New Roman" panose="02020603050405020304" pitchFamily="18" charset="0"/>
              </a:rPr>
              <a:t>► Inte längre har någon uppdragsgivare</a:t>
            </a:r>
          </a:p>
          <a:p>
            <a:endParaRPr lang="sv-SE" dirty="0">
              <a:cs typeface="Times New Roman" panose="02020603050405020304" pitchFamily="18" charset="0"/>
            </a:endParaRPr>
          </a:p>
          <a:p>
            <a:r>
              <a:rPr lang="sv-SE" dirty="0">
                <a:cs typeface="Times New Roman" panose="02020603050405020304" pitchFamily="18" charset="0"/>
              </a:rPr>
              <a:t>I väntan på slutlig prövning kan fisketillsynspersonen stängas av från sitt uppdrag.</a:t>
            </a:r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D746432D-BFEB-4C9E-BACC-FEA29352D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2906"/>
            <a:ext cx="6114853" cy="4555093"/>
          </a:xfrm>
        </p:spPr>
      </p:pic>
    </p:spTree>
    <p:extLst>
      <p:ext uri="{BB962C8B-B14F-4D97-AF65-F5344CB8AC3E}">
        <p14:creationId xmlns:p14="http://schemas.microsoft.com/office/powerpoint/2010/main" val="235676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F3DFE32-866B-431F-9A41-5171E363C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66569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7932A2C-F32E-4E6C-B28D-79D49A2D61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48383" y="2373993"/>
            <a:ext cx="989627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Del 1 </a:t>
            </a:r>
            <a:br>
              <a:rPr lang="sv-SE" dirty="0"/>
            </a:br>
            <a:endParaRPr lang="sv-SE" dirty="0"/>
          </a:p>
          <a:p>
            <a:r>
              <a:rPr lang="sv-SE" dirty="0"/>
              <a:t>Det gemensamma ansvaret för att förvalta en naturresurs</a:t>
            </a:r>
          </a:p>
        </p:txBody>
      </p:sp>
      <p:pic>
        <p:nvPicPr>
          <p:cNvPr id="8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6B097783-3709-41F5-A5F0-D1430E95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839" y="639503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40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0F0C48C-45D5-4597-99B1-B64553F7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0"/>
            <a:ext cx="12191999" cy="686096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F8C078D-6359-4A87-854A-83AFF04604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54601" y="4114982"/>
            <a:ext cx="1029809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Del 4 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Föreskrifterna om fisketillsynsförordnande </a:t>
            </a:r>
          </a:p>
          <a:p>
            <a:r>
              <a:rPr lang="sv-SE" dirty="0">
                <a:solidFill>
                  <a:schemeClr val="bg1"/>
                </a:solidFill>
              </a:rPr>
              <a:t>(HVMFS 2018:1)</a:t>
            </a:r>
          </a:p>
        </p:txBody>
      </p:sp>
      <p:pic>
        <p:nvPicPr>
          <p:cNvPr id="8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33247EED-3261-4732-B3E6-F91FC7BCE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87" y="355418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55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579906"/>
            <a:ext cx="6096000" cy="42780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Tillämpningsområde 1 §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Föreskrifterna innehåller bestämmelser om hur länsstyrelsen ska utse personer som utövar fisketillsyn enligt 34 § fiskelagen (1993:787)</a:t>
            </a:r>
            <a:endParaRPr lang="sv-SE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DEE33CA3-AA63-42D5-80BA-1F5396065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9906"/>
            <a:ext cx="6095999" cy="4278094"/>
          </a:xfrm>
        </p:spPr>
      </p:pic>
    </p:spTree>
    <p:extLst>
      <p:ext uri="{BB962C8B-B14F-4D97-AF65-F5344CB8AC3E}">
        <p14:creationId xmlns:p14="http://schemas.microsoft.com/office/powerpoint/2010/main" val="2684762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2455797"/>
            <a:ext cx="6096000" cy="440120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Kvalifikationskrav 2 §</a:t>
            </a:r>
          </a:p>
          <a:p>
            <a:endParaRPr lang="sv-SE" dirty="0"/>
          </a:p>
          <a:p>
            <a:r>
              <a:rPr lang="sv-SE" dirty="0"/>
              <a:t>En länsstyrelse får förordna någon att utöva fisketillsyn om personen ifråga:</a:t>
            </a:r>
          </a:p>
          <a:p>
            <a:r>
              <a:rPr lang="sv-SE" dirty="0"/>
              <a:t> 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har fyllt 18 år</a:t>
            </a:r>
          </a:p>
          <a:p>
            <a:endParaRPr lang="sv-SE" sz="1400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med hänsyn till laglydnad och övriga omständigheter är </a:t>
            </a:r>
            <a:br>
              <a:rPr lang="sv-SE" dirty="0"/>
            </a:br>
            <a:r>
              <a:rPr lang="sv-SE" dirty="0"/>
              <a:t>    lämplig för uppdraget, och</a:t>
            </a:r>
          </a:p>
          <a:p>
            <a:endParaRPr lang="sv-SE" sz="1400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har genomgått en utbildning enligt 13§ med godkänt </a:t>
            </a:r>
            <a:br>
              <a:rPr lang="sv-SE" dirty="0"/>
            </a:br>
            <a:r>
              <a:rPr lang="sv-SE" dirty="0"/>
              <a:t>    resultat. Utbildningen får inte vara äldre än sex år för att </a:t>
            </a:r>
            <a:br>
              <a:rPr lang="sv-SE" dirty="0"/>
            </a:br>
            <a:r>
              <a:rPr lang="sv-SE" dirty="0"/>
              <a:t>    kunna läggas till grund för ett förordnande.</a:t>
            </a:r>
          </a:p>
          <a:p>
            <a:r>
              <a:rPr lang="sv-SE" dirty="0"/>
              <a:t> </a:t>
            </a:r>
          </a:p>
          <a:p>
            <a:endParaRPr lang="sv-SE" sz="1400" dirty="0"/>
          </a:p>
          <a:p>
            <a:r>
              <a:rPr lang="sv-SE" dirty="0"/>
              <a:t> </a:t>
            </a:r>
            <a:endParaRPr lang="sv-SE" sz="14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11F59C45-DB75-4C2D-B55C-F8908DAE7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455796"/>
            <a:ext cx="6096000" cy="4401205"/>
          </a:xfrm>
        </p:spPr>
      </p:pic>
    </p:spTree>
    <p:extLst>
      <p:ext uri="{BB962C8B-B14F-4D97-AF65-F5344CB8AC3E}">
        <p14:creationId xmlns:p14="http://schemas.microsoft.com/office/powerpoint/2010/main" val="2874409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517352"/>
            <a:ext cx="6096000" cy="43396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Ansökan 3 - 4 §§</a:t>
            </a:r>
          </a:p>
          <a:p>
            <a:endParaRPr lang="sv-SE" dirty="0"/>
          </a:p>
          <a:p>
            <a:r>
              <a:rPr lang="sv-SE" dirty="0"/>
              <a:t>Den som vill bli förordnad att utöva fisketillsyn ska skicka en skriftlig ansökan till länsstyrelsen i det län där han eller hon är folkbokförd. Ansökan ska innehålla uppgifter om: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den sökandes namn, personnummer och adress,</a:t>
            </a:r>
          </a:p>
          <a:p>
            <a:endParaRPr lang="sv-SE" sz="1400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uppdragsgivare såsom länsstyrelse eller </a:t>
            </a:r>
            <a:br>
              <a:rPr lang="sv-SE" dirty="0"/>
            </a:br>
            <a:r>
              <a:rPr lang="sv-SE" dirty="0"/>
              <a:t>    fiskevårdsområdesförening, och</a:t>
            </a:r>
          </a:p>
          <a:p>
            <a:endParaRPr lang="sv-SE" sz="1400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det eller de uppdragsområden som ansökan avser.</a:t>
            </a:r>
          </a:p>
          <a:p>
            <a:endParaRPr lang="sv-SE" dirty="0"/>
          </a:p>
          <a:p>
            <a:r>
              <a:rPr lang="sv-SE" dirty="0"/>
              <a:t>Till ansökan ska den sökande skicka med ett intyg om genomförd utbildning enligt 13 §.</a:t>
            </a:r>
            <a:endParaRPr lang="sv-SE" sz="1400" dirty="0"/>
          </a:p>
          <a:p>
            <a:endParaRPr lang="sv-SE" sz="14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35DF25BE-B0EE-4BC7-B6BB-0B86C38D8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7352"/>
            <a:ext cx="6030897" cy="4339650"/>
          </a:xfrm>
        </p:spPr>
      </p:pic>
    </p:spTree>
    <p:extLst>
      <p:ext uri="{BB962C8B-B14F-4D97-AF65-F5344CB8AC3E}">
        <p14:creationId xmlns:p14="http://schemas.microsoft.com/office/powerpoint/2010/main" val="4122642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533465"/>
            <a:ext cx="6096000" cy="532453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Förordnandet 5 - 7 §§</a:t>
            </a:r>
          </a:p>
          <a:p>
            <a:endParaRPr lang="sv-SE" sz="1600" dirty="0"/>
          </a:p>
          <a:p>
            <a:r>
              <a:rPr lang="sv-SE" sz="1600" dirty="0"/>
              <a:t>Länsstyrelsen ska meddela ett förordnande att utöva fisketillsyn i en särskild handling. Fisketillsynsförordnandet ska innehålla uppgifter om:</a:t>
            </a:r>
          </a:p>
          <a:p>
            <a:endParaRPr lang="sv-SE" sz="1400" dirty="0"/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förordnande länsstyrelse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fisketillsynspersonens namn, personnummer, adress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datum för utfärdandet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förordnandets giltighetstid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uppdragsgivare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uppdragsområde, inklusive uppgifter om vilken kommun området är </a:t>
            </a:r>
            <a:br>
              <a:rPr lang="sv-SE" sz="1400" dirty="0"/>
            </a:br>
            <a:r>
              <a:rPr lang="sv-SE" sz="1400" dirty="0"/>
              <a:t>    beläget i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om förordnandet omfattar tillsyn på allmänt eller enskilt vatten eller </a:t>
            </a:r>
            <a:br>
              <a:rPr lang="sv-SE" sz="1400" dirty="0"/>
            </a:br>
            <a:r>
              <a:rPr lang="sv-SE" sz="1400" dirty="0"/>
              <a:t>    enskilt </a:t>
            </a:r>
            <a:r>
              <a:rPr lang="sv-SE" sz="1400" dirty="0" err="1"/>
              <a:t>frivatten</a:t>
            </a:r>
            <a:endParaRPr lang="sv-SE" sz="1400" dirty="0"/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om förordnandet omfattar befogenheter att få tillträde till utrymmen där </a:t>
            </a:r>
            <a:br>
              <a:rPr lang="sv-SE" sz="1400" dirty="0"/>
            </a:br>
            <a:r>
              <a:rPr lang="sv-SE" sz="1400" dirty="0"/>
              <a:t>    fisk och utrustning förvaras eller hanteras  eller att ta egendom i beslag </a:t>
            </a:r>
            <a:br>
              <a:rPr lang="sv-SE" sz="1400" dirty="0"/>
            </a:br>
            <a:r>
              <a:rPr lang="sv-SE" sz="1400" dirty="0"/>
              <a:t>    eller båda</a:t>
            </a:r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beslutsfattare</a:t>
            </a:r>
          </a:p>
          <a:p>
            <a:endParaRPr lang="sv-SE" sz="1400" dirty="0"/>
          </a:p>
          <a:p>
            <a:r>
              <a:rPr lang="sv-SE" sz="1600" dirty="0"/>
              <a:t>Den som förordnas att utöva fisketillsyn ska informera länsstyrelsen om ändringar gällande uppdragsgivare eller andra omständigheter som angår förordnandet.</a:t>
            </a:r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F709B443-C4F0-426E-B38D-3F4596943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3465"/>
            <a:ext cx="6096000" cy="5324535"/>
          </a:xfrm>
        </p:spPr>
      </p:pic>
    </p:spTree>
    <p:extLst>
      <p:ext uri="{BB962C8B-B14F-4D97-AF65-F5344CB8AC3E}">
        <p14:creationId xmlns:p14="http://schemas.microsoft.com/office/powerpoint/2010/main" val="425222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618563"/>
            <a:ext cx="6096000" cy="424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Återkallelse 8 §</a:t>
            </a:r>
          </a:p>
          <a:p>
            <a:endParaRPr lang="sv-SE" dirty="0"/>
          </a:p>
          <a:p>
            <a:r>
              <a:rPr lang="sv-SE" dirty="0"/>
              <a:t>Den länsstyrelse som utfärdat ett förordnande ska återkalla det om den som förordnats att utöva fisketillsyn: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inte längre uppfyller kraven i 2§ punkten 2,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åsidosätter sitt uppdrag, eller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inte längre har någon uppdragsgivare.</a:t>
            </a:r>
          </a:p>
          <a:p>
            <a:endParaRPr lang="sv-SE" dirty="0"/>
          </a:p>
          <a:p>
            <a:r>
              <a:rPr lang="sv-SE" dirty="0"/>
              <a:t>Länsstyrelsen får besluta att stänga av en fisketillsynsperson från uppdraget till dess att frågan om återkallelse prövats slutligt. </a:t>
            </a:r>
          </a:p>
          <a:p>
            <a:r>
              <a:rPr lang="sv-SE" dirty="0"/>
              <a:t>  </a:t>
            </a:r>
          </a:p>
          <a:p>
            <a:endParaRPr lang="sv-SE" dirty="0"/>
          </a:p>
          <a:p>
            <a:r>
              <a:rPr lang="sv-SE" dirty="0"/>
              <a:t> </a:t>
            </a:r>
            <a:endParaRPr lang="sv-SE" sz="14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1FFBE91D-1BBF-453D-8C4B-EA6832E20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6675"/>
            <a:ext cx="6096000" cy="4251325"/>
          </a:xfrm>
        </p:spPr>
      </p:pic>
    </p:spTree>
    <p:extLst>
      <p:ext uri="{BB962C8B-B14F-4D97-AF65-F5344CB8AC3E}">
        <p14:creationId xmlns:p14="http://schemas.microsoft.com/office/powerpoint/2010/main" val="3096537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579906"/>
            <a:ext cx="6096000" cy="42780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Tjänstekort 9 - 12 §§</a:t>
            </a:r>
          </a:p>
          <a:p>
            <a:endParaRPr lang="sv-SE" sz="1600" dirty="0"/>
          </a:p>
          <a:p>
            <a:pPr algn="ctr"/>
            <a:r>
              <a:rPr lang="sv-SE" sz="1600" b="1" i="1" dirty="0"/>
              <a:t>Utformning</a:t>
            </a:r>
          </a:p>
          <a:p>
            <a:endParaRPr lang="sv-SE" sz="1600" dirty="0"/>
          </a:p>
          <a:p>
            <a:r>
              <a:rPr lang="sv-SE" sz="1600" dirty="0"/>
              <a:t>Tjänstetecknet för den som förordnats att utöva fisketillsyn ska bestå av ett tjänstekort. Länsstyrelsen ska utfärda tjänstekortet, som ska vara av plast i formatet ISO/IEC 7810 ID1. Framsidan av kortet ska visa emblemet för fisketillsynsperson i enlighet med föreskriftens </a:t>
            </a:r>
            <a:r>
              <a:rPr lang="sv-SE" sz="1600" i="1" dirty="0"/>
              <a:t>bilaga 1. </a:t>
            </a:r>
            <a:r>
              <a:rPr lang="sv-SE" sz="1600" dirty="0"/>
              <a:t>På baksidan av kortet ska anges </a:t>
            </a:r>
          </a:p>
          <a:p>
            <a:endParaRPr lang="sv-SE" sz="1400" dirty="0"/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orden ”tjänstekort för fisketillsyn” i versaler,</a:t>
            </a:r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fisketillsynspersonens för- och efternamn,</a:t>
            </a:r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datum för utfärdande av förordnandet (DD-MM-ÅÅÅÅ),</a:t>
            </a:r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datum då tjänstekortet upphör att gälla (DD-MM-ÅÅÅÅ),</a:t>
            </a:r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befogenheter att få tillträde till utrymmen eller att ta </a:t>
            </a:r>
            <a:br>
              <a:rPr lang="sv-SE" sz="1600" dirty="0"/>
            </a:br>
            <a:r>
              <a:rPr lang="sv-SE" sz="1600" dirty="0"/>
              <a:t>    egendom i beslag  eller båda, och</a:t>
            </a:r>
          </a:p>
          <a:p>
            <a:r>
              <a:rPr lang="sv-SE" sz="1600" dirty="0">
                <a:cs typeface="Times New Roman" panose="02020603050405020304" pitchFamily="18" charset="0"/>
              </a:rPr>
              <a:t>► </a:t>
            </a:r>
            <a:r>
              <a:rPr lang="sv-SE" sz="1600" dirty="0"/>
              <a:t>utfärdande länsstyrelse.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920DBB9A-DE99-4977-B3B8-C0F39E040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9906"/>
            <a:ext cx="6096000" cy="4278094"/>
          </a:xfrm>
        </p:spPr>
      </p:pic>
    </p:spTree>
    <p:extLst>
      <p:ext uri="{BB962C8B-B14F-4D97-AF65-F5344CB8AC3E}">
        <p14:creationId xmlns:p14="http://schemas.microsoft.com/office/powerpoint/2010/main" val="2542484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675031"/>
            <a:ext cx="6096000" cy="5170646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Tjänstekort 9 - 12 §§</a:t>
            </a:r>
          </a:p>
          <a:p>
            <a:endParaRPr lang="sv-SE" sz="1400" dirty="0"/>
          </a:p>
          <a:p>
            <a:pPr algn="ctr"/>
            <a:r>
              <a:rPr lang="sv-SE" sz="1600" b="1" i="1" dirty="0"/>
              <a:t>Handhavande</a:t>
            </a:r>
          </a:p>
          <a:p>
            <a:endParaRPr lang="sv-SE" sz="14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Vid utövande av fisketillsynen ska tjänstekortet bäras väl </a:t>
            </a:r>
            <a:br>
              <a:rPr lang="sv-SE" sz="1600" dirty="0"/>
            </a:br>
            <a:r>
              <a:rPr lang="sv-SE" sz="1600" dirty="0"/>
              <a:t>     synligt, fastsatt på bröstets vänstra sida.</a:t>
            </a:r>
          </a:p>
          <a:p>
            <a:endParaRPr lang="sv-SE" sz="14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Fisketillsynspersonen ska även ha med sig en giltig </a:t>
            </a:r>
            <a:br>
              <a:rPr lang="sv-SE" sz="1600" dirty="0"/>
            </a:br>
            <a:r>
              <a:rPr lang="sv-SE" sz="1600" dirty="0"/>
              <a:t>    legitimationshandling och kunna visa upp denna på begäran.</a:t>
            </a:r>
          </a:p>
          <a:p>
            <a:endParaRPr lang="sv-SE" sz="14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Legitimationshandlingen ska innehålla uppgifter om </a:t>
            </a:r>
            <a:br>
              <a:rPr lang="sv-SE" sz="1600" dirty="0"/>
            </a:br>
            <a:r>
              <a:rPr lang="sv-SE" sz="1600" dirty="0"/>
              <a:t>    innehavarens fullständiga namn, personnummer samt vara </a:t>
            </a:r>
            <a:br>
              <a:rPr lang="sv-SE" sz="1600" dirty="0"/>
            </a:br>
            <a:r>
              <a:rPr lang="sv-SE" sz="1600" dirty="0"/>
              <a:t>    försett med ett fotografi av innehavaren och dennes </a:t>
            </a:r>
            <a:br>
              <a:rPr lang="sv-SE" sz="1600" dirty="0"/>
            </a:br>
            <a:r>
              <a:rPr lang="sv-SE" sz="1600" dirty="0"/>
              <a:t>    namnteckning.</a:t>
            </a:r>
          </a:p>
          <a:p>
            <a:endParaRPr lang="sv-SE" sz="14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En fisketillsynsperson som förlorar sitt tjänstekort ska genast </a:t>
            </a:r>
            <a:br>
              <a:rPr lang="sv-SE" sz="1600" dirty="0"/>
            </a:br>
            <a:r>
              <a:rPr lang="sv-SE" sz="1600" dirty="0"/>
              <a:t>    anmäla detta till den länsstyrelse som utfärdat förordnandet.</a:t>
            </a:r>
          </a:p>
          <a:p>
            <a:endParaRPr lang="sv-SE" sz="14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Om ett förordnande återkallas eller om en fisketillsynsperson </a:t>
            </a:r>
            <a:br>
              <a:rPr lang="sv-SE" sz="1600" dirty="0"/>
            </a:br>
            <a:r>
              <a:rPr lang="sv-SE" sz="1600" dirty="0"/>
              <a:t>    blir avstängd från sitt uppdrag enligt 8§, ska tjänstekortet </a:t>
            </a:r>
            <a:br>
              <a:rPr lang="sv-SE" sz="1600" dirty="0"/>
            </a:br>
            <a:r>
              <a:rPr lang="sv-SE" sz="1600" dirty="0"/>
              <a:t>    återlämnas till ansvarig länsstyrelse.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DB073B65-EBFD-4F3E-8922-0B56B9442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5031"/>
            <a:ext cx="6096000" cy="5182969"/>
          </a:xfrm>
        </p:spPr>
      </p:pic>
    </p:spTree>
    <p:extLst>
      <p:ext uri="{BB962C8B-B14F-4D97-AF65-F5344CB8AC3E}">
        <p14:creationId xmlns:p14="http://schemas.microsoft.com/office/powerpoint/2010/main" val="260323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659457"/>
            <a:ext cx="6096000" cy="52014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Utbildning 13 - 15 §§</a:t>
            </a:r>
          </a:p>
          <a:p>
            <a:endParaRPr lang="sv-SE" sz="1600" dirty="0"/>
          </a:p>
          <a:p>
            <a:pPr algn="ctr"/>
            <a:r>
              <a:rPr lang="sv-SE" sz="1600" b="1" i="1" dirty="0"/>
              <a:t>Genomförande</a:t>
            </a:r>
          </a:p>
          <a:p>
            <a:endParaRPr lang="sv-SE" sz="1600" dirty="0"/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Den som tidigare inte gått någon utbildning om fisketillsyn ska genomgå </a:t>
            </a:r>
            <a:br>
              <a:rPr lang="sv-SE" sz="1400" dirty="0"/>
            </a:br>
            <a:r>
              <a:rPr lang="sv-SE" sz="1400" dirty="0"/>
              <a:t>    en </a:t>
            </a:r>
            <a:r>
              <a:rPr lang="sv-SE" sz="1400" b="1" dirty="0"/>
              <a:t>grundutbildning</a:t>
            </a:r>
            <a:r>
              <a:rPr lang="sv-SE" sz="1400" dirty="0"/>
              <a:t> som ska omfatta minst de ämnen och timmar som </a:t>
            </a:r>
            <a:br>
              <a:rPr lang="sv-SE" sz="1400" dirty="0"/>
            </a:br>
            <a:r>
              <a:rPr lang="sv-SE" sz="1400" dirty="0"/>
              <a:t>    framgår av bilaga 2 till föreskrifterna.</a:t>
            </a:r>
          </a:p>
          <a:p>
            <a:endParaRPr lang="sv-SE" sz="1200" dirty="0"/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Den som har genomgått en grundutbildning ska minst vart sjätte år </a:t>
            </a:r>
            <a:br>
              <a:rPr lang="sv-SE" sz="1400" dirty="0"/>
            </a:br>
            <a:r>
              <a:rPr lang="sv-SE" sz="1400" dirty="0"/>
              <a:t>    genomgå en </a:t>
            </a:r>
            <a:r>
              <a:rPr lang="sv-SE" sz="1400" b="1" dirty="0"/>
              <a:t>fortbildning</a:t>
            </a:r>
            <a:r>
              <a:rPr lang="sv-SE" sz="1400" dirty="0"/>
              <a:t>. Fortbildningen ska innehålla en repetition av </a:t>
            </a:r>
            <a:br>
              <a:rPr lang="sv-SE" sz="1400" dirty="0"/>
            </a:br>
            <a:r>
              <a:rPr lang="sv-SE" sz="1400" dirty="0"/>
              <a:t>    grundutbildningen och omfatta minst de ämnen och timmar som anges i </a:t>
            </a:r>
            <a:br>
              <a:rPr lang="sv-SE" sz="1400" dirty="0"/>
            </a:br>
            <a:r>
              <a:rPr lang="sv-SE" sz="1400" dirty="0"/>
              <a:t>    bilaga 3 till föreskrifterna.</a:t>
            </a:r>
          </a:p>
          <a:p>
            <a:endParaRPr lang="sv-SE" sz="1200" dirty="0"/>
          </a:p>
          <a:p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/>
              <a:t>Både grundutbildning och fortbildning ska hållas på svenska. </a:t>
            </a:r>
            <a:br>
              <a:rPr lang="sv-SE" sz="1400" dirty="0"/>
            </a:br>
            <a:r>
              <a:rPr lang="sv-SE" sz="1400" dirty="0"/>
              <a:t>    Utbildningen ska ledas av en </a:t>
            </a:r>
            <a:r>
              <a:rPr lang="sv-SE" sz="1400" b="1" dirty="0"/>
              <a:t>instruktör </a:t>
            </a:r>
            <a:r>
              <a:rPr lang="sv-SE" sz="1400" dirty="0"/>
              <a:t>eller en utbildningsledare och </a:t>
            </a:r>
            <a:br>
              <a:rPr lang="sv-SE" sz="1400" dirty="0"/>
            </a:br>
            <a:r>
              <a:rPr lang="sv-SE" sz="1400" dirty="0"/>
              <a:t>    anordnas av länsstyrelsen, Sveriges Sportfiske- och Fiskevårdsförbund, </a:t>
            </a:r>
            <a:br>
              <a:rPr lang="sv-SE" sz="1400" dirty="0"/>
            </a:br>
            <a:r>
              <a:rPr lang="sv-SE" sz="1400" dirty="0"/>
              <a:t>    Sveriges Fiskevattenägareförbund eller andra förbund, organisationer </a:t>
            </a:r>
            <a:br>
              <a:rPr lang="sv-SE" sz="1400" dirty="0"/>
            </a:br>
            <a:r>
              <a:rPr lang="sv-SE" sz="1400" dirty="0"/>
              <a:t>    och föreningar.</a:t>
            </a:r>
          </a:p>
          <a:p>
            <a:endParaRPr lang="sv-SE" sz="1200" dirty="0"/>
          </a:p>
          <a:p>
            <a:r>
              <a:rPr lang="sv-SE" sz="1400" dirty="0"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Länsstyrelsen</a:t>
            </a:r>
            <a:r>
              <a:rPr lang="sv-SE" sz="1400" dirty="0"/>
              <a:t> ska säkerställa att utbildningen ger deltagarna de </a:t>
            </a:r>
            <a:br>
              <a:rPr lang="sv-SE" sz="1400" dirty="0"/>
            </a:br>
            <a:r>
              <a:rPr lang="sv-SE" sz="1400" dirty="0"/>
              <a:t>    kunskaper som krävs för att kunna utöva den tillsyn som uppdraget </a:t>
            </a:r>
            <a:br>
              <a:rPr lang="sv-SE" sz="1400" dirty="0"/>
            </a:br>
            <a:r>
              <a:rPr lang="sv-SE" sz="1400" dirty="0"/>
              <a:t>    kräver och ska </a:t>
            </a:r>
            <a:r>
              <a:rPr lang="sv-SE" sz="1400" b="1" dirty="0"/>
              <a:t>godkänna de utbildningar som anordnas </a:t>
            </a:r>
            <a:r>
              <a:rPr lang="sv-SE" sz="1400" dirty="0"/>
              <a:t>av något </a:t>
            </a:r>
            <a:br>
              <a:rPr lang="sv-SE" sz="1400" dirty="0"/>
            </a:br>
            <a:r>
              <a:rPr lang="sv-SE" sz="1400" dirty="0"/>
              <a:t>    annat organ än länsstyrelsen.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16905F9-0B9F-46F1-AC74-B70650C90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6576"/>
            <a:ext cx="6096000" cy="5201424"/>
          </a:xfrm>
        </p:spPr>
      </p:pic>
    </p:spTree>
    <p:extLst>
      <p:ext uri="{BB962C8B-B14F-4D97-AF65-F5344CB8AC3E}">
        <p14:creationId xmlns:p14="http://schemas.microsoft.com/office/powerpoint/2010/main" val="2822316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Föreskrifternas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579906"/>
            <a:ext cx="6096000" cy="42780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Utbildning 13 - 15 §§</a:t>
            </a:r>
          </a:p>
          <a:p>
            <a:endParaRPr lang="sv-SE" sz="1600" dirty="0"/>
          </a:p>
          <a:p>
            <a:pPr algn="ctr"/>
            <a:r>
              <a:rPr lang="sv-SE" sz="1600" b="1" i="1" dirty="0"/>
              <a:t>Intyg</a:t>
            </a:r>
          </a:p>
          <a:p>
            <a:pPr algn="ctr"/>
            <a:endParaRPr lang="sv-SE" sz="1600" b="1" i="1" dirty="0"/>
          </a:p>
          <a:p>
            <a:r>
              <a:rPr lang="sv-SE" sz="1600" dirty="0"/>
              <a:t>Utbildningsanordnaren ska utfärda ett intyg om genomgången utbildning till den som klarat utbildningen med godkänt resultat. Av intyget ska framgå:</a:t>
            </a:r>
          </a:p>
          <a:p>
            <a:endParaRPr lang="sv-SE" sz="1600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namnet på den intyget gäller,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ort och datum för utfärdandet,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namnet på utbildningsanordnaren,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namnet på instruktören eller utbildningsledaren,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vilken länsstyrelse som har godkänt utbildningen,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om det är en grund- eller fortbildning, och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de ämnesområden som utbildningen omfattar samt antalet </a:t>
            </a:r>
            <a:br>
              <a:rPr lang="sv-SE" sz="1600" dirty="0"/>
            </a:br>
            <a:r>
              <a:rPr lang="sv-SE" sz="1600" dirty="0"/>
              <a:t>     undervisningstimmar per ämnesområde.</a:t>
            </a:r>
          </a:p>
          <a:p>
            <a:endParaRPr lang="sv-SE" sz="1400" dirty="0"/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5D2EB315-18C8-4BF8-B2BA-9924F030F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9907"/>
            <a:ext cx="6096000" cy="4278094"/>
          </a:xfrm>
        </p:spPr>
      </p:pic>
    </p:spTree>
    <p:extLst>
      <p:ext uri="{BB962C8B-B14F-4D97-AF65-F5344CB8AC3E}">
        <p14:creationId xmlns:p14="http://schemas.microsoft.com/office/powerpoint/2010/main" val="1271867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34C371-7116-4A59-BC26-3D224B625D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Fisketillsynen är en viktig del av fiskevården</a:t>
            </a:r>
            <a:br>
              <a:rPr lang="sv-SE" dirty="0"/>
            </a:b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6E3E4D9-101B-405E-BD60-7304AE08B76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77375"/>
            <a:ext cx="6096000" cy="4780625"/>
          </a:xfr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8C31DC96-F52B-422D-8A4D-C6F9F1D794F0}"/>
              </a:ext>
            </a:extLst>
          </p:cNvPr>
          <p:cNvSpPr txBox="1"/>
          <p:nvPr/>
        </p:nvSpPr>
        <p:spPr>
          <a:xfrm>
            <a:off x="0" y="2083045"/>
            <a:ext cx="6096000" cy="48013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Fiskevård och fiskevårdande regler blir meningsfulla  </a:t>
            </a:r>
          </a:p>
          <a:p>
            <a:r>
              <a:rPr lang="sv-SE" dirty="0"/>
              <a:t>    endast om reglerna följs.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Fisketillsynen är därför en nödvändig del av en </a:t>
            </a:r>
          </a:p>
          <a:p>
            <a:r>
              <a:rPr lang="sv-SE" dirty="0"/>
              <a:t>    ändamålsenlig fiskevård.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Fiskerilagstiftningens syfte är att säkra en uthållig </a:t>
            </a:r>
          </a:p>
          <a:p>
            <a:r>
              <a:rPr lang="sv-SE" dirty="0"/>
              <a:t>    fiskeförvaltning och att värna äganderätten.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sv-SE" dirty="0"/>
              <a:t> Ansvaret för fisketillsynen är kopplad till </a:t>
            </a:r>
            <a:r>
              <a:rPr lang="sv-SE" b="1" dirty="0"/>
              <a:t>ägar- och </a:t>
            </a:r>
          </a:p>
          <a:p>
            <a:r>
              <a:rPr lang="sv-SE" b="1" dirty="0"/>
              <a:t>    förvaltaransvaret</a:t>
            </a:r>
            <a:r>
              <a:rPr lang="sv-SE" dirty="0"/>
              <a:t>. </a:t>
            </a:r>
          </a:p>
          <a:p>
            <a:endParaRPr lang="sv-SE" dirty="0"/>
          </a:p>
          <a:p>
            <a:endParaRPr lang="sv-SE" dirty="0"/>
          </a:p>
          <a:p>
            <a:pPr algn="just"/>
            <a:r>
              <a:rPr lang="sv-SE" dirty="0"/>
              <a:t>I havet och de stora sjöarna har staten och dess myndigheter huvudansvaret för fiskevården och fisketillsynen. I övriga sötvatten är det fiskevattenägarna som har ansvar för fiskevården och fisketillsynen.</a:t>
            </a:r>
          </a:p>
        </p:txBody>
      </p:sp>
      <p:sp>
        <p:nvSpPr>
          <p:cNvPr id="9" name="Pil: nedåt 8">
            <a:extLst>
              <a:ext uri="{FF2B5EF4-FFF2-40B4-BE49-F238E27FC236}">
                <a16:creationId xmlns:a16="http://schemas.microsoft.com/office/drawing/2014/main" id="{06839D88-D67B-4F7F-9D3F-1780C4419812}"/>
              </a:ext>
            </a:extLst>
          </p:cNvPr>
          <p:cNvSpPr/>
          <p:nvPr/>
        </p:nvSpPr>
        <p:spPr>
          <a:xfrm>
            <a:off x="2557110" y="5157926"/>
            <a:ext cx="484632" cy="488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2941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5600AD-E861-4E32-9084-0090AAA83A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C842BFE-96D5-4489-A727-0B692D130C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929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36" y="505874"/>
            <a:ext cx="8467285" cy="843531"/>
          </a:xfrm>
        </p:spPr>
        <p:txBody>
          <a:bodyPr/>
          <a:lstStyle/>
          <a:p>
            <a:pPr algn="ctr"/>
            <a:r>
              <a:rPr lang="sv-SE" dirty="0"/>
              <a:t>Övervakad fiskare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995130"/>
            <a:ext cx="6096001" cy="4862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Havs- och vattenmyndigheten (</a:t>
            </a:r>
            <a:r>
              <a:rPr lang="sv-SE" sz="1400" b="1" dirty="0" err="1"/>
              <a:t>HaV</a:t>
            </a:r>
            <a:r>
              <a:rPr lang="sv-SE" sz="1400" b="1" dirty="0"/>
              <a:t>)</a:t>
            </a:r>
            <a:r>
              <a:rPr lang="sv-SE" sz="1400" dirty="0"/>
              <a:t> har övergripande ansvar för </a:t>
            </a:r>
          </a:p>
          <a:p>
            <a:pPr algn="just"/>
            <a:r>
              <a:rPr lang="sv-SE" sz="1400" dirty="0"/>
              <a:t>     EU:s fiskerikontroll och har, tillsammans med länsstyrelserna,    </a:t>
            </a:r>
          </a:p>
          <a:p>
            <a:pPr algn="just"/>
            <a:r>
              <a:rPr lang="sv-SE" sz="1400" dirty="0"/>
              <a:t>     huvudansvaret för fiskevården och fisketillsynen i havet och de stora </a:t>
            </a:r>
          </a:p>
          <a:p>
            <a:pPr algn="just"/>
            <a:r>
              <a:rPr lang="sv-SE" sz="1400" dirty="0"/>
              <a:t>     sjöarna upp till första definitiva vandringshindret.</a:t>
            </a:r>
          </a:p>
          <a:p>
            <a:pPr algn="just"/>
            <a:endParaRPr lang="sv-SE" sz="2000" dirty="0"/>
          </a:p>
          <a:p>
            <a:pPr algn="just"/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Länsstyrelserna</a:t>
            </a:r>
            <a:r>
              <a:rPr lang="sv-SE" sz="1400" dirty="0"/>
              <a:t> förordnar fisketillsynspersoner och bedriver även </a:t>
            </a:r>
          </a:p>
          <a:p>
            <a:pPr algn="just"/>
            <a:r>
              <a:rPr lang="sv-SE" sz="1400" dirty="0"/>
              <a:t>    egen fisketillsyn. </a:t>
            </a:r>
          </a:p>
          <a:p>
            <a:pPr algn="just"/>
            <a:endParaRPr lang="sv-SE" sz="2000" dirty="0"/>
          </a:p>
          <a:p>
            <a:pPr algn="just"/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Kustbevakningen</a:t>
            </a:r>
            <a:r>
              <a:rPr lang="sv-SE" sz="1400" dirty="0"/>
              <a:t> övervakar fisket i havet och i Vänern och Mälaren.</a:t>
            </a:r>
          </a:p>
          <a:p>
            <a:pPr algn="just"/>
            <a:endParaRPr lang="sv-SE" sz="2000" dirty="0"/>
          </a:p>
          <a:p>
            <a:pPr algn="just"/>
            <a:r>
              <a:rPr lang="sv-S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Polisen</a:t>
            </a:r>
            <a:r>
              <a:rPr lang="sv-SE" sz="1400" dirty="0"/>
              <a:t> ska förebygga och utreda alla slags brott och tar följaktligen </a:t>
            </a:r>
          </a:p>
          <a:p>
            <a:pPr algn="just"/>
            <a:r>
              <a:rPr lang="sv-SE" sz="1400" dirty="0"/>
              <a:t>    emot anmälningar om brott mot fiskerilagstiftningen. Sjöpolisen deltar i </a:t>
            </a:r>
          </a:p>
          <a:p>
            <a:pPr algn="just"/>
            <a:r>
              <a:rPr lang="sv-SE" sz="1400" dirty="0"/>
              <a:t>    operativ fisketillsyn.</a:t>
            </a:r>
          </a:p>
          <a:p>
            <a:pPr algn="just"/>
            <a:endParaRPr lang="sv-SE" sz="2000" dirty="0"/>
          </a:p>
          <a:p>
            <a:pPr algn="just"/>
            <a:r>
              <a:rPr lang="sv-SE" sz="1400" dirty="0">
                <a:cs typeface="Times New Roman" panose="02020603050405020304" pitchFamily="18" charset="0"/>
              </a:rPr>
              <a:t>► </a:t>
            </a:r>
            <a:r>
              <a:rPr lang="sv-SE" sz="1400" b="1" dirty="0">
                <a:cs typeface="Times New Roman" panose="02020603050405020304" pitchFamily="18" charset="0"/>
              </a:rPr>
              <a:t>Fisketillsynspersoner</a:t>
            </a:r>
            <a:r>
              <a:rPr lang="sv-SE" sz="1400" dirty="0">
                <a:cs typeface="Times New Roman" panose="02020603050405020304" pitchFamily="18" charset="0"/>
              </a:rPr>
              <a:t> bedriver merparten av fisketillsynen i Sverige.</a:t>
            </a:r>
            <a:endParaRPr lang="sv-SE" sz="1400" dirty="0"/>
          </a:p>
          <a:p>
            <a:pPr algn="just"/>
            <a:r>
              <a:rPr lang="sv-SE" sz="2000" dirty="0"/>
              <a:t> </a:t>
            </a:r>
          </a:p>
          <a:p>
            <a:pPr algn="just"/>
            <a:r>
              <a:rPr lang="sv-SE" sz="1400" dirty="0">
                <a:cs typeface="Times New Roman" panose="02020603050405020304" pitchFamily="18" charset="0"/>
              </a:rPr>
              <a:t>► </a:t>
            </a:r>
            <a:r>
              <a:rPr lang="sv-SE" sz="1400" b="1" dirty="0"/>
              <a:t>Fiskerättsägaren</a:t>
            </a:r>
            <a:r>
              <a:rPr lang="sv-SE" sz="1400" dirty="0"/>
              <a:t> har samma befogenheter som en </a:t>
            </a:r>
          </a:p>
          <a:p>
            <a:pPr algn="just"/>
            <a:r>
              <a:rPr lang="sv-SE" sz="1400" dirty="0"/>
              <a:t>    fisketillsynsperson att bedriva fisketillsyn, men enbart på de egna </a:t>
            </a:r>
          </a:p>
          <a:p>
            <a:pPr algn="just"/>
            <a:r>
              <a:rPr lang="sv-SE" sz="1400" dirty="0"/>
              <a:t>    fiskevattnen. Har dock inget tjänstemannaskydd eller förstärkt </a:t>
            </a:r>
          </a:p>
          <a:p>
            <a:pPr algn="just"/>
            <a:r>
              <a:rPr lang="sv-SE" sz="1400" dirty="0"/>
              <a:t>    straffskydd.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E03D75F2-ABA9-458A-A877-EADE5DA8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5129"/>
            <a:ext cx="6096000" cy="4862870"/>
          </a:xfrm>
        </p:spPr>
      </p:pic>
    </p:spTree>
    <p:extLst>
      <p:ext uri="{BB962C8B-B14F-4D97-AF65-F5344CB8AC3E}">
        <p14:creationId xmlns:p14="http://schemas.microsoft.com/office/powerpoint/2010/main" val="194962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149019"/>
            <a:ext cx="6096000" cy="4708981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Fisketillsynspersonen</a:t>
            </a:r>
          </a:p>
          <a:p>
            <a:endParaRPr lang="sv-SE" dirty="0"/>
          </a:p>
          <a:p>
            <a:endParaRPr lang="sv-SE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2018 fanns fler än 6 000 löpande förordnanden av </a:t>
            </a:r>
          </a:p>
          <a:p>
            <a:r>
              <a:rPr lang="sv-SE" sz="1600" dirty="0"/>
              <a:t>    fisketillsynspersoner</a:t>
            </a:r>
          </a:p>
          <a:p>
            <a:endParaRPr lang="sv-SE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sv-SE" sz="1600" dirty="0"/>
              <a:t> Flertalet förordnanden gäller fisketillsyn på enskilt vatten</a:t>
            </a:r>
          </a:p>
          <a:p>
            <a:r>
              <a:rPr lang="sv-SE" sz="1600" dirty="0"/>
              <a:t> </a:t>
            </a:r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/>
              <a:t>Vissa förordnanden omfattar Havs- och vattenmyndighetens </a:t>
            </a:r>
            <a:br>
              <a:rPr lang="sv-SE" sz="1600" dirty="0"/>
            </a:br>
            <a:r>
              <a:rPr lang="sv-SE" sz="1600" dirty="0"/>
              <a:t>    fiskerikontroll som har sin grund i EU:s förordning om den </a:t>
            </a:r>
            <a:br>
              <a:rPr lang="sv-SE" sz="1600" dirty="0"/>
            </a:br>
            <a:r>
              <a:rPr lang="sv-SE" sz="1600" dirty="0"/>
              <a:t>    gemensamma fiskeripolitiken.</a:t>
            </a:r>
          </a:p>
          <a:p>
            <a:r>
              <a:rPr lang="sv-SE" dirty="0"/>
              <a:t> </a:t>
            </a:r>
          </a:p>
          <a:p>
            <a:r>
              <a:rPr lang="sv-SE" sz="1600" dirty="0"/>
              <a:t>De flesta aktiva fisketillsynspersoner har ett förordnande från länsstyrelsen. Förordnandet omfattar ett definierat område i det län där fisketillsynen bedrivs. </a:t>
            </a:r>
          </a:p>
          <a:p>
            <a:r>
              <a:rPr lang="sv-SE" dirty="0"/>
              <a:t> </a:t>
            </a:r>
            <a:endParaRPr lang="sv-SE" sz="1400" dirty="0">
              <a:cs typeface="Times New Roman" panose="02020603050405020304" pitchFamily="18" charset="0"/>
            </a:endParaRPr>
          </a:p>
          <a:p>
            <a:endParaRPr lang="sv-SE" sz="1400" dirty="0"/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E5BB6C81-2FBE-42B1-B953-E2E7EFB9C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05" y="2393600"/>
            <a:ext cx="2459115" cy="40777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412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037933"/>
            <a:ext cx="6096000" cy="4801314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Fiskerättsägaren</a:t>
            </a:r>
          </a:p>
          <a:p>
            <a:endParaRPr lang="sv-SE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Den som äger fiskerätt har ansvar och rättighet att </a:t>
            </a:r>
            <a:br>
              <a:rPr lang="sv-SE" dirty="0"/>
            </a:br>
            <a:r>
              <a:rPr lang="sv-SE" dirty="0"/>
              <a:t>    bedriva fisketillsyn på sitt eget fiskevatten.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>
                <a:cs typeface="Times New Roman" panose="02020603050405020304" pitchFamily="18" charset="0"/>
              </a:rPr>
              <a:t>Innebörden är att</a:t>
            </a:r>
            <a:r>
              <a:rPr lang="sv-SE" dirty="0"/>
              <a:t> fiskerättsägaren har befogenhet att </a:t>
            </a:r>
            <a:br>
              <a:rPr lang="sv-SE" dirty="0"/>
            </a:br>
            <a:r>
              <a:rPr lang="sv-SE" dirty="0"/>
              <a:t>    kontrollera en fiskare, beslagta fångst och redskap </a:t>
            </a:r>
            <a:br>
              <a:rPr lang="sv-SE" dirty="0"/>
            </a:br>
            <a:r>
              <a:rPr lang="sv-SE" dirty="0"/>
              <a:t>    och i förekommande fall anmäla brott.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Rätten begränsar sig dock enbart till det egna </a:t>
            </a:r>
            <a:br>
              <a:rPr lang="sv-SE" dirty="0"/>
            </a:br>
            <a:r>
              <a:rPr lang="sv-SE" dirty="0"/>
              <a:t>    fiskevattnet eller till ett samfällt vatten där  </a:t>
            </a:r>
            <a:br>
              <a:rPr lang="sv-SE" dirty="0"/>
            </a:br>
            <a:r>
              <a:rPr lang="sv-SE" dirty="0"/>
              <a:t>    fiskerättsägaren har fiskerätt i hela området.</a:t>
            </a:r>
          </a:p>
          <a:p>
            <a:r>
              <a:rPr lang="sv-SE" dirty="0"/>
              <a:t> </a:t>
            </a:r>
          </a:p>
          <a:p>
            <a:pPr algn="just"/>
            <a:r>
              <a:rPr lang="sv-SE" dirty="0"/>
              <a:t>Fisketillsyn på vatten med flera fiskerättsägare för olika delområden, till exempel ett fiskevårdsområde, förutsätter dock att det finns fisketillsynspersoner som är förordnade av länsstyrelsen för det aktuella området.</a:t>
            </a:r>
            <a:endParaRPr lang="sv-SE" sz="1600" dirty="0"/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158F9304-DEC8-480C-964F-925BEE0D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51" y="2364252"/>
            <a:ext cx="2544806" cy="41486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167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1" y="1502688"/>
            <a:ext cx="6329778" cy="535531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Länsstyrelsen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► Är uppdragsgivare för</a:t>
            </a:r>
            <a:r>
              <a:rPr lang="sv-SE" dirty="0"/>
              <a:t> fisketillsynen på allmänt vatten </a:t>
            </a:r>
            <a:br>
              <a:rPr lang="sv-SE" dirty="0"/>
            </a:br>
            <a:r>
              <a:rPr lang="sv-SE" dirty="0"/>
              <a:t>    längs kusterna och i de stora sjöarna, och i angränsande </a:t>
            </a:r>
            <a:br>
              <a:rPr lang="sv-SE" dirty="0"/>
            </a:br>
            <a:r>
              <a:rPr lang="sv-SE" dirty="0"/>
              <a:t>    enskilda vatten där staten ansvarar för fiskevården.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Fisketillsynen genomförs antingen av egen anlitad </a:t>
            </a:r>
            <a:br>
              <a:rPr lang="sv-SE" dirty="0"/>
            </a:br>
            <a:r>
              <a:rPr lang="sv-SE" dirty="0"/>
              <a:t>    personal eller genom avtal med lokala  organisationer.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sv-SE" dirty="0"/>
              <a:t> Fisketillsynen sker ofta i samverkan med     </a:t>
            </a:r>
          </a:p>
          <a:p>
            <a:r>
              <a:rPr lang="sv-SE" dirty="0"/>
              <a:t>    Kustbevakningen och Polisen och insatserna redovisas </a:t>
            </a:r>
            <a:br>
              <a:rPr lang="sv-SE" dirty="0"/>
            </a:br>
            <a:r>
              <a:rPr lang="sv-SE" dirty="0"/>
              <a:t>    till Havs- och vattenmyndigheten.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Länsstyrelserna har, inom ramen för anslaget till åtgärder </a:t>
            </a:r>
            <a:br>
              <a:rPr lang="sv-SE" dirty="0"/>
            </a:br>
            <a:r>
              <a:rPr lang="sv-SE" dirty="0"/>
              <a:t>    i havs- och vattenmiljön, årliga medel för fiskevård som </a:t>
            </a:r>
            <a:br>
              <a:rPr lang="sv-SE" dirty="0"/>
            </a:br>
            <a:r>
              <a:rPr lang="sv-SE" dirty="0"/>
              <a:t>    kan disponeras för fisketillsyn.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Länsstyrelserna godkänner utbildningen och förordnar </a:t>
            </a:r>
            <a:br>
              <a:rPr lang="sv-SE" dirty="0"/>
            </a:br>
            <a:r>
              <a:rPr lang="sv-SE" dirty="0"/>
              <a:t>    fisketillsynspersoner som genomgått utbildning.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BD271390-0A5E-439C-9EC5-9A897AB33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19" y="2240023"/>
            <a:ext cx="2548021" cy="37080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343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841242"/>
            <a:ext cx="6096000" cy="5016758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Havs- och vattenmyndigheten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>
                <a:cs typeface="Times New Roman" panose="02020603050405020304" pitchFamily="18" charset="0"/>
              </a:rPr>
              <a:t>Ö</a:t>
            </a:r>
            <a:r>
              <a:rPr lang="sv-SE" dirty="0"/>
              <a:t>vergripande ansvar för EU:s fiskerikontroll i Sverige.  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>
                <a:cs typeface="Times New Roman" panose="02020603050405020304" pitchFamily="18" charset="0"/>
              </a:rPr>
              <a:t>A</a:t>
            </a:r>
            <a:r>
              <a:rPr lang="sv-SE" dirty="0"/>
              <a:t>nsvar för att kontrollera den fisk som fångas, </a:t>
            </a:r>
            <a:br>
              <a:rPr lang="sv-SE" dirty="0"/>
            </a:br>
            <a:r>
              <a:rPr lang="sv-SE" dirty="0"/>
              <a:t>    landas, transporteras och säljs i Sverige, inklusive </a:t>
            </a:r>
            <a:br>
              <a:rPr lang="sv-SE" dirty="0"/>
            </a:br>
            <a:r>
              <a:rPr lang="sv-SE" dirty="0"/>
              <a:t>    import och export.</a:t>
            </a:r>
          </a:p>
          <a:p>
            <a:endParaRPr lang="sv-SE" sz="1400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Kontrollen följer upp fastställda kvoter och fisketider. </a:t>
            </a:r>
            <a:br>
              <a:rPr lang="sv-SE" dirty="0"/>
            </a:br>
            <a:r>
              <a:rPr lang="sv-SE" dirty="0"/>
              <a:t>    Beslut tas om fiskestopp för reglerade arter.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Fiskerikontrollen genomförs i samverkan med </a:t>
            </a:r>
            <a:br>
              <a:rPr lang="sv-SE" dirty="0"/>
            </a:br>
            <a:r>
              <a:rPr lang="sv-SE" dirty="0"/>
              <a:t>    Kustbevakningen, Tullverket, Transportstyrelsen, </a:t>
            </a:r>
            <a:br>
              <a:rPr lang="sv-SE" dirty="0"/>
            </a:br>
            <a:r>
              <a:rPr lang="sv-SE" dirty="0"/>
              <a:t>    Polisen och länsstyrelserna.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 err="1"/>
              <a:t>HaV</a:t>
            </a:r>
            <a:r>
              <a:rPr lang="sv-SE" dirty="0"/>
              <a:t> beslutar, enligt regeringens bemyndigande, om </a:t>
            </a:r>
            <a:br>
              <a:rPr lang="sv-SE" dirty="0"/>
            </a:br>
            <a:r>
              <a:rPr lang="sv-SE" dirty="0"/>
              <a:t>    föreskrifter om fiskevård och fiskets bedrivande i </a:t>
            </a:r>
            <a:br>
              <a:rPr lang="sv-SE" dirty="0"/>
            </a:br>
            <a:r>
              <a:rPr lang="sv-SE" dirty="0"/>
              <a:t>    havet och i sötvatten. </a:t>
            </a:r>
            <a:endParaRPr lang="sv-SE" sz="1400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5A02140A-C700-435B-9A5D-755FD059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39" y="2521258"/>
            <a:ext cx="3880429" cy="33024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82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Olika roller i fisketillsynen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779687"/>
            <a:ext cx="6096000" cy="5078313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Kustbevakningen</a:t>
            </a:r>
          </a:p>
          <a:p>
            <a:endParaRPr lang="sv-SE" dirty="0"/>
          </a:p>
          <a:p>
            <a:r>
              <a:rPr lang="sv-S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sv-SE" sz="1600" dirty="0"/>
              <a:t> </a:t>
            </a:r>
            <a:r>
              <a:rPr lang="sv-SE" dirty="0"/>
              <a:t>Bedriver operativ fisketillsyn i havet för att kontrollera </a:t>
            </a:r>
            <a:br>
              <a:rPr lang="sv-SE" dirty="0"/>
            </a:br>
            <a:r>
              <a:rPr lang="sv-SE" dirty="0"/>
              <a:t>    efterlevnaden av EU:s regler för den gemensamma </a:t>
            </a:r>
            <a:br>
              <a:rPr lang="sv-SE" dirty="0"/>
            </a:br>
            <a:r>
              <a:rPr lang="sv-SE" dirty="0"/>
              <a:t>    fiskeripolitiken och av den nationella lagstiftningen.</a:t>
            </a:r>
          </a:p>
          <a:p>
            <a:endParaRPr lang="sv-SE" dirty="0"/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dirty="0"/>
              <a:t>Ansvarar även för operativ fisketillsyn i Vänern och </a:t>
            </a:r>
            <a:br>
              <a:rPr lang="sv-SE" dirty="0"/>
            </a:br>
            <a:r>
              <a:rPr lang="sv-SE" dirty="0"/>
              <a:t>    Mälaren. </a:t>
            </a:r>
          </a:p>
          <a:p>
            <a:r>
              <a:rPr lang="sv-SE" dirty="0"/>
              <a:t> </a:t>
            </a:r>
          </a:p>
          <a:p>
            <a:r>
              <a:rPr lang="sv-SE" dirty="0">
                <a:cs typeface="Times New Roman" panose="02020603050405020304" pitchFamily="18" charset="0"/>
              </a:rPr>
              <a:t>► H</a:t>
            </a:r>
            <a:r>
              <a:rPr lang="sv-SE" dirty="0"/>
              <a:t>ar vid brottsbekämpning samma befogenheter som </a:t>
            </a:r>
            <a:br>
              <a:rPr lang="sv-SE" dirty="0"/>
            </a:br>
            <a:r>
              <a:rPr lang="sv-SE" dirty="0"/>
              <a:t>     polisen med rätt att hålla förhör, genomföra </a:t>
            </a:r>
            <a:br>
              <a:rPr lang="sv-SE" dirty="0"/>
            </a:br>
            <a:r>
              <a:rPr lang="sv-SE" dirty="0"/>
              <a:t>     husrannsakan och gripa misstänkta personer.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► Kan genomföra egna brottsutredningar vid upptäckt </a:t>
            </a:r>
            <a:br>
              <a:rPr lang="sv-SE" dirty="0">
                <a:cs typeface="Times New Roman" panose="02020603050405020304" pitchFamily="18" charset="0"/>
              </a:rPr>
            </a:br>
            <a:r>
              <a:rPr lang="sv-SE" dirty="0">
                <a:cs typeface="Times New Roman" panose="02020603050405020304" pitchFamily="18" charset="0"/>
              </a:rPr>
              <a:t>     av brott mot fiskerilagstiftningen som begåtts till sjös.</a:t>
            </a:r>
            <a:endParaRPr lang="sv-SE" dirty="0"/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► </a:t>
            </a:r>
            <a:r>
              <a:rPr lang="sv-SE" dirty="0"/>
              <a:t>Övervakning och kontroll sker i nära samverkan med </a:t>
            </a:r>
            <a:br>
              <a:rPr lang="sv-SE" dirty="0"/>
            </a:br>
            <a:r>
              <a:rPr lang="sv-SE" dirty="0"/>
              <a:t>     Havs- och vattenmyndigheten.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A9C6052-320E-4333-A47C-EECFB9253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68" y="2442452"/>
            <a:ext cx="3526488" cy="36192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935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oV okt 2019">
      <a:dk1>
        <a:srgbClr val="000000"/>
      </a:dk1>
      <a:lt1>
        <a:srgbClr val="FFFFFF"/>
      </a:lt1>
      <a:dk2>
        <a:srgbClr val="002C4B"/>
      </a:dk2>
      <a:lt2>
        <a:srgbClr val="DFE6E6"/>
      </a:lt2>
      <a:accent1>
        <a:srgbClr val="00688F"/>
      </a:accent1>
      <a:accent2>
        <a:srgbClr val="005B50"/>
      </a:accent2>
      <a:accent3>
        <a:srgbClr val="F15922"/>
      </a:accent3>
      <a:accent4>
        <a:srgbClr val="C8AF40"/>
      </a:accent4>
      <a:accent5>
        <a:srgbClr val="EBE5DD"/>
      </a:accent5>
      <a:accent6>
        <a:srgbClr val="00443A"/>
      </a:accent6>
      <a:hlink>
        <a:srgbClr val="00688F"/>
      </a:hlink>
      <a:folHlink>
        <a:srgbClr val="002C4B"/>
      </a:folHlink>
    </a:clrScheme>
    <a:fontScheme name="H&amp;V ppt nov 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V_SV_pptmall_vers191108" id="{CC521D6D-350F-471C-81BC-055B2B346AAA}" vid="{2FDA5B4C-DB8B-402E-AA34-1DB7C0F948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DD29A75204204A88A06778B42E8411" ma:contentTypeVersion="3" ma:contentTypeDescription="Skapa ett nytt dokument." ma:contentTypeScope="" ma:versionID="4d734742546d78392aa79d587c470b8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aebc4a63b0931f9849689628c73874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4CB2A0-12BA-4AEB-8DCA-D9200368250F}"/>
</file>

<file path=customXml/itemProps2.xml><?xml version="1.0" encoding="utf-8"?>
<ds:datastoreItem xmlns:ds="http://schemas.openxmlformats.org/officeDocument/2006/customXml" ds:itemID="{7B1125C3-482F-4A76-9CEE-36FCD5DEF090}"/>
</file>

<file path=customXml/itemProps3.xml><?xml version="1.0" encoding="utf-8"?>
<ds:datastoreItem xmlns:ds="http://schemas.openxmlformats.org/officeDocument/2006/customXml" ds:itemID="{E1FDFB38-DDD7-41F4-A886-B9D46DC355A0}"/>
</file>

<file path=docProps/app.xml><?xml version="1.0" encoding="utf-8"?>
<Properties xmlns="http://schemas.openxmlformats.org/officeDocument/2006/extended-properties" xmlns:vt="http://schemas.openxmlformats.org/officeDocument/2006/docPropsVTypes">
  <Template>HaV_SV_malltom</Template>
  <TotalTime>595</TotalTime>
  <Words>2333</Words>
  <Application>Microsoft Office PowerPoint</Application>
  <PresentationFormat>Bredbild</PresentationFormat>
  <Paragraphs>317</Paragraphs>
  <Slides>30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5" baseType="lpstr">
      <vt:lpstr>.AppleSystemUIFont</vt:lpstr>
      <vt:lpstr>Arial</vt:lpstr>
      <vt:lpstr>Calibri</vt:lpstr>
      <vt:lpstr>Times New Roman</vt:lpstr>
      <vt:lpstr>Office-tema</vt:lpstr>
      <vt:lpstr>Grundutbildning i fisketillsyn</vt:lpstr>
      <vt:lpstr>PowerPoint-presentation</vt:lpstr>
      <vt:lpstr>Fisketillsynen är en viktig del av fiskevården </vt:lpstr>
      <vt:lpstr>Övervakad fiskare</vt:lpstr>
      <vt:lpstr>Olika roller i fisketillsynen</vt:lpstr>
      <vt:lpstr>Olika roller i fisketillsynen</vt:lpstr>
      <vt:lpstr>Olika roller i fisketillsynen</vt:lpstr>
      <vt:lpstr>Olika roller i fisketillsynen</vt:lpstr>
      <vt:lpstr>Olika roller i fisketillsynen</vt:lpstr>
      <vt:lpstr>Olika roller i fisketillsynen</vt:lpstr>
      <vt:lpstr>Olika roller i fisketillsynen</vt:lpstr>
      <vt:lpstr>PowerPoint-presentation</vt:lpstr>
      <vt:lpstr>Alla kan utbilda sig till fisketillsynsperson</vt:lpstr>
      <vt:lpstr>Uppgifter i ansökan om fisketillsynsförordnande</vt:lpstr>
      <vt:lpstr>Förordnandet</vt:lpstr>
      <vt:lpstr>PowerPoint-presentation</vt:lpstr>
      <vt:lpstr>Skäl för avslag</vt:lpstr>
      <vt:lpstr>Skäl för avslag</vt:lpstr>
      <vt:lpstr>Skäl för avslag</vt:lpstr>
      <vt:lpstr>PowerPoint-presentation</vt:lpstr>
      <vt:lpstr>Föreskrifternas innehåll</vt:lpstr>
      <vt:lpstr>Föreskrifternas innehåll</vt:lpstr>
      <vt:lpstr>Föreskrifternas innehåll</vt:lpstr>
      <vt:lpstr>Föreskrifternas innehåll</vt:lpstr>
      <vt:lpstr>Föreskrifternas innehåll</vt:lpstr>
      <vt:lpstr>Föreskrifternas innehåll</vt:lpstr>
      <vt:lpstr>Föreskrifternas innehåll</vt:lpstr>
      <vt:lpstr>Föreskrifternas innehåll</vt:lpstr>
      <vt:lpstr>Föreskrifternas innehåll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Per-Olof V Andersson</dc:creator>
  <cp:lastModifiedBy>Söderlind Kerstin</cp:lastModifiedBy>
  <cp:revision>80</cp:revision>
  <dcterms:created xsi:type="dcterms:W3CDTF">2020-04-21T07:26:19Z</dcterms:created>
  <dcterms:modified xsi:type="dcterms:W3CDTF">2022-04-28T06:57:51Z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0x01010007DD29A75204204A88A06778B42E8411</vt:lpwstr>
  </property>
</Properties>
</file>