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6" r:id="rId2"/>
    <p:sldId id="287" r:id="rId3"/>
    <p:sldId id="283" r:id="rId4"/>
    <p:sldId id="290" r:id="rId5"/>
    <p:sldId id="268" r:id="rId6"/>
    <p:sldId id="262" r:id="rId7"/>
    <p:sldId id="282" r:id="rId8"/>
    <p:sldId id="261" r:id="rId9"/>
    <p:sldId id="274" r:id="rId10"/>
    <p:sldId id="275" r:id="rId11"/>
    <p:sldId id="276" r:id="rId12"/>
    <p:sldId id="292" r:id="rId13"/>
    <p:sldId id="278" r:id="rId14"/>
    <p:sldId id="293" r:id="rId15"/>
    <p:sldId id="280" r:id="rId16"/>
    <p:sldId id="279" r:id="rId17"/>
    <p:sldId id="284" r:id="rId18"/>
    <p:sldId id="281" r:id="rId19"/>
    <p:sldId id="288" r:id="rId20"/>
    <p:sldId id="289" r:id="rId21"/>
    <p:sldId id="291" r:id="rId22"/>
  </p:sldIdLst>
  <p:sldSz cx="9144000" cy="5143500" type="screen16x9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4A076"/>
    <a:srgbClr val="218558"/>
    <a:srgbClr val="006FAC"/>
    <a:srgbClr val="007C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229" autoAdjust="0"/>
    <p:restoredTop sz="94437" autoAdjust="0"/>
  </p:normalViewPr>
  <p:slideViewPr>
    <p:cSldViewPr>
      <p:cViewPr varScale="1">
        <p:scale>
          <a:sx n="107" d="100"/>
          <a:sy n="107" d="100"/>
        </p:scale>
        <p:origin x="318" y="-6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howGuides="1">
      <p:cViewPr varScale="1">
        <p:scale>
          <a:sx n="101" d="100"/>
          <a:sy n="101" d="100"/>
        </p:scale>
        <p:origin x="-3528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B45C2F-9AD4-42FE-B4ED-0694FC364155}" type="datetimeFigureOut">
              <a:rPr lang="sv-SE" smtClean="0"/>
              <a:t>2019-09-11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sv-SE" smtClean="0"/>
              <a:t>Havs- och Vattenmyndigheten</a:t>
            </a:r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3592F5-30AD-4FBA-89F6-3F9CDE58E20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34625715"/>
      </p:ext>
    </p:extLst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fld id="{EEA33B14-75FB-43A9-A68F-39F6CC006A33}" type="datetimeFigureOut">
              <a:rPr lang="sv-SE" smtClean="0"/>
              <a:pPr/>
              <a:t>2019-09-11</a:t>
            </a:fld>
            <a:endParaRPr lang="sv-SE" dirty="0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332656" y="4343400"/>
            <a:ext cx="6192688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sv-SE" smtClean="0"/>
              <a:t>Havs- och Vattenmyndigheten</a:t>
            </a:r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84EC04-C6EE-44FF-8428-8BC21D36B1A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24421165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marL="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265113" indent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542925" indent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808038" indent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073150" indent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Extra viktig. </a:t>
            </a:r>
          </a:p>
          <a:p>
            <a:endParaRPr lang="sv-SE" dirty="0"/>
          </a:p>
          <a:p>
            <a:r>
              <a:rPr lang="sv-SE" dirty="0" smtClean="0"/>
              <a:t>Presentation av dig själv, </a:t>
            </a:r>
            <a:r>
              <a:rPr lang="sv-SE" dirty="0" err="1" smtClean="0"/>
              <a:t>HaV</a:t>
            </a:r>
            <a:r>
              <a:rPr lang="sv-SE" dirty="0" smtClean="0"/>
              <a:t> och ditt ämne.</a:t>
            </a:r>
          </a:p>
          <a:p>
            <a:endParaRPr lang="sv-SE" dirty="0"/>
          </a:p>
          <a:p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557CFC21-74AF-4BB4-BAF2-90E42802E5ED}" type="datetime1">
              <a:rPr lang="sv-SE" smtClean="0"/>
              <a:t>2019-09-11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Havs- och Vattenmyndigheten</a:t>
            </a: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4EC04-C6EE-44FF-8428-8BC21D36B1AA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918499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84414E20-3C02-4A60-B784-773E383B8AAD}" type="datetime1">
              <a:rPr lang="sv-SE" smtClean="0"/>
              <a:t>2019-09-11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Havs- och Vattenmyndigheten</a:t>
            </a: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4EC04-C6EE-44FF-8428-8BC21D36B1AA}" type="slidenum">
              <a:rPr lang="sv-SE" smtClean="0"/>
              <a:t>10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795563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126286C1-459F-42C9-93CE-4E690E64DE21}" type="datetime1">
              <a:rPr lang="sv-SE" smtClean="0"/>
              <a:t>2019-09-11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Havs- och Vattenmyndigheten</a:t>
            </a: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4EC04-C6EE-44FF-8428-8BC21D36B1AA}" type="slidenum">
              <a:rPr lang="sv-SE" smtClean="0"/>
              <a:t>11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515596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CC6CDA48-EC12-41D0-92AD-8CBBB39C3C83}" type="datetime1">
              <a:rPr lang="sv-SE" smtClean="0"/>
              <a:t>2019-09-11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Havs- och Vattenmyndigheten</a:t>
            </a: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4EC04-C6EE-44FF-8428-8BC21D36B1AA}" type="slidenum">
              <a:rPr lang="sv-SE" smtClean="0"/>
              <a:t>12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1178591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33582F50-8AE1-43AF-8222-A70CFED3BF77}" type="datetime1">
              <a:rPr lang="sv-SE" smtClean="0"/>
              <a:t>2019-09-11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Havs- och Vattenmyndigheten</a:t>
            </a: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4EC04-C6EE-44FF-8428-8BC21D36B1AA}" type="slidenum">
              <a:rPr lang="sv-SE" smtClean="0"/>
              <a:t>13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437016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5ABE0256-938D-4AFB-B763-0952B07DBB07}" type="datetime1">
              <a:rPr lang="sv-SE" smtClean="0"/>
              <a:t>2019-09-11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Havs- och Vattenmyndigheten</a:t>
            </a: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4EC04-C6EE-44FF-8428-8BC21D36B1AA}" type="slidenum">
              <a:rPr lang="sv-SE" smtClean="0"/>
              <a:t>15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0919300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3D626F6F-6CC4-4525-BB72-FE2CCA56BD4D}" type="datetime1">
              <a:rPr lang="sv-SE" smtClean="0"/>
              <a:t>2019-09-11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Havs- och Vattenmyndigheten</a:t>
            </a: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4EC04-C6EE-44FF-8428-8BC21D36B1AA}" type="slidenum">
              <a:rPr lang="sv-SE" smtClean="0"/>
              <a:t>16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5180009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CAEF0FEE-4958-4F55-AD67-023C4C9F7B25}" type="datetime1">
              <a:rPr lang="sv-SE" smtClean="0"/>
              <a:t>2019-09-11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Havs- och Vattenmyndigheten</a:t>
            </a: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4EC04-C6EE-44FF-8428-8BC21D36B1AA}" type="slidenum">
              <a:rPr lang="sv-SE" smtClean="0"/>
              <a:t>17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6853362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82C90865-BF8E-442F-806E-67DB79417AE8}" type="datetime1">
              <a:rPr lang="sv-SE" smtClean="0"/>
              <a:t>2019-09-11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Havs- och Vattenmyndigheten</a:t>
            </a: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4EC04-C6EE-44FF-8428-8BC21D36B1AA}" type="slidenum">
              <a:rPr lang="sv-SE" smtClean="0"/>
              <a:t>18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972976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EB0095B7-BCE9-4008-B994-E04E09D9AE31}" type="datetime1">
              <a:rPr lang="sv-SE" smtClean="0"/>
              <a:t>2019-09-11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Havs- och Vattenmyndigheten</a:t>
            </a: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4EC04-C6EE-44FF-8428-8BC21D36B1AA}" type="slidenum">
              <a:rPr lang="sv-SE" smtClean="0"/>
              <a:t>19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181367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130B40B5-1DB1-41BE-AA53-CF7760A4F13D}" type="datetime1">
              <a:rPr lang="sv-SE" smtClean="0"/>
              <a:t>2019-09-11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Havs- och Vattenmyndigheten</a:t>
            </a: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4EC04-C6EE-44FF-8428-8BC21D36B1AA}" type="slidenum">
              <a:rPr lang="sv-SE" smtClean="0"/>
              <a:t>20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487540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Extra viktig</a:t>
            </a:r>
            <a:endParaRPr lang="sv-SE" dirty="0"/>
          </a:p>
          <a:p>
            <a:endParaRPr lang="sv-SE" dirty="0" smtClean="0"/>
          </a:p>
          <a:p>
            <a:r>
              <a:rPr lang="sv-SE" dirty="0"/>
              <a:t>Tillhör miljödepartementet </a:t>
            </a:r>
          </a:p>
          <a:p>
            <a:r>
              <a:rPr lang="sv-SE" dirty="0"/>
              <a:t>Startade 1 juli 2011</a:t>
            </a:r>
          </a:p>
          <a:p>
            <a:r>
              <a:rPr lang="sv-SE" dirty="0" smtClean="0"/>
              <a:t>Har regeringens uppdrag att genomföra </a:t>
            </a:r>
            <a:r>
              <a:rPr lang="sv-SE" dirty="0"/>
              <a:t>en sammanhållen svensk politik för sjöar, hav och vattendrag</a:t>
            </a:r>
          </a:p>
          <a:p>
            <a:r>
              <a:rPr lang="sv-SE" dirty="0"/>
              <a:t>Bereder fiskefrågor åt landsbygdsdepartementet</a:t>
            </a:r>
          </a:p>
          <a:p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5B62E8F5-4D2E-4BA1-AE48-D6783D484852}" type="datetime1">
              <a:rPr lang="sv-SE" smtClean="0"/>
              <a:t>2019-09-11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Havs- och Vattenmyndigheten</a:t>
            </a: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4EC04-C6EE-44FF-8428-8BC21D36B1AA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913369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Extra viktig</a:t>
            </a:r>
          </a:p>
          <a:p>
            <a:endParaRPr lang="sv-SE" dirty="0"/>
          </a:p>
          <a:p>
            <a:r>
              <a:rPr lang="sv-SE" dirty="0" err="1" smtClean="0"/>
              <a:t>HaV</a:t>
            </a:r>
            <a:r>
              <a:rPr lang="sv-SE" dirty="0" smtClean="0"/>
              <a:t> ansvarar för tre av Sveriges 16 miljömål, nämligen:</a:t>
            </a:r>
          </a:p>
          <a:p>
            <a:r>
              <a:rPr lang="sv-SE" i="1" dirty="0" smtClean="0"/>
              <a:t>-Ingen </a:t>
            </a:r>
            <a:r>
              <a:rPr lang="sv-SE" i="1" dirty="0"/>
              <a:t>övergödning </a:t>
            </a:r>
            <a:endParaRPr lang="sv-SE" i="1" dirty="0" smtClean="0"/>
          </a:p>
          <a:p>
            <a:r>
              <a:rPr lang="sv-SE" i="1" dirty="0" smtClean="0"/>
              <a:t>-Levande </a:t>
            </a:r>
            <a:r>
              <a:rPr lang="sv-SE" i="1" dirty="0"/>
              <a:t>sjöar och vattendrag </a:t>
            </a:r>
            <a:endParaRPr lang="sv-SE" i="1" dirty="0" smtClean="0"/>
          </a:p>
          <a:p>
            <a:r>
              <a:rPr lang="sv-SE" i="1" dirty="0" smtClean="0"/>
              <a:t>-Hav </a:t>
            </a:r>
            <a:r>
              <a:rPr lang="sv-SE" i="1" dirty="0"/>
              <a:t>i balans samt levande kust och </a:t>
            </a:r>
            <a:r>
              <a:rPr lang="sv-SE" i="1" dirty="0" smtClean="0"/>
              <a:t>skärgård</a:t>
            </a:r>
          </a:p>
          <a:p>
            <a:endParaRPr lang="sv-SE" i="1" dirty="0"/>
          </a:p>
          <a:p>
            <a:r>
              <a:rPr lang="sv-SE" dirty="0"/>
              <a:t>16 miljömål beslutade av riksdagen </a:t>
            </a:r>
          </a:p>
          <a:p>
            <a:r>
              <a:rPr lang="sv-SE" dirty="0"/>
              <a:t>De stora miljöproblemen i Sverige lösta till år 2020</a:t>
            </a:r>
          </a:p>
          <a:p>
            <a:r>
              <a:rPr lang="sv-SE" dirty="0"/>
              <a:t>Löfte till framtida generationer</a:t>
            </a:r>
            <a:endParaRPr lang="sv-SE" i="1" dirty="0"/>
          </a:p>
          <a:p>
            <a:endParaRPr lang="sv-SE" dirty="0" smtClean="0"/>
          </a:p>
          <a:p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9F5F7C73-C338-4D53-8FB2-C293C902811F}" type="datetime1">
              <a:rPr lang="sv-SE" smtClean="0"/>
              <a:t>2019-09-11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Havs- och Vattenmyndigheten</a:t>
            </a: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4EC04-C6EE-44FF-8428-8BC21D36B1AA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091193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Extra viktig</a:t>
            </a:r>
          </a:p>
          <a:p>
            <a:endParaRPr lang="sv-SE" dirty="0"/>
          </a:p>
          <a:p>
            <a:r>
              <a:rPr lang="sv-SE" dirty="0"/>
              <a:t>Detta är </a:t>
            </a:r>
            <a:r>
              <a:rPr lang="sv-SE" dirty="0" err="1"/>
              <a:t>HaV:s</a:t>
            </a:r>
            <a:r>
              <a:rPr lang="sv-SE" dirty="0"/>
              <a:t> vision, vår bild av hur framtiden ska se ut. Viktiga begrepp i visionen är att resursen ska kunna nyttjas för människans behov – men att man alltid måste utgå från ekosystemets förutsättningar.  Samverkan, dialog och öppenhet  ser vi som en förutsättning för att lyckas. </a:t>
            </a:r>
          </a:p>
          <a:p>
            <a:endParaRPr lang="sv-SE" dirty="0"/>
          </a:p>
          <a:p>
            <a:r>
              <a:rPr lang="sv-SE" dirty="0"/>
              <a:t>Den korta varianten (hissversionen) lyder: ”Levande hav, sjöar och vattendrag till glädje och nytta för alla”. 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60927C4E-B736-40F8-8D40-8CE335F5C2A9}" type="datetime1">
              <a:rPr lang="sv-SE" smtClean="0"/>
              <a:t>2019-09-11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Havs- och Vattenmyndigheten</a:t>
            </a: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4EC04-C6EE-44FF-8428-8BC21D36B1AA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712949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Extra viktig</a:t>
            </a:r>
          </a:p>
          <a:p>
            <a:endParaRPr lang="sv-SE" dirty="0"/>
          </a:p>
          <a:p>
            <a:r>
              <a:rPr lang="sv-SE" dirty="0" smtClean="0"/>
              <a:t>För att nå de miljömål vi har ansvar för arbetar vi med:</a:t>
            </a:r>
          </a:p>
          <a:p>
            <a:endParaRPr lang="sv-SE" dirty="0"/>
          </a:p>
          <a:p>
            <a:r>
              <a:rPr lang="sv-SE" dirty="0" smtClean="0"/>
              <a:t>Vattenförvaltning, havsförvaltning, fiskeriförvaltning och fysisk planering till havs.</a:t>
            </a:r>
            <a:endParaRPr lang="sv-SE" dirty="0"/>
          </a:p>
          <a:p>
            <a:endParaRPr lang="sv-SE" dirty="0" smtClean="0"/>
          </a:p>
          <a:p>
            <a:r>
              <a:rPr lang="sv-SE" dirty="0" smtClean="0"/>
              <a:t>Fysisk planering till havs är ett helt nytt uppdrag, på land har det funnits länge. </a:t>
            </a:r>
          </a:p>
          <a:p>
            <a:endParaRPr lang="sv-SE" dirty="0"/>
          </a:p>
          <a:p>
            <a:r>
              <a:rPr lang="sv-SE" dirty="0" smtClean="0"/>
              <a:t>Fysisk planering till havs handlar om att planera våra hav så att alla intressen kan mötas – till exempel vindkraft, fiske, sjöfart och rekreation – utan att vi riskerar ekosystemens funktion.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AE1383EA-7DCB-4CB6-8B09-20BE2DAA68BA}" type="datetime1">
              <a:rPr lang="sv-SE" smtClean="0"/>
              <a:t>2019-09-11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Havs- och Vattenmyndigheten</a:t>
            </a: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4EC04-C6EE-44FF-8428-8BC21D36B1AA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561334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 smtClean="0"/>
          </a:p>
          <a:p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8F0EBD78-4D45-4ADB-9161-00EA59C13774}" type="datetime1">
              <a:rPr lang="sv-SE" smtClean="0"/>
              <a:t>2019-09-11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Havs- och Vattenmyndigheten</a:t>
            </a: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4EC04-C6EE-44FF-8428-8BC21D36B1AA}" type="slidenum">
              <a:rPr lang="sv-SE" smtClean="0"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232967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B6708C2D-0132-408B-A677-309D759B5DA7}" type="datetime1">
              <a:rPr lang="sv-SE" smtClean="0"/>
              <a:t>2019-09-11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Havs- och Vattenmyndigheten</a:t>
            </a: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4EC04-C6EE-44FF-8428-8BC21D36B1AA}" type="slidenum">
              <a:rPr lang="sv-SE" smtClean="0"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245810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5116315D-BD37-4661-95C9-5F1D08D4109B}" type="datetime1">
              <a:rPr lang="sv-SE" smtClean="0"/>
              <a:t>2019-09-11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Havs- och Vattenmyndigheten</a:t>
            </a: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4EC04-C6EE-44FF-8428-8BC21D36B1AA}" type="slidenum">
              <a:rPr lang="sv-SE" smtClean="0"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468560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38D4E431-C4C4-42F6-B4C6-22F1F78CDA9B}" type="datetime1">
              <a:rPr lang="sv-SE" smtClean="0"/>
              <a:t>2019-09-11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Havs- och Vattenmyndigheten</a:t>
            </a: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4EC04-C6EE-44FF-8428-8BC21D36B1AA}" type="slidenum">
              <a:rPr lang="sv-SE" smtClean="0"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794227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763712" y="583234"/>
            <a:ext cx="5616000" cy="1102519"/>
          </a:xfrm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763712" y="1900671"/>
            <a:ext cx="5616000" cy="1314450"/>
          </a:xfrm>
        </p:spPr>
        <p:txBody>
          <a:bodyPr/>
          <a:lstStyle>
            <a:lvl1pPr marL="0" indent="0" algn="l">
              <a:lnSpc>
                <a:spcPts val="2800"/>
              </a:lnSpc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26EBA-48A5-E34A-B3FB-BB343EAA1866}" type="datetime1">
              <a:rPr lang="sv-SE" smtClean="0"/>
              <a:t>2019-09-11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9ADA9-B8AF-40A6-8885-4ED779507B0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118144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179388" indent="-179388">
              <a:buSzPct val="100000"/>
              <a:buFontTx/>
              <a:buBlip>
                <a:blip r:embed="rId2"/>
              </a:buBlip>
              <a:defRPr/>
            </a:lvl1pPr>
            <a:lvl2pPr marL="360363" indent="-180000">
              <a:buSzPct val="100000"/>
              <a:buFontTx/>
              <a:buBlip>
                <a:blip r:embed="rId2"/>
              </a:buBlip>
              <a:defRPr/>
            </a:lvl2pPr>
            <a:lvl3pPr marL="539750" indent="-179388">
              <a:buSzPct val="100000"/>
              <a:buFontTx/>
              <a:buBlip>
                <a:blip r:embed="rId2"/>
              </a:buBlip>
              <a:defRPr/>
            </a:lvl3pPr>
            <a:lvl4pPr marL="720725" indent="-180975">
              <a:buSzPct val="100000"/>
              <a:buFontTx/>
              <a:buBlip>
                <a:blip r:embed="rId2"/>
              </a:buBlip>
              <a:defRPr/>
            </a:lvl4pPr>
            <a:lvl5pPr marL="893763" indent="-173038">
              <a:buSzPct val="100000"/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sv-SE" dirty="0" smtClean="0"/>
              <a:t> 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FDD27-A7B4-A542-885A-03A200CA7A6C}" type="datetime1">
              <a:rPr lang="sv-SE" smtClean="0"/>
              <a:t>2019-09-11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9ADA9-B8AF-40A6-8885-4ED779507B0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662570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1763712" y="1924049"/>
            <a:ext cx="3456000" cy="2663825"/>
          </a:xfrm>
        </p:spPr>
        <p:txBody>
          <a:bodyPr/>
          <a:lstStyle>
            <a:lvl1pPr marL="179388" indent="-179388">
              <a:lnSpc>
                <a:spcPts val="2200"/>
              </a:lnSpc>
              <a:buSzPct val="100000"/>
              <a:buFontTx/>
              <a:buBlip>
                <a:blip r:embed="rId2"/>
              </a:buBlip>
              <a:defRPr sz="2000"/>
            </a:lvl1pPr>
            <a:lvl2pPr marL="360363" indent="-180000">
              <a:lnSpc>
                <a:spcPts val="2000"/>
              </a:lnSpc>
              <a:buSzPct val="100000"/>
              <a:buFontTx/>
              <a:buBlip>
                <a:blip r:embed="rId2"/>
              </a:buBlip>
              <a:defRPr sz="1600"/>
            </a:lvl2pPr>
            <a:lvl3pPr marL="539750" indent="-179388">
              <a:lnSpc>
                <a:spcPts val="1500"/>
              </a:lnSpc>
              <a:buSzPct val="100000"/>
              <a:buFontTx/>
              <a:buBlip>
                <a:blip r:embed="rId2"/>
              </a:buBlip>
              <a:defRPr sz="1200"/>
            </a:lvl3pPr>
            <a:lvl4pPr>
              <a:defRPr sz="1200"/>
            </a:lvl4pPr>
            <a:lvl5pPr>
              <a:defRPr sz="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5364088" y="1924049"/>
            <a:ext cx="3456062" cy="2663825"/>
          </a:xfrm>
        </p:spPr>
        <p:txBody>
          <a:bodyPr/>
          <a:lstStyle>
            <a:lvl1pPr marL="179388" indent="-179388">
              <a:lnSpc>
                <a:spcPts val="2200"/>
              </a:lnSpc>
              <a:buSzPct val="100000"/>
              <a:buFontTx/>
              <a:buBlip>
                <a:blip r:embed="rId2"/>
              </a:buBlip>
              <a:defRPr sz="2000"/>
            </a:lvl1pPr>
            <a:lvl2pPr marL="360363" indent="-180000">
              <a:lnSpc>
                <a:spcPts val="2000"/>
              </a:lnSpc>
              <a:buSzPct val="100000"/>
              <a:buFontTx/>
              <a:buBlip>
                <a:blip r:embed="rId2"/>
              </a:buBlip>
              <a:defRPr sz="1600"/>
            </a:lvl2pPr>
            <a:lvl3pPr marL="539750" indent="-179388">
              <a:lnSpc>
                <a:spcPts val="1500"/>
              </a:lnSpc>
              <a:buSzPct val="100000"/>
              <a:buFontTx/>
              <a:buBlip>
                <a:blip r:embed="rId2"/>
              </a:buBlip>
              <a:defRPr sz="1200"/>
            </a:lvl3pPr>
            <a:lvl4pPr>
              <a:defRPr sz="1200"/>
            </a:lvl4pPr>
            <a:lvl5pPr>
              <a:defRPr sz="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B852E-7D11-B442-8178-F1B745D1E13E}" type="datetime1">
              <a:rPr lang="sv-SE" smtClean="0"/>
              <a:t>2019-09-11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9ADA9-B8AF-40A6-8885-4ED779507B0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998407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56761" y="497372"/>
            <a:ext cx="5421381" cy="1087128"/>
          </a:xfrm>
        </p:spPr>
        <p:txBody>
          <a:bodyPr/>
          <a:lstStyle>
            <a:lvl1pPr>
              <a:lnSpc>
                <a:spcPts val="3600"/>
              </a:lnSpc>
              <a:defRPr sz="3600"/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lnSpc>
                <a:spcPts val="2800"/>
              </a:lnSpc>
              <a:buNone/>
              <a:defRPr/>
            </a:lvl1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E65EC-943E-384F-9C3D-3B2185413D99}" type="datetime1">
              <a:rPr lang="sv-SE" smtClean="0"/>
              <a:t>2019-09-11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9ADA9-B8AF-40A6-8885-4ED779507B0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531191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7DC4F-F554-484D-B289-E768022375C2}" type="datetime1">
              <a:rPr lang="sv-SE" smtClean="0"/>
              <a:t>2019-09-11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9ADA9-B8AF-40A6-8885-4ED779507B0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529382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84A8E-75FA-264C-BA2F-F36DB44A4E6C}" type="datetime1">
              <a:rPr lang="sv-SE" smtClean="0"/>
              <a:t>2019-09-11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9ADA9-B8AF-40A6-8885-4ED779507B0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335140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 - Alternativ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763712" y="583234"/>
            <a:ext cx="5616000" cy="1102519"/>
          </a:xfrm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763712" y="1900671"/>
            <a:ext cx="5616000" cy="1314450"/>
          </a:xfrm>
        </p:spPr>
        <p:txBody>
          <a:bodyPr/>
          <a:lstStyle>
            <a:lvl1pPr marL="0" indent="0" algn="l">
              <a:lnSpc>
                <a:spcPts val="2800"/>
              </a:lnSpc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92755-DC7D-0E43-95CD-D74383DD2CB1}" type="datetime1">
              <a:rPr lang="sv-SE" smtClean="0"/>
              <a:t>2019-09-11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9ADA9-B8AF-40A6-8885-4ED779507B0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53641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3.jp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jp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1756761" y="699542"/>
            <a:ext cx="5421381" cy="87110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sv-SE" dirty="0" smtClean="0"/>
              <a:t>Klicka här för att ändra format</a:t>
            </a:r>
            <a:br>
              <a:rPr lang="sv-SE" dirty="0" smtClean="0"/>
            </a:br>
            <a:r>
              <a:rPr lang="sv-SE" dirty="0" smtClean="0"/>
              <a:t>Arial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1763712" y="1916750"/>
            <a:ext cx="7056760" cy="26709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339440" y="4790478"/>
            <a:ext cx="1352239" cy="18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0">
                <a:solidFill>
                  <a:schemeClr val="tx1"/>
                </a:solidFill>
              </a:defRPr>
            </a:lvl1pPr>
          </a:lstStyle>
          <a:p>
            <a:fld id="{19F37AA3-14BB-5B42-82BB-7ECCAD3D2F94}" type="datetime1">
              <a:rPr lang="sv-SE" smtClean="0"/>
              <a:t>2019-09-11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1763688" y="4790508"/>
            <a:ext cx="6264696" cy="18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0">
                <a:solidFill>
                  <a:schemeClr val="tx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100392" y="4790508"/>
            <a:ext cx="707794" cy="18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tx1"/>
                </a:solidFill>
              </a:defRPr>
            </a:lvl1pPr>
          </a:lstStyle>
          <a:p>
            <a:fld id="{0789ADA9-B8AF-40A6-8885-4ED779507B06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7" name="Bildobjekt 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89" y="363021"/>
            <a:ext cx="1331979" cy="528829"/>
          </a:xfrm>
          <a:prstGeom prst="rect">
            <a:avLst/>
          </a:prstGeom>
        </p:spPr>
      </p:pic>
      <p:sp>
        <p:nvSpPr>
          <p:cNvPr id="9" name="textruta 8"/>
          <p:cNvSpPr txBox="1"/>
          <p:nvPr/>
        </p:nvSpPr>
        <p:spPr>
          <a:xfrm>
            <a:off x="1747096" y="5236046"/>
            <a:ext cx="5472608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700" b="1" i="0" dirty="0" smtClean="0"/>
              <a:t>För att ändra/uppdatera/ta bort ”Presentationsnamn” och ”Namn” i foten, gå in på ”Infoga - Sidhuvud/sidfot” </a:t>
            </a:r>
            <a:endParaRPr lang="sv-SE" sz="700" b="1" i="0" dirty="0"/>
          </a:p>
        </p:txBody>
      </p:sp>
      <p:pic>
        <p:nvPicPr>
          <p:cNvPr id="10" name="Picture 9" descr="wave_cyan.jpg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87974"/>
            <a:ext cx="9144000" cy="14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33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6" r:id="rId4"/>
    <p:sldLayoutId id="2147483654" r:id="rId5"/>
    <p:sldLayoutId id="2147483655" r:id="rId6"/>
    <p:sldLayoutId id="2147483657" r:id="rId7"/>
  </p:sldLayoutIdLst>
  <p:hf hdr="0" ftr="0"/>
  <p:txStyles>
    <p:titleStyle>
      <a:lvl1pPr algn="l" defTabSz="914400" rtl="0" eaLnBrk="1" latinLnBrk="0" hangingPunct="1">
        <a:lnSpc>
          <a:spcPts val="3200"/>
        </a:lnSpc>
        <a:spcBef>
          <a:spcPct val="0"/>
        </a:spcBef>
        <a:buNone/>
        <a:defRPr sz="3000" kern="1200">
          <a:solidFill>
            <a:srgbClr val="007CC8"/>
          </a:solidFill>
          <a:latin typeface="+mj-lt"/>
          <a:ea typeface="+mj-ea"/>
          <a:cs typeface="+mj-cs"/>
        </a:defRPr>
      </a:lvl1pPr>
    </p:titleStyle>
    <p:bodyStyle>
      <a:lvl1pPr marL="179388" indent="-179388" algn="l" defTabSz="914400" rtl="0" eaLnBrk="1" latinLnBrk="0" hangingPunct="1">
        <a:lnSpc>
          <a:spcPts val="2600"/>
        </a:lnSpc>
        <a:spcBef>
          <a:spcPts val="600"/>
        </a:spcBef>
        <a:buClr>
          <a:srgbClr val="4CB48A"/>
        </a:buClr>
        <a:buSzPct val="100000"/>
        <a:buFontTx/>
        <a:buBlip>
          <a:blip r:embed="rId11"/>
        </a:buBlip>
        <a:tabLst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360363" indent="-180000" algn="l" defTabSz="914400" rtl="0" eaLnBrk="1" latinLnBrk="0" hangingPunct="1">
        <a:lnSpc>
          <a:spcPts val="2400"/>
        </a:lnSpc>
        <a:spcBef>
          <a:spcPts val="1500"/>
        </a:spcBef>
        <a:buClr>
          <a:srgbClr val="4CB48A"/>
        </a:buClr>
        <a:buSzPct val="100000"/>
        <a:buFontTx/>
        <a:buBlip>
          <a:blip r:embed="rId11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539750" indent="-179388" algn="l" defTabSz="914400" rtl="0" eaLnBrk="1" latinLnBrk="0" hangingPunct="1">
        <a:lnSpc>
          <a:spcPts val="1900"/>
        </a:lnSpc>
        <a:spcBef>
          <a:spcPts val="1800"/>
        </a:spcBef>
        <a:buClr>
          <a:srgbClr val="4CB48A"/>
        </a:buClr>
        <a:buSzPct val="100000"/>
        <a:buFontTx/>
        <a:buBlip>
          <a:blip r:embed="rId11"/>
        </a:buBlip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720725" indent="-180975" algn="l" defTabSz="914400" rtl="0" eaLnBrk="1" latinLnBrk="0" hangingPunct="1">
        <a:lnSpc>
          <a:spcPts val="1400"/>
        </a:lnSpc>
        <a:spcBef>
          <a:spcPts val="1000"/>
        </a:spcBef>
        <a:buClr>
          <a:srgbClr val="4CB48A"/>
        </a:buClr>
        <a:buSzPct val="100000"/>
        <a:buFontTx/>
        <a:buBlip>
          <a:blip r:embed="rId11"/>
        </a:buBlip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893763" indent="-173038" algn="l" defTabSz="914400" rtl="0" eaLnBrk="1" latinLnBrk="0" hangingPunct="1">
        <a:lnSpc>
          <a:spcPts val="1000"/>
        </a:lnSpc>
        <a:spcBef>
          <a:spcPts val="600"/>
        </a:spcBef>
        <a:buClr>
          <a:srgbClr val="4CB48A"/>
        </a:buClr>
        <a:buSzPct val="100000"/>
        <a:buFontTx/>
        <a:buBlip>
          <a:blip r:embed="rId11"/>
        </a:buBlip>
        <a:defRPr sz="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85DE4-A636-9A4D-9909-61EA587C6A3F}" type="datetime1">
              <a:rPr lang="sv-SE" smtClean="0"/>
              <a:t>2019-09-11</a:t>
            </a:fld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9ADA9-B8AF-40A6-8885-4ED779507B06}" type="slidenum">
              <a:rPr lang="sv-SE" smtClean="0"/>
              <a:t>1</a:t>
            </a:fld>
            <a:endParaRPr lang="sv-SE"/>
          </a:p>
        </p:txBody>
      </p:sp>
      <p:sp>
        <p:nvSpPr>
          <p:cNvPr id="6" name="Rubrik 1"/>
          <p:cNvSpPr txBox="1">
            <a:spLocks/>
          </p:cNvSpPr>
          <p:nvPr/>
        </p:nvSpPr>
        <p:spPr>
          <a:xfrm>
            <a:off x="1115616" y="915566"/>
            <a:ext cx="6192064" cy="39604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ts val="3200"/>
              </a:lnSpc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sv-SE" dirty="0" smtClean="0"/>
          </a:p>
          <a:p>
            <a:endParaRPr lang="sv-SE" dirty="0" smtClean="0"/>
          </a:p>
          <a:p>
            <a:endParaRPr lang="sv-SE" dirty="0"/>
          </a:p>
          <a:p>
            <a:r>
              <a:rPr lang="sv-SE" dirty="0" smtClean="0"/>
              <a:t/>
            </a:r>
            <a:br>
              <a:rPr lang="sv-SE" dirty="0" smtClean="0"/>
            </a:br>
            <a:r>
              <a:rPr lang="sv-SE" dirty="0" smtClean="0"/>
              <a:t/>
            </a:r>
            <a:br>
              <a:rPr lang="sv-SE" dirty="0" smtClean="0"/>
            </a:br>
            <a:r>
              <a:rPr lang="sv-SE" sz="1800" dirty="0" smtClean="0">
                <a:latin typeface="+mn-lt"/>
              </a:rPr>
              <a:t>Skriv ditt namn här</a:t>
            </a:r>
            <a:endParaRPr lang="sv-SE" sz="1800" dirty="0">
              <a:latin typeface="+mn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291" cy="5143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78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age_10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1528046"/>
            <a:ext cx="2736303" cy="2823366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259632" y="555997"/>
            <a:ext cx="5421381" cy="871104"/>
          </a:xfrm>
        </p:spPr>
        <p:txBody>
          <a:bodyPr/>
          <a:lstStyle/>
          <a:p>
            <a:r>
              <a:rPr lang="sv-SE" sz="2600" dirty="0" smtClean="0"/>
              <a:t>Kunskapsavdelningen</a:t>
            </a:r>
            <a:endParaRPr lang="sv-SE" sz="2600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1266558" y="1636117"/>
            <a:ext cx="4457570" cy="2879849"/>
          </a:xfrm>
        </p:spPr>
        <p:txBody>
          <a:bodyPr>
            <a:normAutofit/>
          </a:bodyPr>
          <a:lstStyle/>
          <a:p>
            <a:r>
              <a:rPr lang="sv-SE" sz="1600" dirty="0"/>
              <a:t>Kommunikation och kunskapsspridning</a:t>
            </a:r>
          </a:p>
          <a:p>
            <a:r>
              <a:rPr lang="sv-SE" sz="1600" dirty="0"/>
              <a:t>Rapportering om tillståndet i miljön</a:t>
            </a:r>
          </a:p>
          <a:p>
            <a:r>
              <a:rPr lang="sv-SE" sz="1600" dirty="0"/>
              <a:t>Uppföljning av miljömålen och Agenda 2030</a:t>
            </a:r>
          </a:p>
          <a:p>
            <a:r>
              <a:rPr lang="sv-SE" sz="1600" dirty="0"/>
              <a:t>Miljöövervakning av hav och sötvatten </a:t>
            </a:r>
          </a:p>
          <a:p>
            <a:r>
              <a:rPr lang="sv-SE" sz="1600" dirty="0"/>
              <a:t>Forskning till stöd för förvaltningen</a:t>
            </a:r>
          </a:p>
          <a:p>
            <a:r>
              <a:rPr lang="sv-SE" sz="1600" dirty="0"/>
              <a:t>Internationellt utvecklingssamarbete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F189C-1E56-FD44-A91E-82220B94CCFB}" type="datetime1">
              <a:rPr lang="sv-SE" smtClean="0"/>
              <a:t>2019-09-11</a:t>
            </a:fld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9ADA9-B8AF-40A6-8885-4ED779507B06}" type="slidenum">
              <a:rPr lang="sv-SE" smtClean="0"/>
              <a:t>10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8523863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2319" y="1563813"/>
            <a:ext cx="2679102" cy="2764347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187624" y="555626"/>
            <a:ext cx="6480720" cy="871104"/>
          </a:xfrm>
        </p:spPr>
        <p:txBody>
          <a:bodyPr/>
          <a:lstStyle/>
          <a:p>
            <a:r>
              <a:rPr lang="sv-SE" sz="2600" dirty="0" smtClean="0"/>
              <a:t>Avdelning för havs- och vattenförvaltning</a:t>
            </a:r>
            <a:endParaRPr lang="sv-SE" sz="2600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1187624" y="1563638"/>
            <a:ext cx="3456384" cy="2880220"/>
          </a:xfrm>
        </p:spPr>
        <p:txBody>
          <a:bodyPr>
            <a:normAutofit fontScale="92500" lnSpcReduction="20000"/>
          </a:bodyPr>
          <a:lstStyle/>
          <a:p>
            <a:r>
              <a:rPr lang="sv-SE" sz="1600" dirty="0"/>
              <a:t>Samordna Sveriges arbete med</a:t>
            </a:r>
            <a:r>
              <a:rPr lang="sv-SE" sz="1600" dirty="0" smtClean="0"/>
              <a:t>: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sv-SE" sz="1600" dirty="0" smtClean="0"/>
              <a:t>	- EU:s havsmiljödirektiv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sv-SE" sz="1600" dirty="0"/>
              <a:t>	- EU:s vattendirektiv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sv-SE" sz="1600" dirty="0"/>
              <a:t>	- EU:s habitatdirektiv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sv-SE" sz="1600" dirty="0"/>
              <a:t>	- OSPAR och HELCOM</a:t>
            </a:r>
          </a:p>
          <a:p>
            <a:r>
              <a:rPr lang="sv-SE" sz="1600" dirty="0"/>
              <a:t>Fysisk planering till havs</a:t>
            </a:r>
          </a:p>
          <a:p>
            <a:r>
              <a:rPr lang="sv-SE" sz="1600" dirty="0"/>
              <a:t>Områdesskydd</a:t>
            </a:r>
          </a:p>
          <a:p>
            <a:r>
              <a:rPr lang="sv-SE" sz="1600" dirty="0"/>
              <a:t>Restaurering, biologisk mångfald</a:t>
            </a:r>
          </a:p>
          <a:p>
            <a:r>
              <a:rPr lang="sv-SE" sz="1600" dirty="0"/>
              <a:t>Prövning och tillsyn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0C519-E4BC-A346-A164-9AA0E1DEE4EC}" type="datetime1">
              <a:rPr lang="sv-SE" smtClean="0"/>
              <a:t>2019-09-11</a:t>
            </a:fld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9ADA9-B8AF-40A6-8885-4ED779507B06}" type="slidenum">
              <a:rPr lang="sv-SE" smtClean="0"/>
              <a:t>11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154103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563638"/>
            <a:ext cx="2675788" cy="276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187624" y="555526"/>
            <a:ext cx="5421381" cy="871104"/>
          </a:xfrm>
        </p:spPr>
        <p:txBody>
          <a:bodyPr/>
          <a:lstStyle/>
          <a:p>
            <a:r>
              <a:rPr lang="sv-SE" sz="2600" dirty="0" smtClean="0"/>
              <a:t>Avdelning för fiskförvaltning</a:t>
            </a:r>
            <a:endParaRPr lang="sv-SE" sz="2600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1187624" y="1563637"/>
            <a:ext cx="4536504" cy="3024337"/>
          </a:xfrm>
        </p:spPr>
        <p:txBody>
          <a:bodyPr>
            <a:noAutofit/>
          </a:bodyPr>
          <a:lstStyle/>
          <a:p>
            <a:r>
              <a:rPr lang="sv-SE" sz="1600" dirty="0"/>
              <a:t>Stöd till </a:t>
            </a:r>
            <a:r>
              <a:rPr lang="sv-SE" sz="1600" dirty="0" smtClean="0"/>
              <a:t>regeringskansliet </a:t>
            </a:r>
            <a:r>
              <a:rPr lang="sv-SE" sz="1600" dirty="0"/>
              <a:t>i EU-arbetet</a:t>
            </a:r>
          </a:p>
          <a:p>
            <a:r>
              <a:rPr lang="sv-SE" sz="1600" dirty="0"/>
              <a:t>Teknisk reglering – när, var och </a:t>
            </a:r>
            <a:r>
              <a:rPr lang="sv-SE" sz="1600" dirty="0" smtClean="0"/>
              <a:t>hur får </a:t>
            </a:r>
            <a:br>
              <a:rPr lang="sv-SE" sz="1600" dirty="0" smtClean="0"/>
            </a:br>
            <a:r>
              <a:rPr lang="sv-SE" sz="1600" dirty="0" smtClean="0"/>
              <a:t>man fiska?</a:t>
            </a:r>
            <a:endParaRPr lang="sv-SE" sz="1600" dirty="0"/>
          </a:p>
          <a:p>
            <a:r>
              <a:rPr lang="sv-SE" sz="1600" dirty="0"/>
              <a:t>Licenser och tillstånd – </a:t>
            </a:r>
            <a:r>
              <a:rPr lang="sv-SE" sz="1600" dirty="0" smtClean="0"/>
              <a:t>vem får fiska?</a:t>
            </a:r>
            <a:endParaRPr lang="sv-SE" sz="1600" dirty="0"/>
          </a:p>
          <a:p>
            <a:r>
              <a:rPr lang="sv-SE" sz="1600" dirty="0"/>
              <a:t>Registrering, kvalitetssäkring och analys </a:t>
            </a:r>
            <a:r>
              <a:rPr lang="sv-SE" sz="1600" dirty="0" smtClean="0"/>
              <a:t/>
            </a:r>
            <a:br>
              <a:rPr lang="sv-SE" sz="1600" dirty="0" smtClean="0"/>
            </a:br>
            <a:r>
              <a:rPr lang="sv-SE" sz="1600" dirty="0" smtClean="0"/>
              <a:t>av </a:t>
            </a:r>
            <a:r>
              <a:rPr lang="sv-SE" sz="1600" dirty="0"/>
              <a:t>uppgifter från fiske och försäljningsled</a:t>
            </a:r>
          </a:p>
          <a:p>
            <a:r>
              <a:rPr lang="sv-SE" sz="1600" dirty="0"/>
              <a:t>Kvotuppföljning</a:t>
            </a:r>
          </a:p>
          <a:p>
            <a:r>
              <a:rPr lang="sv-SE" sz="1600" dirty="0"/>
              <a:t>Kontroll av landningar och försäljningsled</a:t>
            </a:r>
          </a:p>
          <a:p>
            <a:r>
              <a:rPr lang="sv-SE" sz="1600" dirty="0" smtClean="0"/>
              <a:t>Övervakning &amp; uppföljning av regelefterlevnad</a:t>
            </a:r>
            <a:endParaRPr lang="sv-SE" sz="1600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71163-C2B2-44E8-ABD2-35DF130FCC8C}" type="datetime1">
              <a:rPr lang="sv-SE" smtClean="0"/>
              <a:t>2019-09-11</a:t>
            </a:fld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9ADA9-B8AF-40A6-8885-4ED779507B06}" type="slidenum">
              <a:rPr lang="sv-SE" smtClean="0"/>
              <a:t>12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3508251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Page_12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6652" y="1560786"/>
            <a:ext cx="2701806" cy="2787773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187624" y="555526"/>
            <a:ext cx="5421381" cy="871104"/>
          </a:xfrm>
        </p:spPr>
        <p:txBody>
          <a:bodyPr/>
          <a:lstStyle/>
          <a:p>
            <a:r>
              <a:rPr lang="sv-SE" sz="2600" dirty="0" smtClean="0"/>
              <a:t>Avdelning för </a:t>
            </a:r>
            <a:r>
              <a:rPr lang="sv-SE" sz="2600" dirty="0" smtClean="0"/>
              <a:t>verksamhetsstöd</a:t>
            </a:r>
            <a:endParaRPr lang="sv-SE" sz="2600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1187624" y="1570647"/>
            <a:ext cx="4608152" cy="2657288"/>
          </a:xfrm>
        </p:spPr>
        <p:txBody>
          <a:bodyPr>
            <a:normAutofit/>
          </a:bodyPr>
          <a:lstStyle/>
          <a:p>
            <a:r>
              <a:rPr lang="sv-SE" sz="1600" dirty="0" smtClean="0"/>
              <a:t>Juridiska processer</a:t>
            </a:r>
            <a:endParaRPr lang="sv-SE" sz="1600" dirty="0"/>
          </a:p>
          <a:p>
            <a:r>
              <a:rPr lang="sv-SE" sz="1600" dirty="0" smtClean="0"/>
              <a:t>Ekonomi </a:t>
            </a:r>
            <a:r>
              <a:rPr lang="sv-SE" sz="1600" dirty="0"/>
              <a:t>processer – finansiering, budgetering, anslagshantering, bokföring, uppföljning och </a:t>
            </a:r>
            <a:r>
              <a:rPr lang="sv-SE" sz="1600" dirty="0" smtClean="0"/>
              <a:t>redovisning</a:t>
            </a:r>
            <a:endParaRPr lang="sv-SE" sz="1600" dirty="0"/>
          </a:p>
          <a:p>
            <a:r>
              <a:rPr lang="sv-SE" sz="1600" dirty="0" smtClean="0"/>
              <a:t>Verksamhetsprocesser – </a:t>
            </a:r>
            <a:r>
              <a:rPr lang="sv-SE" sz="1600" dirty="0"/>
              <a:t>planering, uppföljning, redovisning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F9CDF-8D01-C944-9845-6C867E9F2C43}" type="datetime1">
              <a:rPr lang="sv-SE" smtClean="0"/>
              <a:t>2019-09-11</a:t>
            </a:fld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9ADA9-B8AF-40A6-8885-4ED779507B06}" type="slidenum">
              <a:rPr lang="sv-SE" smtClean="0"/>
              <a:t>13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1611031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2600" dirty="0"/>
              <a:t>Avdelning för </a:t>
            </a:r>
            <a:r>
              <a:rPr lang="sv-SE" sz="2600" dirty="0" smtClean="0"/>
              <a:t>digital utveckling</a:t>
            </a:r>
            <a:endParaRPr lang="sv-SE" sz="2600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fontAlgn="base"/>
            <a:r>
              <a:rPr lang="sv-SE" sz="1600" dirty="0"/>
              <a:t>U</a:t>
            </a:r>
            <a:r>
              <a:rPr lang="sv-SE" sz="1600" dirty="0" smtClean="0"/>
              <a:t>tveckling </a:t>
            </a:r>
            <a:r>
              <a:rPr lang="sv-SE" sz="1600" dirty="0"/>
              <a:t>och förvaltning av myndighetens IT-system </a:t>
            </a:r>
            <a:endParaRPr lang="sv-SE" sz="1600" dirty="0" smtClean="0"/>
          </a:p>
          <a:p>
            <a:pPr fontAlgn="base"/>
            <a:r>
              <a:rPr lang="sv-SE" sz="1600" dirty="0" smtClean="0"/>
              <a:t>Samordning av arbetet </a:t>
            </a:r>
            <a:r>
              <a:rPr lang="sv-SE" sz="1600" dirty="0"/>
              <a:t>med digital </a:t>
            </a:r>
            <a:r>
              <a:rPr lang="sv-SE" sz="1600" dirty="0" smtClean="0"/>
              <a:t>verksamhetsutveckling</a:t>
            </a:r>
          </a:p>
          <a:p>
            <a:pPr fontAlgn="base"/>
            <a:r>
              <a:rPr lang="sv-SE" sz="1600" dirty="0" smtClean="0"/>
              <a:t>IT-strategisk planering, arkitektur, informationssäkerhet och processtöd</a:t>
            </a:r>
          </a:p>
          <a:p>
            <a:pPr marL="0" indent="0" fontAlgn="base">
              <a:buNone/>
            </a:pPr>
            <a:endParaRPr lang="sv-SE" dirty="0" smtClean="0"/>
          </a:p>
          <a:p>
            <a:pPr fontAlgn="base"/>
            <a:endParaRPr lang="sv-SE" dirty="0"/>
          </a:p>
          <a:p>
            <a:endParaRPr lang="sv-SE" dirty="0"/>
          </a:p>
        </p:txBody>
      </p:sp>
      <p:pic>
        <p:nvPicPr>
          <p:cNvPr id="7" name="Platshållare för innehåll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1707654"/>
            <a:ext cx="2581680" cy="2663825"/>
          </a:xfrm>
        </p:spPr>
      </p:pic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B852E-7D11-B442-8178-F1B745D1E13E}" type="datetime1">
              <a:rPr lang="sv-SE" smtClean="0"/>
              <a:t>2019-09-11</a:t>
            </a:fld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9ADA9-B8AF-40A6-8885-4ED779507B06}" type="slidenum">
              <a:rPr lang="sv-SE" smtClean="0"/>
              <a:t>14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500756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187624" y="628005"/>
            <a:ext cx="5421381" cy="871104"/>
          </a:xfrm>
        </p:spPr>
        <p:txBody>
          <a:bodyPr/>
          <a:lstStyle/>
          <a:p>
            <a:r>
              <a:rPr lang="sv-SE" sz="2600" dirty="0" smtClean="0"/>
              <a:t>EU:s vattendirektiv</a:t>
            </a:r>
            <a:endParaRPr lang="sv-SE" sz="2600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1115616" y="1636117"/>
            <a:ext cx="4320480" cy="2663825"/>
          </a:xfrm>
        </p:spPr>
        <p:txBody>
          <a:bodyPr/>
          <a:lstStyle/>
          <a:p>
            <a:r>
              <a:rPr lang="sv-SE" sz="1600" dirty="0" smtClean="0"/>
              <a:t>Trädde i kraft år 2000 och blev del av svensk lag 2004</a:t>
            </a:r>
          </a:p>
          <a:p>
            <a:r>
              <a:rPr lang="sv-SE" sz="1600" dirty="0" smtClean="0"/>
              <a:t>Skydda och förbättra miljön i sjöar, åar, floder</a:t>
            </a:r>
            <a:r>
              <a:rPr lang="sv-SE" sz="1600" dirty="0"/>
              <a:t> </a:t>
            </a:r>
            <a:r>
              <a:rPr lang="sv-SE" sz="1600" dirty="0" smtClean="0"/>
              <a:t>och kustvatten</a:t>
            </a:r>
          </a:p>
          <a:p>
            <a:r>
              <a:rPr lang="sv-SE" sz="1600" dirty="0" smtClean="0"/>
              <a:t>Även grundvatten och grundvattenberoende våtmarker skyddas</a:t>
            </a:r>
          </a:p>
          <a:p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B36FB-61DA-1E48-9D80-C1C62C10E38E}" type="datetime1">
              <a:rPr lang="sv-SE" smtClean="0"/>
              <a:t>2019-09-11</a:t>
            </a:fld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9ADA9-B8AF-40A6-8885-4ED779507B06}" type="slidenum">
              <a:rPr lang="sv-SE" smtClean="0"/>
              <a:t>15</a:t>
            </a:fld>
            <a:endParaRPr lang="sv-SE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1059582"/>
            <a:ext cx="2621280" cy="3206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09124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187624" y="627534"/>
            <a:ext cx="5421381" cy="871104"/>
          </a:xfrm>
        </p:spPr>
        <p:txBody>
          <a:bodyPr/>
          <a:lstStyle/>
          <a:p>
            <a:r>
              <a:rPr lang="sv-SE" sz="2600" dirty="0" smtClean="0"/>
              <a:t>EU:s havsmiljödirektiv</a:t>
            </a:r>
            <a:endParaRPr lang="sv-SE" sz="2600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1115616" y="1635646"/>
            <a:ext cx="4536144" cy="2880220"/>
          </a:xfrm>
        </p:spPr>
        <p:txBody>
          <a:bodyPr>
            <a:normAutofit/>
          </a:bodyPr>
          <a:lstStyle/>
          <a:p>
            <a:r>
              <a:rPr lang="sv-SE" sz="1600" dirty="0" smtClean="0"/>
              <a:t>Gemensam strategi för medlemsländerna,   juli 2008</a:t>
            </a:r>
          </a:p>
          <a:p>
            <a:r>
              <a:rPr lang="sv-SE" sz="1600" dirty="0" smtClean="0"/>
              <a:t>Havens ekosystem ska ha god </a:t>
            </a:r>
            <a:r>
              <a:rPr lang="sv-SE" sz="1600" dirty="0"/>
              <a:t>miljöstatus </a:t>
            </a:r>
            <a:r>
              <a:rPr lang="sv-SE" sz="1600" dirty="0" smtClean="0"/>
              <a:t>   år </a:t>
            </a:r>
            <a:r>
              <a:rPr lang="sv-SE" sz="1600" dirty="0"/>
              <a:t>2020</a:t>
            </a:r>
          </a:p>
          <a:p>
            <a:r>
              <a:rPr lang="sv-SE" sz="1600" dirty="0" smtClean="0"/>
              <a:t>Gäller alla EU:s marina vatten, inklusive ekonomiska zonen</a:t>
            </a:r>
          </a:p>
          <a:p>
            <a:r>
              <a:rPr lang="sv-SE" sz="1600" dirty="0" err="1" smtClean="0"/>
              <a:t>HaV</a:t>
            </a:r>
            <a:r>
              <a:rPr lang="sv-SE" sz="1600" dirty="0" smtClean="0"/>
              <a:t> ansvarar för Sveriges åtaganden</a:t>
            </a:r>
          </a:p>
          <a:p>
            <a:endParaRPr lang="sv-SE" sz="1600" dirty="0" smtClean="0"/>
          </a:p>
          <a:p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F9CD6-D060-094D-888C-6B381F718709}" type="datetime1">
              <a:rPr lang="sv-SE" smtClean="0"/>
              <a:t>2019-09-11</a:t>
            </a:fld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9ADA9-B8AF-40A6-8885-4ED779507B06}" type="slidenum">
              <a:rPr lang="sv-SE" smtClean="0"/>
              <a:t>16</a:t>
            </a:fld>
            <a:endParaRPr lang="sv-SE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1563638"/>
            <a:ext cx="2651924" cy="2736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20344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187624" y="627534"/>
            <a:ext cx="5421381" cy="871104"/>
          </a:xfrm>
        </p:spPr>
        <p:txBody>
          <a:bodyPr/>
          <a:lstStyle/>
          <a:p>
            <a:r>
              <a:rPr lang="sv-SE" sz="2600" dirty="0" smtClean="0"/>
              <a:t>EU:s fiskeripolitik</a:t>
            </a:r>
            <a:endParaRPr lang="sv-SE" sz="2600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1115616" y="1635646"/>
            <a:ext cx="4248112" cy="2663825"/>
          </a:xfrm>
        </p:spPr>
        <p:txBody>
          <a:bodyPr>
            <a:normAutofit/>
          </a:bodyPr>
          <a:lstStyle/>
          <a:p>
            <a:r>
              <a:rPr lang="sv-SE" sz="1600" dirty="0"/>
              <a:t>Gemensamma regler för alla </a:t>
            </a:r>
            <a:br>
              <a:rPr lang="sv-SE" sz="1600" dirty="0"/>
            </a:br>
            <a:r>
              <a:rPr lang="sv-SE" sz="1600" dirty="0"/>
              <a:t>EU-länder</a:t>
            </a:r>
          </a:p>
          <a:p>
            <a:r>
              <a:rPr lang="sv-SE" sz="1600" dirty="0"/>
              <a:t>Beslutas gemensamt av medlemsländerna</a:t>
            </a:r>
          </a:p>
          <a:p>
            <a:r>
              <a:rPr lang="sv-SE" sz="1600" dirty="0"/>
              <a:t>Likvärdig fiskerikontroll</a:t>
            </a:r>
          </a:p>
          <a:p>
            <a:r>
              <a:rPr lang="sv-SE" sz="1600" dirty="0"/>
              <a:t>Nödvändigt för att kunna förvalta våra fiskbestånd</a:t>
            </a:r>
          </a:p>
          <a:p>
            <a:r>
              <a:rPr lang="sv-SE" sz="1600" dirty="0"/>
              <a:t>En ny grundförordning gäller från 2014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5219B-17E5-F644-8CE0-79C576511B5D}" type="datetime1">
              <a:rPr lang="sv-SE" smtClean="0"/>
              <a:t>2019-09-11</a:t>
            </a:fld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9ADA9-B8AF-40A6-8885-4ED779507B06}" type="slidenum">
              <a:rPr lang="sv-SE" smtClean="0"/>
              <a:t>17</a:t>
            </a:fld>
            <a:endParaRPr lang="sv-SE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1563638"/>
            <a:ext cx="2659938" cy="2744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52362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187624" y="627534"/>
            <a:ext cx="5421381" cy="871104"/>
          </a:xfrm>
        </p:spPr>
        <p:txBody>
          <a:bodyPr/>
          <a:lstStyle/>
          <a:p>
            <a:r>
              <a:rPr lang="sv-SE" sz="2600" dirty="0" smtClean="0"/>
              <a:t>Regionala miljökonventioner</a:t>
            </a:r>
            <a:endParaRPr lang="sv-SE" sz="2600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1115616" y="1635646"/>
            <a:ext cx="4248472" cy="2663825"/>
          </a:xfrm>
        </p:spPr>
        <p:txBody>
          <a:bodyPr/>
          <a:lstStyle/>
          <a:p>
            <a:r>
              <a:rPr lang="sv-SE" sz="1600" dirty="0" smtClean="0"/>
              <a:t>OSPAR – till skydd för marina miljön i </a:t>
            </a:r>
            <a:r>
              <a:rPr lang="sv-SE" sz="1600" dirty="0" err="1" smtClean="0"/>
              <a:t>Nordostatlanten</a:t>
            </a:r>
            <a:endParaRPr lang="sv-SE" sz="1600" dirty="0" smtClean="0"/>
          </a:p>
          <a:p>
            <a:r>
              <a:rPr lang="sv-SE" sz="1600" dirty="0" smtClean="0"/>
              <a:t>15 stater och EU-kommissionen</a:t>
            </a:r>
          </a:p>
          <a:p>
            <a:r>
              <a:rPr lang="sv-SE" sz="1600" dirty="0" smtClean="0"/>
              <a:t>HELCOM – till skydd för Östersjöns miljö</a:t>
            </a:r>
          </a:p>
          <a:p>
            <a:r>
              <a:rPr lang="sv-SE" sz="1600" dirty="0" smtClean="0"/>
              <a:t>9 stater och EU-kommissionen</a:t>
            </a:r>
          </a:p>
          <a:p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9FC3F-EB94-5248-9CEF-50295F4F9867}" type="datetime1">
              <a:rPr lang="sv-SE" smtClean="0"/>
              <a:t>2019-09-11</a:t>
            </a:fld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9ADA9-B8AF-40A6-8885-4ED779507B06}" type="slidenum">
              <a:rPr lang="sv-SE" smtClean="0"/>
              <a:t>18</a:t>
            </a:fld>
            <a:endParaRPr lang="sv-SE"/>
          </a:p>
        </p:txBody>
      </p:sp>
      <p:pic>
        <p:nvPicPr>
          <p:cNvPr id="9" name="Picture 8" descr="Page_17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5867" y="1563638"/>
            <a:ext cx="2671894" cy="275690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4377" y="1391920"/>
            <a:ext cx="2795358" cy="2952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38755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age_18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1563637"/>
            <a:ext cx="2664296" cy="2749069"/>
          </a:xfrm>
          <a:prstGeom prst="rect">
            <a:avLst/>
          </a:prstGeom>
        </p:spPr>
      </p:pic>
      <p:sp>
        <p:nvSpPr>
          <p:cNvPr id="153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87624" y="668982"/>
            <a:ext cx="7386637" cy="857250"/>
          </a:xfrm>
        </p:spPr>
        <p:txBody>
          <a:bodyPr/>
          <a:lstStyle/>
          <a:p>
            <a:r>
              <a:rPr lang="sv-SE" sz="2600" dirty="0" err="1" smtClean="0"/>
              <a:t>Helcom</a:t>
            </a:r>
            <a:r>
              <a:rPr lang="sv-SE" sz="2600" dirty="0" smtClean="0"/>
              <a:t> Baltic Sea Action Plan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187624" y="1620366"/>
            <a:ext cx="7515225" cy="2895600"/>
          </a:xfrm>
        </p:spPr>
        <p:txBody>
          <a:bodyPr>
            <a:normAutofit/>
          </a:bodyPr>
          <a:lstStyle/>
          <a:p>
            <a:pPr>
              <a:buSzPct val="100000"/>
              <a:buBlip>
                <a:blip r:embed="rId4"/>
              </a:buBlip>
            </a:pPr>
            <a:r>
              <a:rPr lang="sv-SE" sz="1600" dirty="0" smtClean="0"/>
              <a:t>Ministerbeslut 2007 </a:t>
            </a:r>
            <a:r>
              <a:rPr lang="sv-SE" sz="1600" dirty="0"/>
              <a:t>inom ramen för </a:t>
            </a:r>
            <a:r>
              <a:rPr lang="sv-SE" sz="1600" dirty="0" smtClean="0"/>
              <a:t>HELCOM</a:t>
            </a:r>
          </a:p>
          <a:p>
            <a:pPr>
              <a:buSzPct val="100000"/>
              <a:buBlip>
                <a:blip r:embed="rId4"/>
              </a:buBlip>
            </a:pPr>
            <a:r>
              <a:rPr lang="sv-SE" sz="1600" dirty="0" smtClean="0"/>
              <a:t>Egentliga Östersjön</a:t>
            </a:r>
            <a:r>
              <a:rPr lang="sv-SE" sz="1600" dirty="0"/>
              <a:t>, Öresund och </a:t>
            </a:r>
            <a:r>
              <a:rPr lang="sv-SE" sz="1600" dirty="0" smtClean="0"/>
              <a:t>Kattegatt</a:t>
            </a:r>
          </a:p>
          <a:p>
            <a:pPr>
              <a:buSzPct val="100000"/>
              <a:buBlip>
                <a:blip r:embed="rId4"/>
              </a:buBlip>
            </a:pPr>
            <a:r>
              <a:rPr lang="sv-SE" sz="1600" dirty="0" smtClean="0"/>
              <a:t>Målet - </a:t>
            </a:r>
            <a:r>
              <a:rPr lang="sv-SE" sz="1600" dirty="0"/>
              <a:t>god ekologisk </a:t>
            </a:r>
            <a:r>
              <a:rPr lang="sv-SE" sz="1600" dirty="0" smtClean="0"/>
              <a:t>status till </a:t>
            </a:r>
            <a:r>
              <a:rPr lang="sv-SE" sz="1600" dirty="0"/>
              <a:t>år </a:t>
            </a:r>
            <a:r>
              <a:rPr lang="sv-SE" sz="1600" dirty="0" smtClean="0"/>
              <a:t>2021</a:t>
            </a:r>
          </a:p>
          <a:p>
            <a:pPr>
              <a:buSzPct val="100000"/>
              <a:buBlip>
                <a:blip r:embed="rId4"/>
              </a:buBlip>
            </a:pPr>
            <a:r>
              <a:rPr lang="sv-SE" sz="1600" dirty="0" smtClean="0"/>
              <a:t>Nationella implementeringsplaner </a:t>
            </a:r>
            <a:r>
              <a:rPr lang="sv-SE" sz="1600" dirty="0"/>
              <a:t>till år </a:t>
            </a:r>
            <a:r>
              <a:rPr lang="sv-SE" sz="1600" dirty="0" smtClean="0"/>
              <a:t>2010</a:t>
            </a:r>
            <a:endParaRPr lang="sv-SE" sz="1600" dirty="0"/>
          </a:p>
          <a:p>
            <a:pPr>
              <a:buSzPct val="100000"/>
              <a:buBlip>
                <a:blip r:embed="rId4"/>
              </a:buBlip>
            </a:pPr>
            <a:r>
              <a:rPr lang="sv-SE" sz="1600" dirty="0"/>
              <a:t>Utvärderas vid ett ministermöte </a:t>
            </a:r>
            <a:r>
              <a:rPr lang="sv-SE" sz="1600" dirty="0" smtClean="0"/>
              <a:t>2013</a:t>
            </a:r>
            <a:r>
              <a:rPr lang="sv-SE" sz="1600" dirty="0"/>
              <a:t>.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8C457-D09B-B84C-9C04-2C16772FE7D3}" type="datetime1">
              <a:rPr lang="sv-SE" smtClean="0"/>
              <a:t>2019-09-11</a:t>
            </a:fld>
            <a:endParaRPr lang="sv-SE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9ADA9-B8AF-40A6-8885-4ED779507B06}" type="slidenum">
              <a:rPr lang="sv-SE" smtClean="0"/>
              <a:t>19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9138488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115616" y="555526"/>
            <a:ext cx="5421381" cy="871104"/>
          </a:xfrm>
        </p:spPr>
        <p:txBody>
          <a:bodyPr/>
          <a:lstStyle/>
          <a:p>
            <a:r>
              <a:rPr lang="sv-SE" sz="2600" dirty="0" smtClean="0"/>
              <a:t>Instruktion från regeringen</a:t>
            </a:r>
            <a:endParaRPr lang="sv-SE" sz="2600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043608" y="1563638"/>
            <a:ext cx="7344816" cy="2880041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sv-SE" sz="1800" dirty="0" smtClean="0">
                <a:solidFill>
                  <a:srgbClr val="007CC8"/>
                </a:solidFill>
              </a:rPr>
              <a:t>1 </a:t>
            </a:r>
            <a:r>
              <a:rPr lang="sv-SE" sz="1800" dirty="0">
                <a:solidFill>
                  <a:srgbClr val="007CC8"/>
                </a:solidFill>
              </a:rPr>
              <a:t>§ </a:t>
            </a:r>
            <a:r>
              <a:rPr lang="sv-SE" sz="1800" dirty="0"/>
              <a:t>Havs- och vattenmyndigheten är förvaltningsmyndighet på </a:t>
            </a:r>
            <a:r>
              <a:rPr lang="sv-SE" sz="1800" dirty="0" smtClean="0"/>
              <a:t>miljöområdet för </a:t>
            </a:r>
            <a:r>
              <a:rPr lang="sv-SE" sz="1800" dirty="0"/>
              <a:t>frågor om bevarande, restaurering och hållbart nyttjande av sjöar</a:t>
            </a:r>
            <a:r>
              <a:rPr lang="sv-SE" sz="1800" dirty="0" smtClean="0"/>
              <a:t>, vattendrag </a:t>
            </a:r>
            <a:r>
              <a:rPr lang="sv-SE" sz="1800" dirty="0"/>
              <a:t>och hav</a:t>
            </a:r>
            <a:r>
              <a:rPr lang="sv-SE" sz="1800" dirty="0" smtClean="0"/>
              <a:t>.</a:t>
            </a:r>
          </a:p>
          <a:p>
            <a:pPr marL="0" indent="0">
              <a:lnSpc>
                <a:spcPct val="60000"/>
              </a:lnSpc>
              <a:buNone/>
            </a:pPr>
            <a:endParaRPr lang="sv-SE" sz="1800" dirty="0" smtClean="0"/>
          </a:p>
          <a:p>
            <a:pPr marL="0" indent="0">
              <a:lnSpc>
                <a:spcPct val="120000"/>
              </a:lnSpc>
              <a:buNone/>
            </a:pPr>
            <a:r>
              <a:rPr lang="sv-SE" sz="1800" dirty="0" smtClean="0">
                <a:solidFill>
                  <a:srgbClr val="007CC8"/>
                </a:solidFill>
              </a:rPr>
              <a:t>2 </a:t>
            </a:r>
            <a:r>
              <a:rPr lang="sv-SE" sz="1800" dirty="0">
                <a:solidFill>
                  <a:srgbClr val="007CC8"/>
                </a:solidFill>
              </a:rPr>
              <a:t>§ </a:t>
            </a:r>
            <a:r>
              <a:rPr lang="sv-SE" sz="1800" dirty="0"/>
              <a:t>Myndigheten ska inom sitt ansvarsområde vara pådrivande, </a:t>
            </a:r>
            <a:r>
              <a:rPr lang="sv-SE" sz="1800" dirty="0" smtClean="0"/>
              <a:t>stödjande och </a:t>
            </a:r>
            <a:r>
              <a:rPr lang="sv-SE" sz="1800" dirty="0"/>
              <a:t>samlande vid genomförandet av miljöpolitiken och  </a:t>
            </a:r>
            <a:r>
              <a:rPr lang="sv-SE" sz="1800" dirty="0" smtClean="0"/>
              <a:t> verka </a:t>
            </a:r>
            <a:r>
              <a:rPr lang="sv-SE" sz="1800" dirty="0"/>
              <a:t>för en </a:t>
            </a:r>
            <a:r>
              <a:rPr lang="sv-SE" sz="1800" dirty="0" smtClean="0"/>
              <a:t>hållbar förvaltning </a:t>
            </a:r>
            <a:r>
              <a:rPr lang="sv-SE" sz="1800" dirty="0"/>
              <a:t>av </a:t>
            </a:r>
            <a:r>
              <a:rPr lang="sv-SE" sz="1800" dirty="0" smtClean="0"/>
              <a:t>fiskeresurserna</a:t>
            </a:r>
            <a:r>
              <a:rPr lang="sv-SE" sz="1800" dirty="0"/>
              <a:t>.</a:t>
            </a:r>
          </a:p>
          <a:p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30B3C-DB05-AC42-B605-D906F7F5F748}" type="datetime1">
              <a:rPr lang="sv-SE" smtClean="0"/>
              <a:t>2019-09-11</a:t>
            </a:fld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9ADA9-B8AF-40A6-8885-4ED779507B06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5035362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47664" y="699542"/>
            <a:ext cx="7386637" cy="857250"/>
          </a:xfrm>
        </p:spPr>
        <p:txBody>
          <a:bodyPr/>
          <a:lstStyle/>
          <a:p>
            <a:r>
              <a:rPr lang="sv-SE" sz="2600" dirty="0" smtClean="0"/>
              <a:t>Fysisk planering av territorialhavet och </a:t>
            </a:r>
            <a:br>
              <a:rPr lang="sv-SE" sz="2600" dirty="0" smtClean="0"/>
            </a:br>
            <a:r>
              <a:rPr lang="sv-SE" sz="2600" dirty="0" smtClean="0"/>
              <a:t>		     svensk ekonomisk zon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635896" y="1851670"/>
            <a:ext cx="6696744" cy="2679576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buSzPct val="100000"/>
              <a:buBlip>
                <a:blip r:embed="rId3"/>
              </a:buBlip>
            </a:pPr>
            <a:r>
              <a:rPr lang="sv-SE" sz="1600" i="1" dirty="0" smtClean="0"/>
              <a:t>Planering på djupet – fysisk planering av havet</a:t>
            </a:r>
            <a:endParaRPr lang="sv-SE" sz="1600" dirty="0"/>
          </a:p>
          <a:p>
            <a:pPr>
              <a:lnSpc>
                <a:spcPct val="110000"/>
              </a:lnSpc>
              <a:buSzPct val="100000"/>
              <a:buBlip>
                <a:blip r:embed="rId3"/>
              </a:buBlip>
            </a:pPr>
            <a:r>
              <a:rPr lang="sv-SE" sz="1600" dirty="0" smtClean="0"/>
              <a:t>Slutbetänkande till regeringen december 2010</a:t>
            </a:r>
          </a:p>
          <a:p>
            <a:pPr>
              <a:lnSpc>
                <a:spcPct val="110000"/>
              </a:lnSpc>
              <a:buSzPct val="100000"/>
              <a:buBlip>
                <a:blip r:embed="rId3"/>
              </a:buBlip>
            </a:pPr>
            <a:r>
              <a:rPr lang="sv-SE" sz="1600" dirty="0" err="1" smtClean="0"/>
              <a:t>HaV</a:t>
            </a:r>
            <a:r>
              <a:rPr lang="sv-SE" sz="1600" dirty="0" smtClean="0"/>
              <a:t> samordnar, kustlänsstyrelserna bistår</a:t>
            </a:r>
          </a:p>
          <a:p>
            <a:pPr>
              <a:lnSpc>
                <a:spcPct val="110000"/>
              </a:lnSpc>
              <a:buSzPct val="100000"/>
              <a:buBlip>
                <a:blip r:embed="rId3"/>
              </a:buBlip>
            </a:pPr>
            <a:r>
              <a:rPr lang="sv-SE" sz="1600" dirty="0" smtClean="0"/>
              <a:t>Samverkan med kommuner och sektorsmyndigheter</a:t>
            </a:r>
          </a:p>
          <a:p>
            <a:pPr>
              <a:lnSpc>
                <a:spcPct val="110000"/>
              </a:lnSpc>
              <a:buSzPct val="100000"/>
              <a:buBlip>
                <a:blip r:embed="rId3"/>
              </a:buBlip>
            </a:pPr>
            <a:r>
              <a:rPr lang="sv-SE" sz="1600" dirty="0" smtClean="0"/>
              <a:t>Proposition bereds i Regeringskansliet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EF7C8-A1CD-3B42-AEE0-20322D64CF63}" type="datetime1">
              <a:rPr lang="sv-SE" smtClean="0"/>
              <a:t>2019-09-11</a:t>
            </a:fld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9ADA9-B8AF-40A6-8885-4ED779507B06}" type="slidenum">
              <a:rPr lang="sv-SE" smtClean="0"/>
              <a:t>20</a:t>
            </a:fld>
            <a:endParaRPr lang="sv-SE"/>
          </a:p>
        </p:txBody>
      </p:sp>
      <p:pic>
        <p:nvPicPr>
          <p:cNvPr id="7" name="Picture 6" descr="Page_19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347614"/>
            <a:ext cx="2902354" cy="3118879"/>
          </a:xfrm>
          <a:prstGeom prst="rect">
            <a:avLst/>
          </a:prstGeom>
        </p:spPr>
      </p:pic>
      <p:pic>
        <p:nvPicPr>
          <p:cNvPr id="8" name="Picture 7" descr="text19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3867894"/>
            <a:ext cx="2090928" cy="615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195619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01D55-7E2D-B344-9264-2F0E128AA7BC}" type="datetime1">
              <a:rPr lang="sv-SE" smtClean="0"/>
              <a:t>2019-09-11</a:t>
            </a:fld>
            <a:endParaRPr lang="sv-SE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9ADA9-B8AF-40A6-8885-4ED779507B06}" type="slidenum">
              <a:rPr lang="sv-SE" smtClean="0"/>
              <a:t>21</a:t>
            </a:fld>
            <a:endParaRPr lang="sv-SE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291" cy="5143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662088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age_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6997" y="915566"/>
            <a:ext cx="3252066" cy="3456384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115616" y="980566"/>
            <a:ext cx="5421381" cy="871104"/>
          </a:xfrm>
        </p:spPr>
        <p:txBody>
          <a:bodyPr/>
          <a:lstStyle/>
          <a:p>
            <a:r>
              <a:rPr lang="sv-SE" sz="2600" dirty="0" smtClean="0"/>
              <a:t>Sveriges miljömål </a:t>
            </a:r>
            <a:br>
              <a:rPr lang="sv-SE" sz="2600" dirty="0" smtClean="0"/>
            </a:br>
            <a:r>
              <a:rPr lang="sv-SE" sz="2600" dirty="0" smtClean="0"/>
              <a:t>– </a:t>
            </a:r>
            <a:r>
              <a:rPr lang="sv-SE" sz="2600" dirty="0" err="1" smtClean="0"/>
              <a:t>HaV:s</a:t>
            </a:r>
            <a:r>
              <a:rPr lang="sv-SE" sz="2600" dirty="0" smtClean="0"/>
              <a:t> ansvar</a:t>
            </a:r>
            <a:endParaRPr lang="sv-SE" sz="2600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37E2C-D7FF-CD4D-84E3-57E08F81355C}" type="datetime1">
              <a:rPr lang="sv-SE" smtClean="0"/>
              <a:t>2019-09-11</a:t>
            </a:fld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9ADA9-B8AF-40A6-8885-4ED779507B06}" type="slidenum">
              <a:rPr lang="sv-SE" smtClean="0"/>
              <a:t>3</a:t>
            </a:fld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971600" y="1995686"/>
            <a:ext cx="4680520" cy="266382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sv-SE" sz="1600" dirty="0" smtClean="0"/>
              <a:t>Ingen övergödning </a:t>
            </a:r>
          </a:p>
          <a:p>
            <a:pPr>
              <a:lnSpc>
                <a:spcPct val="100000"/>
              </a:lnSpc>
            </a:pPr>
            <a:r>
              <a:rPr lang="sv-SE" sz="1600" dirty="0" smtClean="0"/>
              <a:t>Levande sjöar och vattendrag</a:t>
            </a:r>
          </a:p>
          <a:p>
            <a:pPr>
              <a:lnSpc>
                <a:spcPct val="100000"/>
              </a:lnSpc>
            </a:pPr>
            <a:r>
              <a:rPr lang="sv-SE" sz="1600" dirty="0" smtClean="0"/>
              <a:t>Hav i balans samt levande kust och skärgård</a:t>
            </a:r>
            <a:endParaRPr lang="sv-SE" sz="1600" dirty="0"/>
          </a:p>
        </p:txBody>
      </p:sp>
    </p:spTree>
    <p:extLst>
      <p:ext uri="{BB962C8B-B14F-4D97-AF65-F5344CB8AC3E}">
        <p14:creationId xmlns:p14="http://schemas.microsoft.com/office/powerpoint/2010/main" val="45240833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1289" cy="5143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425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716016" y="752118"/>
            <a:ext cx="3960440" cy="943112"/>
          </a:xfrm>
        </p:spPr>
        <p:txBody>
          <a:bodyPr/>
          <a:lstStyle/>
          <a:p>
            <a:r>
              <a:rPr lang="sv-SE" sz="2600" dirty="0" smtClean="0"/>
              <a:t>Vägen dit</a:t>
            </a:r>
            <a:endParaRPr lang="sv-SE" sz="2600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4008" y="1923678"/>
            <a:ext cx="3888432" cy="2232248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sv-SE" sz="1600" dirty="0" smtClean="0"/>
              <a:t>Vattenförvaltning</a:t>
            </a:r>
          </a:p>
          <a:p>
            <a:pPr>
              <a:lnSpc>
                <a:spcPct val="110000"/>
              </a:lnSpc>
            </a:pPr>
            <a:r>
              <a:rPr lang="sv-SE" sz="1600" dirty="0" smtClean="0"/>
              <a:t>Havsförvaltning</a:t>
            </a:r>
          </a:p>
          <a:p>
            <a:pPr>
              <a:lnSpc>
                <a:spcPct val="110000"/>
              </a:lnSpc>
            </a:pPr>
            <a:r>
              <a:rPr lang="sv-SE" sz="1600" dirty="0" smtClean="0"/>
              <a:t>Fiskeriförvaltning</a:t>
            </a:r>
          </a:p>
          <a:p>
            <a:pPr>
              <a:lnSpc>
                <a:spcPct val="110000"/>
              </a:lnSpc>
            </a:pPr>
            <a:r>
              <a:rPr lang="sv-SE" sz="1600" dirty="0" smtClean="0"/>
              <a:t>Fysisk planering till havs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0DEBB-9CD0-B940-A208-A01A53039B91}" type="datetime1">
              <a:rPr lang="sv-SE" smtClean="0"/>
              <a:t>2019-09-11</a:t>
            </a:fld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9ADA9-B8AF-40A6-8885-4ED779507B06}" type="slidenum">
              <a:rPr lang="sv-SE" smtClean="0"/>
              <a:t>5</a:t>
            </a:fld>
            <a:endParaRPr lang="sv-SE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480" y="1347614"/>
            <a:ext cx="2789296" cy="2878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40315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171D9-CAC9-B640-B0D6-C799E0A4677F}" type="datetime1">
              <a:rPr lang="sv-SE" smtClean="0"/>
              <a:t>2019-09-11</a:t>
            </a:fld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9ADA9-B8AF-40A6-8885-4ED779507B06}" type="slidenum">
              <a:rPr lang="sv-SE" smtClean="0"/>
              <a:t>6</a:t>
            </a:fld>
            <a:endParaRPr lang="sv-SE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700" y="1059582"/>
            <a:ext cx="7339584" cy="3438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324888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259632" y="476510"/>
            <a:ext cx="5853429" cy="871104"/>
          </a:xfrm>
        </p:spPr>
        <p:txBody>
          <a:bodyPr/>
          <a:lstStyle/>
          <a:p>
            <a:r>
              <a:rPr lang="sv-SE" sz="2600" dirty="0" err="1" smtClean="0"/>
              <a:t>HaV</a:t>
            </a:r>
            <a:endParaRPr lang="sv-SE" sz="2600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1187624" y="1563638"/>
            <a:ext cx="4536504" cy="2519809"/>
          </a:xfrm>
        </p:spPr>
        <p:txBody>
          <a:bodyPr>
            <a:normAutofit/>
          </a:bodyPr>
          <a:lstStyle/>
          <a:p>
            <a:r>
              <a:rPr lang="sv-SE" sz="1600" dirty="0" smtClean="0"/>
              <a:t>Cirka 300 anställda</a:t>
            </a:r>
          </a:p>
          <a:p>
            <a:r>
              <a:rPr lang="sv-SE" sz="1600" dirty="0" smtClean="0"/>
              <a:t>Huvudkontor i Göteborg</a:t>
            </a:r>
          </a:p>
          <a:p>
            <a:r>
              <a:rPr lang="sv-SE" sz="1600" dirty="0" smtClean="0"/>
              <a:t>Fiskerikontroll i Simrishamn</a:t>
            </a:r>
            <a:r>
              <a:rPr lang="sv-SE" sz="1600" dirty="0"/>
              <a:t>, Karlskrona, Västra </a:t>
            </a:r>
            <a:r>
              <a:rPr lang="sv-SE" sz="1600" dirty="0" smtClean="0"/>
              <a:t>Frölunda</a:t>
            </a:r>
          </a:p>
          <a:p>
            <a:r>
              <a:rPr lang="sv-SE" sz="1600" dirty="0" smtClean="0"/>
              <a:t>Ny avdelning för digital utveckling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AA9DF-1381-904B-B03D-9443A9A06B1D}" type="datetime1">
              <a:rPr lang="sv-SE" smtClean="0"/>
              <a:t>2019-09-11</a:t>
            </a:fld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9ADA9-B8AF-40A6-8885-4ED779507B06}" type="slidenum">
              <a:rPr lang="sv-SE" smtClean="0"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4130351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FC89B-F377-0F47-8C8E-2BA46816D134}" type="datetime1">
              <a:rPr lang="sv-SE" smtClean="0"/>
              <a:t>2019-09-11</a:t>
            </a:fld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9ADA9-B8AF-40A6-8885-4ED779507B06}" type="slidenum">
              <a:rPr lang="sv-SE" smtClean="0"/>
              <a:t>8</a:t>
            </a:fld>
            <a:endParaRPr lang="sv-SE"/>
          </a:p>
        </p:txBody>
      </p:sp>
      <p:sp>
        <p:nvSpPr>
          <p:cNvPr id="56" name="TextBox 55"/>
          <p:cNvSpPr txBox="1"/>
          <p:nvPr/>
        </p:nvSpPr>
        <p:spPr>
          <a:xfrm>
            <a:off x="3995936" y="3643158"/>
            <a:ext cx="648072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 smtClean="0">
                <a:solidFill>
                  <a:schemeClr val="bg1"/>
                </a:solidFill>
                <a:latin typeface="Bau-Medium"/>
                <a:cs typeface="Bau-Medium"/>
              </a:rPr>
              <a:t>Stab</a:t>
            </a:r>
            <a:endParaRPr lang="sv-SE" sz="1400" dirty="0">
              <a:solidFill>
                <a:schemeClr val="bg1"/>
              </a:solidFill>
              <a:latin typeface="Bau-Medium"/>
              <a:cs typeface="Bau-Medium"/>
            </a:endParaRPr>
          </a:p>
          <a:p>
            <a:endParaRPr lang="en-US" dirty="0"/>
          </a:p>
        </p:txBody>
      </p:sp>
      <p:sp>
        <p:nvSpPr>
          <p:cNvPr id="58" name="TextBox 57"/>
          <p:cNvSpPr txBox="1"/>
          <p:nvPr/>
        </p:nvSpPr>
        <p:spPr>
          <a:xfrm>
            <a:off x="5148064" y="3643158"/>
            <a:ext cx="1656184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 smtClean="0">
                <a:solidFill>
                  <a:schemeClr val="bg1"/>
                </a:solidFill>
                <a:latin typeface="Bau-Medium"/>
                <a:cs typeface="Bau-Medium"/>
              </a:rPr>
              <a:t>Kommunikation</a:t>
            </a:r>
            <a:endParaRPr lang="sv-SE" sz="1400" dirty="0">
              <a:solidFill>
                <a:schemeClr val="bg1"/>
              </a:solidFill>
              <a:latin typeface="Bau-Medium"/>
              <a:cs typeface="Bau-Medium"/>
            </a:endParaRPr>
          </a:p>
          <a:p>
            <a:endParaRPr lang="en-US" dirty="0"/>
          </a:p>
        </p:txBody>
      </p:sp>
      <p:pic>
        <p:nvPicPr>
          <p:cNvPr id="3" name="Bildobjekt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889" y="304518"/>
            <a:ext cx="4342956" cy="4355985"/>
          </a:xfrm>
          <a:prstGeom prst="rect">
            <a:avLst/>
          </a:prstGeom>
        </p:spPr>
      </p:pic>
      <p:sp>
        <p:nvSpPr>
          <p:cNvPr id="8" name="Platshållare för innehåll 2"/>
          <p:cNvSpPr txBox="1">
            <a:spLocks/>
          </p:cNvSpPr>
          <p:nvPr/>
        </p:nvSpPr>
        <p:spPr>
          <a:xfrm>
            <a:off x="5509354" y="2067693"/>
            <a:ext cx="3888432" cy="720080"/>
          </a:xfrm>
          <a:prstGeom prst="rect">
            <a:avLst/>
          </a:prstGeom>
        </p:spPr>
        <p:txBody>
          <a:bodyPr/>
          <a:lstStyle>
            <a:lvl1pPr marL="179388" indent="-179388" algn="l" defTabSz="914400" rtl="0" eaLnBrk="1" latinLnBrk="0" hangingPunct="1">
              <a:lnSpc>
                <a:spcPts val="2600"/>
              </a:lnSpc>
              <a:spcBef>
                <a:spcPts val="600"/>
              </a:spcBef>
              <a:buClr>
                <a:srgbClr val="4CB48A"/>
              </a:buClr>
              <a:buSzPct val="100000"/>
              <a:buFontTx/>
              <a:buBlip>
                <a:blip r:embed="rId4"/>
              </a:buBlip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363" indent="-180000" algn="l" defTabSz="914400" rtl="0" eaLnBrk="1" latinLnBrk="0" hangingPunct="1">
              <a:lnSpc>
                <a:spcPts val="2400"/>
              </a:lnSpc>
              <a:spcBef>
                <a:spcPts val="1500"/>
              </a:spcBef>
              <a:buClr>
                <a:srgbClr val="4CB48A"/>
              </a:buClr>
              <a:buSzPct val="100000"/>
              <a:buFontTx/>
              <a:buBlip>
                <a:blip r:embed="rId4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9750" indent="-179388" algn="l" defTabSz="914400" rtl="0" eaLnBrk="1" latinLnBrk="0" hangingPunct="1">
              <a:lnSpc>
                <a:spcPts val="1900"/>
              </a:lnSpc>
              <a:spcBef>
                <a:spcPts val="1800"/>
              </a:spcBef>
              <a:buClr>
                <a:srgbClr val="4CB48A"/>
              </a:buClr>
              <a:buSzPct val="100000"/>
              <a:buFontTx/>
              <a:buBlip>
                <a:blip r:embed="rId4"/>
              </a:buBlip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725" indent="-180975" algn="l" defTabSz="914400" rtl="0" eaLnBrk="1" latinLnBrk="0" hangingPunct="1">
              <a:lnSpc>
                <a:spcPts val="1400"/>
              </a:lnSpc>
              <a:spcBef>
                <a:spcPts val="1000"/>
              </a:spcBef>
              <a:buClr>
                <a:srgbClr val="4CB48A"/>
              </a:buClr>
              <a:buSzPct val="100000"/>
              <a:buFontTx/>
              <a:buBlip>
                <a:blip r:embed="rId4"/>
              </a:buBlip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3763" indent="-173038" algn="l" defTabSz="914400" rtl="0" eaLnBrk="1" latinLnBrk="0" hangingPunct="1">
              <a:lnSpc>
                <a:spcPts val="1000"/>
              </a:lnSpc>
              <a:spcBef>
                <a:spcPts val="600"/>
              </a:spcBef>
              <a:buClr>
                <a:srgbClr val="4CB48A"/>
              </a:buClr>
              <a:buSzPct val="100000"/>
              <a:buFontTx/>
              <a:buBlip>
                <a:blip r:embed="rId4"/>
              </a:buBlip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1400" dirty="0" smtClean="0"/>
              <a:t>Nuvarande organisation</a:t>
            </a:r>
          </a:p>
          <a:p>
            <a:pPr marL="0" indent="0">
              <a:buFontTx/>
              <a:buNone/>
            </a:pPr>
            <a:endParaRPr lang="sv-SE" sz="1400" dirty="0" smtClean="0"/>
          </a:p>
          <a:p>
            <a:pPr marL="0" indent="0">
              <a:buFontTx/>
              <a:buNone/>
            </a:pPr>
            <a:endParaRPr lang="sv-SE" sz="1400" dirty="0"/>
          </a:p>
        </p:txBody>
      </p:sp>
    </p:spTree>
    <p:extLst>
      <p:ext uri="{BB962C8B-B14F-4D97-AF65-F5344CB8AC3E}">
        <p14:creationId xmlns:p14="http://schemas.microsoft.com/office/powerpoint/2010/main" val="364833589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1259632" y="1924149"/>
            <a:ext cx="4032448" cy="2663825"/>
          </a:xfrm>
        </p:spPr>
        <p:txBody>
          <a:bodyPr/>
          <a:lstStyle/>
          <a:p>
            <a:r>
              <a:rPr lang="sv-SE" sz="1600" dirty="0" smtClean="0"/>
              <a:t> Tre av Sveriges sexton miljömål</a:t>
            </a:r>
          </a:p>
          <a:p>
            <a:r>
              <a:rPr lang="sv-SE" sz="1600" dirty="0" smtClean="0"/>
              <a:t> EU:s havsmiljödirektiv</a:t>
            </a:r>
          </a:p>
          <a:p>
            <a:r>
              <a:rPr lang="sv-SE" sz="1600" dirty="0" smtClean="0"/>
              <a:t> EU:s vattendirektiv</a:t>
            </a:r>
          </a:p>
          <a:p>
            <a:r>
              <a:rPr lang="sv-SE" sz="1600" dirty="0" smtClean="0"/>
              <a:t> EU:s och Sveriges fiskeripolitik</a:t>
            </a:r>
          </a:p>
          <a:p>
            <a:r>
              <a:rPr lang="sv-SE" sz="1600" dirty="0" smtClean="0"/>
              <a:t> Regionala </a:t>
            </a:r>
            <a:r>
              <a:rPr lang="sv-SE" sz="1600" dirty="0"/>
              <a:t>konventionerna </a:t>
            </a:r>
            <a:r>
              <a:rPr lang="sv-SE" sz="1600" dirty="0" smtClean="0"/>
              <a:t>         OSPAR </a:t>
            </a:r>
            <a:r>
              <a:rPr lang="sv-SE" sz="1600" dirty="0"/>
              <a:t>och HELCOM</a:t>
            </a:r>
          </a:p>
          <a:p>
            <a:pPr marL="0" indent="0">
              <a:buNone/>
            </a:pPr>
            <a:endParaRPr lang="sv-SE" dirty="0" smtClean="0"/>
          </a:p>
          <a:p>
            <a:pPr marL="0" indent="0">
              <a:buNone/>
            </a:pPr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E5F33-AA61-9947-B19C-DD991B60ECB0}" type="datetime1">
              <a:rPr lang="sv-SE" smtClean="0"/>
              <a:t>2019-09-11</a:t>
            </a:fld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9ADA9-B8AF-40A6-8885-4ED779507B06}" type="slidenum">
              <a:rPr lang="sv-SE" smtClean="0"/>
              <a:t>9</a:t>
            </a:fld>
            <a:endParaRPr lang="sv-SE"/>
          </a:p>
        </p:txBody>
      </p:sp>
      <p:sp>
        <p:nvSpPr>
          <p:cNvPr id="7" name="Rubrik 1"/>
          <p:cNvSpPr txBox="1">
            <a:spLocks/>
          </p:cNvSpPr>
          <p:nvPr/>
        </p:nvSpPr>
        <p:spPr>
          <a:xfrm>
            <a:off x="1310859" y="916037"/>
            <a:ext cx="5853429" cy="87110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ts val="3200"/>
              </a:lnSpc>
              <a:spcBef>
                <a:spcPct val="0"/>
              </a:spcBef>
              <a:buNone/>
              <a:defRPr sz="3000" kern="1200">
                <a:solidFill>
                  <a:srgbClr val="007CC8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2600" dirty="0" err="1"/>
              <a:t>HaV</a:t>
            </a:r>
            <a:r>
              <a:rPr lang="sv-SE" sz="2600" dirty="0"/>
              <a:t> ansvarar för att genomföra Sveriges åtaganden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1563638"/>
            <a:ext cx="2693662" cy="2779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4261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aV PowerPointmall">
  <a:themeElements>
    <a:clrScheme name="Färger - HaV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1BA085"/>
      </a:accent1>
      <a:accent2>
        <a:srgbClr val="1FC4F4"/>
      </a:accent2>
      <a:accent3>
        <a:srgbClr val="003461"/>
      </a:accent3>
      <a:accent4>
        <a:srgbClr val="9AD3B7"/>
      </a:accent4>
      <a:accent5>
        <a:srgbClr val="9DDCF9"/>
      </a:accent5>
      <a:accent6>
        <a:srgbClr val="597281"/>
      </a:accent6>
      <a:hlink>
        <a:srgbClr val="0000FF"/>
      </a:hlink>
      <a:folHlink>
        <a:srgbClr val="800080"/>
      </a:folHlink>
    </a:clrScheme>
    <a:fontScheme name="Ppt-typsnitt- HaV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-tema">
  <a:themeElements>
    <a:clrScheme name="Färger - HaV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1BA085"/>
      </a:accent1>
      <a:accent2>
        <a:srgbClr val="1FC4F4"/>
      </a:accent2>
      <a:accent3>
        <a:srgbClr val="003461"/>
      </a:accent3>
      <a:accent4>
        <a:srgbClr val="9AD3B7"/>
      </a:accent4>
      <a:accent5>
        <a:srgbClr val="9DDCF9"/>
      </a:accent5>
      <a:accent6>
        <a:srgbClr val="597281"/>
      </a:accent6>
      <a:hlink>
        <a:srgbClr val="0000FF"/>
      </a:hlink>
      <a:folHlink>
        <a:srgbClr val="800080"/>
      </a:folHlink>
    </a:clrScheme>
    <a:fontScheme name="Ppt-typsnitt- HaV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Färger - HaV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1BA085"/>
      </a:accent1>
      <a:accent2>
        <a:srgbClr val="1FC4F4"/>
      </a:accent2>
      <a:accent3>
        <a:srgbClr val="003461"/>
      </a:accent3>
      <a:accent4>
        <a:srgbClr val="9AD3B7"/>
      </a:accent4>
      <a:accent5>
        <a:srgbClr val="9DDCF9"/>
      </a:accent5>
      <a:accent6>
        <a:srgbClr val="597281"/>
      </a:accent6>
      <a:hlink>
        <a:srgbClr val="0000FF"/>
      </a:hlink>
      <a:folHlink>
        <a:srgbClr val="800080"/>
      </a:folHlink>
    </a:clrScheme>
    <a:fontScheme name="Ppt-typsnitt- HaV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2460</TotalTime>
  <Words>776</Words>
  <Application>Microsoft Office PowerPoint</Application>
  <PresentationFormat>Bildspel på skärmen (16:9)</PresentationFormat>
  <Paragraphs>227</Paragraphs>
  <Slides>21</Slides>
  <Notes>19</Notes>
  <HiddenSlides>0</HiddenSlides>
  <MMClips>0</MMClips>
  <ScaleCrop>false</ScaleCrop>
  <HeadingPairs>
    <vt:vector size="6" baseType="variant">
      <vt:variant>
        <vt:lpstr>Använt teckensnitt</vt:lpstr>
      </vt:variant>
      <vt:variant>
        <vt:i4>2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21</vt:i4>
      </vt:variant>
    </vt:vector>
  </HeadingPairs>
  <TitlesOfParts>
    <vt:vector size="24" baseType="lpstr">
      <vt:lpstr>Arial</vt:lpstr>
      <vt:lpstr>Bau-Medium</vt:lpstr>
      <vt:lpstr>HaV PowerPointmall</vt:lpstr>
      <vt:lpstr>PowerPoint-presentation</vt:lpstr>
      <vt:lpstr>Instruktion från regeringen</vt:lpstr>
      <vt:lpstr>Sveriges miljömål  – HaV:s ansvar</vt:lpstr>
      <vt:lpstr>PowerPoint-presentation</vt:lpstr>
      <vt:lpstr>Vägen dit</vt:lpstr>
      <vt:lpstr>PowerPoint-presentation</vt:lpstr>
      <vt:lpstr>HaV</vt:lpstr>
      <vt:lpstr>PowerPoint-presentation</vt:lpstr>
      <vt:lpstr>PowerPoint-presentation</vt:lpstr>
      <vt:lpstr>Kunskapsavdelningen</vt:lpstr>
      <vt:lpstr>Avdelning för havs- och vattenförvaltning</vt:lpstr>
      <vt:lpstr>Avdelning för fiskförvaltning</vt:lpstr>
      <vt:lpstr>Avdelning för verksamhetsstöd</vt:lpstr>
      <vt:lpstr>Avdelning för digital utveckling</vt:lpstr>
      <vt:lpstr>EU:s vattendirektiv</vt:lpstr>
      <vt:lpstr>EU:s havsmiljödirektiv</vt:lpstr>
      <vt:lpstr>EU:s fiskeripolitik</vt:lpstr>
      <vt:lpstr>Regionala miljökonventioner</vt:lpstr>
      <vt:lpstr>Helcom Baltic Sea Action Plan</vt:lpstr>
      <vt:lpstr>Fysisk planering av territorialhavet och         svensk ekonomisk zon</vt:lpstr>
      <vt:lpstr>PowerPoint-presentation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Levande hav, sjöar och vattendrag  till glädje och nytta för alla</dc:title>
  <dc:creator>Pia Ahnlund</dc:creator>
  <cp:keywords>Pptmall - HaV</cp:keywords>
  <cp:lastModifiedBy>Anna Sivertsson</cp:lastModifiedBy>
  <cp:revision>309</cp:revision>
  <dcterms:created xsi:type="dcterms:W3CDTF">2011-08-10T14:49:05Z</dcterms:created>
  <dcterms:modified xsi:type="dcterms:W3CDTF">2019-09-11T13:44:05Z</dcterms:modified>
</cp:coreProperties>
</file>