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7"/>
  </p:notesMasterIdLst>
  <p:sldIdLst>
    <p:sldId id="337" r:id="rId2"/>
    <p:sldId id="316" r:id="rId3"/>
    <p:sldId id="317" r:id="rId4"/>
    <p:sldId id="318" r:id="rId5"/>
    <p:sldId id="319" r:id="rId6"/>
    <p:sldId id="330" r:id="rId7"/>
    <p:sldId id="320" r:id="rId8"/>
    <p:sldId id="321" r:id="rId9"/>
    <p:sldId id="329" r:id="rId10"/>
    <p:sldId id="327" r:id="rId11"/>
    <p:sldId id="322" r:id="rId12"/>
    <p:sldId id="324" r:id="rId13"/>
    <p:sldId id="325" r:id="rId14"/>
    <p:sldId id="315" r:id="rId15"/>
    <p:sldId id="338"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9FD7"/>
    <a:srgbClr val="F2F8F8"/>
    <a:srgbClr val="D4D7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56643" autoAdjust="0"/>
  </p:normalViewPr>
  <p:slideViewPr>
    <p:cSldViewPr snapToGrid="0" showGuides="1">
      <p:cViewPr varScale="1">
        <p:scale>
          <a:sx n="65" d="100"/>
          <a:sy n="65" d="100"/>
        </p:scale>
        <p:origin x="2700"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56" d="100"/>
        <a:sy n="5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38F20A-47C5-46BC-B03B-34621BA7A2A9}" type="datetimeFigureOut">
              <a:rPr lang="sv-SE" smtClean="0"/>
              <a:t>2020-01-24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D39177-5F45-49EF-9588-B7C00682878E}" type="slidenum">
              <a:rPr lang="sv-SE" smtClean="0"/>
              <a:t>‹#›</a:t>
            </a:fld>
            <a:endParaRPr lang="sv-SE"/>
          </a:p>
        </p:txBody>
      </p:sp>
    </p:spTree>
    <p:extLst>
      <p:ext uri="{BB962C8B-B14F-4D97-AF65-F5344CB8AC3E}">
        <p14:creationId xmlns:p14="http://schemas.microsoft.com/office/powerpoint/2010/main" val="1958156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dirty="0" smtClean="0"/>
              <a:t>Planeringen är en demokratisk process. Processen leder fram till havsplaner som anger den mest lämpliga användningen av olika områden. </a:t>
            </a:r>
          </a:p>
          <a:p>
            <a:pPr marL="0" indent="0">
              <a:buNone/>
            </a:pPr>
            <a:r>
              <a:rPr lang="sv-SE" sz="1200" dirty="0" smtClean="0"/>
              <a:t>Vi ska</a:t>
            </a:r>
            <a:r>
              <a:rPr lang="sv-SE" sz="1200" baseline="0" dirty="0" smtClean="0"/>
              <a:t> använda en ekosystemansats i vårt arbete.</a:t>
            </a:r>
            <a:endParaRPr lang="sv-SE" sz="1200" dirty="0" smtClean="0"/>
          </a:p>
          <a:p>
            <a:pPr marL="0" indent="0">
              <a:buNone/>
            </a:pPr>
            <a:r>
              <a:rPr lang="sv-SE" sz="1200" dirty="0" smtClean="0"/>
              <a:t>Havsplanerna är en viktig del i den svenska havsförvaltningen.</a:t>
            </a:r>
          </a:p>
        </p:txBody>
      </p:sp>
      <p:sp>
        <p:nvSpPr>
          <p:cNvPr id="4" name="Platshållare för bildnummer 3"/>
          <p:cNvSpPr>
            <a:spLocks noGrp="1"/>
          </p:cNvSpPr>
          <p:nvPr>
            <p:ph type="sldNum" sz="quarter" idx="10"/>
          </p:nvPr>
        </p:nvSpPr>
        <p:spPr/>
        <p:txBody>
          <a:bodyPr/>
          <a:lstStyle/>
          <a:p>
            <a:fld id="{54D39177-5F45-49EF-9588-B7C00682878E}" type="slidenum">
              <a:rPr lang="sv-SE" smtClean="0"/>
              <a:t>2</a:t>
            </a:fld>
            <a:endParaRPr lang="sv-SE"/>
          </a:p>
        </p:txBody>
      </p:sp>
    </p:spTree>
    <p:extLst>
      <p:ext uri="{BB962C8B-B14F-4D97-AF65-F5344CB8AC3E}">
        <p14:creationId xmlns:p14="http://schemas.microsoft.com/office/powerpoint/2010/main" val="4024053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När regeringen har beslutat havsplanerna kommer planerna att vägleda </a:t>
            </a:r>
            <a:r>
              <a:rPr lang="sv-SE" b="1" dirty="0" smtClean="0"/>
              <a:t>myndigheter</a:t>
            </a:r>
            <a:r>
              <a:rPr lang="sv-SE" dirty="0" smtClean="0"/>
              <a:t>, </a:t>
            </a:r>
            <a:r>
              <a:rPr lang="sv-SE" b="1" dirty="0" smtClean="0"/>
              <a:t>kommuner</a:t>
            </a:r>
            <a:r>
              <a:rPr lang="sv-SE" dirty="0" smtClean="0"/>
              <a:t> och </a:t>
            </a:r>
            <a:r>
              <a:rPr lang="sv-SE" b="1" dirty="0" smtClean="0"/>
              <a:t>domstolar</a:t>
            </a:r>
            <a:r>
              <a:rPr lang="sv-SE" dirty="0" smtClean="0"/>
              <a:t> om hur havet bäst kan användas på olika platser. Även </a:t>
            </a:r>
            <a:r>
              <a:rPr lang="sv-SE" b="0" dirty="0" smtClean="0"/>
              <a:t>företag</a:t>
            </a:r>
            <a:r>
              <a:rPr lang="sv-SE" dirty="0" smtClean="0"/>
              <a:t> får vägledning av planerna. </a:t>
            </a:r>
          </a:p>
          <a:p>
            <a:r>
              <a:rPr lang="sv-SE" dirty="0" smtClean="0"/>
              <a:t>Havsplanerna vägleder myndigheter, kommuner och domstolar i kommande </a:t>
            </a:r>
            <a:r>
              <a:rPr lang="sv-SE" b="1" dirty="0" smtClean="0"/>
              <a:t>beslut</a:t>
            </a:r>
            <a:r>
              <a:rPr lang="sv-SE" dirty="0" smtClean="0"/>
              <a:t>, </a:t>
            </a:r>
            <a:r>
              <a:rPr lang="sv-SE" b="1" dirty="0" smtClean="0"/>
              <a:t>förvaltning</a:t>
            </a:r>
            <a:r>
              <a:rPr lang="sv-SE" dirty="0" smtClean="0"/>
              <a:t>, </a:t>
            </a:r>
            <a:r>
              <a:rPr lang="sv-SE" b="1" dirty="0" smtClean="0"/>
              <a:t>planering </a:t>
            </a:r>
            <a:r>
              <a:rPr lang="sv-SE" dirty="0" smtClean="0"/>
              <a:t>och </a:t>
            </a:r>
            <a:r>
              <a:rPr lang="sv-SE" b="1" dirty="0" smtClean="0"/>
              <a:t>tillståndsprövningar</a:t>
            </a:r>
            <a:r>
              <a:rPr lang="sv-SE" dirty="0" smtClean="0"/>
              <a:t>. </a:t>
            </a:r>
            <a:endParaRPr lang="sv-SE" dirty="0"/>
          </a:p>
        </p:txBody>
      </p:sp>
      <p:sp>
        <p:nvSpPr>
          <p:cNvPr id="4" name="Platshållare för bildnummer 3"/>
          <p:cNvSpPr>
            <a:spLocks noGrp="1"/>
          </p:cNvSpPr>
          <p:nvPr>
            <p:ph type="sldNum" sz="quarter" idx="10"/>
          </p:nvPr>
        </p:nvSpPr>
        <p:spPr/>
        <p:txBody>
          <a:bodyPr/>
          <a:lstStyle/>
          <a:p>
            <a:fld id="{54D39177-5F45-49EF-9588-B7C00682878E}" type="slidenum">
              <a:rPr lang="sv-SE" smtClean="0"/>
              <a:t>11</a:t>
            </a:fld>
            <a:endParaRPr lang="sv-SE"/>
          </a:p>
        </p:txBody>
      </p:sp>
    </p:spTree>
    <p:extLst>
      <p:ext uri="{BB962C8B-B14F-4D97-AF65-F5344CB8AC3E}">
        <p14:creationId xmlns:p14="http://schemas.microsoft.com/office/powerpoint/2010/main" val="3965499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fontAlgn="base"/>
            <a:r>
              <a:rPr lang="sv-SE" sz="1200" b="0" i="0" kern="1200" dirty="0" smtClean="0">
                <a:solidFill>
                  <a:schemeClr val="tx1"/>
                </a:solidFill>
                <a:effectLst/>
                <a:latin typeface="+mn-lt"/>
                <a:ea typeface="+mn-ea"/>
                <a:cs typeface="+mn-cs"/>
              </a:rPr>
              <a:t>Det är många som har deltagit i arbetet med att ta fram förslagen till havsplaner, över 150 organisationer, från lokala föreningar till internationella organisationer. Det är skärgårdsföreningar, politiker och tjänstemän på kommuner, branscher som sjöfart, transport, fiske, turism och energi, liksom miljöorganisationer, forskare och företag. Dessutom har statliga myndigheter och länsstyrelser samverkat mycket i arbetet.</a:t>
            </a:r>
          </a:p>
          <a:p>
            <a:pPr fontAlgn="base"/>
            <a:endParaRPr lang="sv-SE" sz="1200" b="0" i="0" kern="1200" dirty="0" smtClean="0">
              <a:solidFill>
                <a:schemeClr val="tx1"/>
              </a:solidFill>
              <a:effectLst/>
              <a:latin typeface="+mn-lt"/>
              <a:ea typeface="+mn-ea"/>
              <a:cs typeface="+mn-cs"/>
            </a:endParaRPr>
          </a:p>
          <a:p>
            <a:pPr fontAlgn="base"/>
            <a:r>
              <a:rPr lang="sv-SE" sz="1200" b="0" i="0" kern="1200" dirty="0" smtClean="0">
                <a:solidFill>
                  <a:schemeClr val="tx1"/>
                </a:solidFill>
                <a:effectLst/>
                <a:latin typeface="+mn-lt"/>
                <a:ea typeface="+mn-ea"/>
                <a:cs typeface="+mn-cs"/>
              </a:rPr>
              <a:t>Vi har också samarbetat med våra grannländer i Östersjön och Västerhavet för att hitta gemensamma lösningar i havsplaneringen. De flesta av havets utmaningar är gränsöverskridande.</a:t>
            </a:r>
            <a:endParaRPr lang="sv-SE" sz="1200" b="0" i="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54D39177-5F45-49EF-9588-B7C00682878E}" type="slidenum">
              <a:rPr lang="sv-SE" smtClean="0"/>
              <a:t>12</a:t>
            </a:fld>
            <a:endParaRPr lang="sv-SE"/>
          </a:p>
        </p:txBody>
      </p:sp>
    </p:spTree>
    <p:extLst>
      <p:ext uri="{BB962C8B-B14F-4D97-AF65-F5344CB8AC3E}">
        <p14:creationId xmlns:p14="http://schemas.microsoft.com/office/powerpoint/2010/main" val="3700036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smtClean="0">
                <a:solidFill>
                  <a:schemeClr val="tx1"/>
                </a:solidFill>
                <a:effectLst/>
                <a:latin typeface="Arial" pitchFamily="34" charset="0"/>
                <a:ea typeface="+mn-ea"/>
                <a:cs typeface="Arial" pitchFamily="34" charset="0"/>
              </a:rPr>
              <a:t>Dialog i tre steg – så här tänkte och gjorde vi</a:t>
            </a:r>
          </a:p>
          <a:p>
            <a:r>
              <a:rPr lang="sv-SE" sz="1200" kern="1200" dirty="0" smtClean="0">
                <a:solidFill>
                  <a:schemeClr val="tx1"/>
                </a:solidFill>
                <a:effectLst/>
                <a:latin typeface="Arial" pitchFamily="34" charset="0"/>
                <a:ea typeface="+mn-ea"/>
                <a:cs typeface="Arial" pitchFamily="34" charset="0"/>
              </a:rPr>
              <a:t>”</a:t>
            </a:r>
            <a:r>
              <a:rPr lang="sv-SE" sz="1200" i="1" kern="1200" dirty="0" smtClean="0">
                <a:solidFill>
                  <a:schemeClr val="tx1"/>
                </a:solidFill>
                <a:effectLst/>
                <a:latin typeface="Arial" pitchFamily="34" charset="0"/>
                <a:ea typeface="+mn-ea"/>
                <a:cs typeface="Arial" pitchFamily="34" charset="0"/>
              </a:rPr>
              <a:t>Många behöver få delta i planeringen för att havsplaner ska bli både bra och väl förankrade. Därför frågar vi över hundra organisationer om hjälp och råd i arbetet med havsplanering. </a:t>
            </a:r>
          </a:p>
          <a:p>
            <a:endParaRPr lang="sv-SE" sz="1200" i="1" kern="1200" dirty="0" smtClean="0">
              <a:solidFill>
                <a:schemeClr val="tx1"/>
              </a:solidFill>
              <a:effectLst/>
              <a:latin typeface="Arial" pitchFamily="34" charset="0"/>
              <a:ea typeface="+mn-ea"/>
              <a:cs typeface="Arial" pitchFamily="34" charset="0"/>
            </a:endParaRPr>
          </a:p>
          <a:p>
            <a:r>
              <a:rPr lang="sv-SE" sz="1200" i="1" kern="1200" dirty="0" smtClean="0">
                <a:solidFill>
                  <a:schemeClr val="tx1"/>
                </a:solidFill>
                <a:effectLst/>
                <a:latin typeface="Arial" pitchFamily="34" charset="0"/>
                <a:ea typeface="+mn-ea"/>
                <a:cs typeface="Arial" pitchFamily="34" charset="0"/>
              </a:rPr>
              <a:t>Havsplanering ska vara öppen och de som berörs ska kunna medverka. Vi vill ge både aktörer och allmänhet insyn i havsplaneringsarbetet. </a:t>
            </a:r>
          </a:p>
          <a:p>
            <a:endParaRPr lang="sv-SE" sz="1200" i="1" kern="1200" dirty="0" smtClean="0">
              <a:solidFill>
                <a:schemeClr val="tx1"/>
              </a:solidFill>
              <a:effectLst/>
              <a:latin typeface="Arial" pitchFamily="34" charset="0"/>
              <a:ea typeface="+mn-ea"/>
              <a:cs typeface="Arial" pitchFamily="34" charset="0"/>
            </a:endParaRPr>
          </a:p>
          <a:p>
            <a:pPr fontAlgn="base"/>
            <a:r>
              <a:rPr lang="sv-SE" sz="1200" b="0" i="1" kern="1200" dirty="0" smtClean="0">
                <a:solidFill>
                  <a:schemeClr val="tx1"/>
                </a:solidFill>
                <a:effectLst/>
                <a:latin typeface="Arial" pitchFamily="34" charset="0"/>
                <a:ea typeface="+mn-ea"/>
                <a:cs typeface="Arial" pitchFamily="34" charset="0"/>
              </a:rPr>
              <a:t>Dialog kommer att pågå ändå till 2019 då vi lämnar ett slutligt förslag på havsplaner*. Innan dess sker:</a:t>
            </a:r>
          </a:p>
          <a:p>
            <a:pPr marL="228600" indent="-228600" fontAlgn="base">
              <a:buFont typeface="+mj-lt"/>
              <a:buAutoNum type="arabicPeriod"/>
            </a:pPr>
            <a:r>
              <a:rPr lang="sv-SE" sz="1200" b="0" i="1" kern="1200" dirty="0" smtClean="0">
                <a:solidFill>
                  <a:schemeClr val="tx1"/>
                </a:solidFill>
                <a:effectLst/>
                <a:latin typeface="Arial" pitchFamily="34" charset="0"/>
                <a:ea typeface="+mn-ea"/>
                <a:cs typeface="Arial" pitchFamily="34" charset="0"/>
              </a:rPr>
              <a:t>avstämning i tidigt skede</a:t>
            </a:r>
          </a:p>
          <a:p>
            <a:pPr marL="228600" indent="-228600" fontAlgn="base">
              <a:buFont typeface="+mj-lt"/>
              <a:buAutoNum type="arabicPeriod"/>
            </a:pPr>
            <a:r>
              <a:rPr lang="sv-SE" sz="1200" b="0" i="1" kern="1200" dirty="0" smtClean="0">
                <a:solidFill>
                  <a:schemeClr val="tx1"/>
                </a:solidFill>
                <a:effectLst/>
                <a:latin typeface="Arial" pitchFamily="34" charset="0"/>
                <a:ea typeface="+mn-ea"/>
                <a:cs typeface="Arial" pitchFamily="34" charset="0"/>
              </a:rPr>
              <a:t>formellt samråd</a:t>
            </a:r>
          </a:p>
          <a:p>
            <a:pPr marL="228600" indent="-228600" fontAlgn="base">
              <a:buFont typeface="+mj-lt"/>
              <a:buAutoNum type="arabicPeriod"/>
            </a:pPr>
            <a:r>
              <a:rPr lang="sv-SE" sz="1200" b="0" i="1" kern="1200" dirty="0" smtClean="0">
                <a:solidFill>
                  <a:schemeClr val="tx1"/>
                </a:solidFill>
                <a:effectLst/>
                <a:latin typeface="Arial" pitchFamily="34" charset="0"/>
                <a:ea typeface="+mn-ea"/>
                <a:cs typeface="Arial" pitchFamily="34" charset="0"/>
              </a:rPr>
              <a:t>granskning</a:t>
            </a:r>
          </a:p>
          <a:p>
            <a:r>
              <a:rPr lang="sv-SE" sz="1200" i="1" kern="1200" dirty="0" smtClean="0">
                <a:solidFill>
                  <a:schemeClr val="tx1"/>
                </a:solidFill>
                <a:effectLst/>
                <a:latin typeface="Arial" pitchFamily="34" charset="0"/>
                <a:ea typeface="+mn-ea"/>
                <a:cs typeface="Arial" pitchFamily="34" charset="0"/>
              </a:rPr>
              <a:t>”</a:t>
            </a:r>
          </a:p>
          <a:p>
            <a:endParaRPr lang="sv-SE" sz="1200" kern="1200" dirty="0" smtClean="0">
              <a:solidFill>
                <a:schemeClr val="tx1"/>
              </a:solidFill>
              <a:effectLst/>
              <a:latin typeface="Arial" pitchFamily="34" charset="0"/>
              <a:ea typeface="+mn-ea"/>
              <a:cs typeface="Arial" pitchFamily="34" charset="0"/>
            </a:endParaRPr>
          </a:p>
          <a:p>
            <a:r>
              <a:rPr lang="sv-SE" sz="1200" kern="1200" dirty="0" smtClean="0">
                <a:solidFill>
                  <a:schemeClr val="tx1"/>
                </a:solidFill>
                <a:effectLst/>
                <a:latin typeface="Arial" pitchFamily="34" charset="0"/>
                <a:ea typeface="+mn-ea"/>
                <a:cs typeface="Arial" pitchFamily="34" charset="0"/>
              </a:rPr>
              <a:t>* I december 2019 lämnade HaV</a:t>
            </a:r>
            <a:r>
              <a:rPr lang="sv-SE" sz="1200" kern="1200" baseline="0" dirty="0" smtClean="0">
                <a:solidFill>
                  <a:schemeClr val="tx1"/>
                </a:solidFill>
                <a:effectLst/>
                <a:latin typeface="Arial" pitchFamily="34" charset="0"/>
                <a:ea typeface="+mn-ea"/>
                <a:cs typeface="Arial" pitchFamily="34" charset="0"/>
              </a:rPr>
              <a:t> förslag på havsplaner till regeringen.</a:t>
            </a:r>
          </a:p>
          <a:p>
            <a:endParaRPr lang="sv-SE" sz="1200" kern="1200" dirty="0" smtClean="0">
              <a:solidFill>
                <a:schemeClr val="tx1"/>
              </a:solidFill>
              <a:effectLst/>
              <a:latin typeface="Arial" pitchFamily="34" charset="0"/>
              <a:ea typeface="+mn-ea"/>
              <a:cs typeface="Arial" pitchFamily="34" charset="0"/>
            </a:endParaRPr>
          </a:p>
          <a:p>
            <a:r>
              <a:rPr lang="sv-SE" sz="1200" b="1" kern="1200" dirty="0" smtClean="0">
                <a:solidFill>
                  <a:schemeClr val="tx1"/>
                </a:solidFill>
                <a:effectLst/>
                <a:latin typeface="Arial" pitchFamily="34" charset="0"/>
                <a:ea typeface="+mn-ea"/>
                <a:cs typeface="Arial" pitchFamily="34" charset="0"/>
              </a:rPr>
              <a:t>Miljöbedömning för en hållbar utveckling</a:t>
            </a:r>
          </a:p>
          <a:p>
            <a:r>
              <a:rPr lang="sv-SE" sz="1200" kern="1200" dirty="0" smtClean="0">
                <a:solidFill>
                  <a:schemeClr val="tx1"/>
                </a:solidFill>
                <a:effectLst/>
                <a:latin typeface="Arial" pitchFamily="34" charset="0"/>
                <a:ea typeface="+mn-ea"/>
                <a:cs typeface="Arial" pitchFamily="34" charset="0"/>
              </a:rPr>
              <a:t>En utgångspunkt för svensk havsplanering är hänsyn till ekosystemens förutsättningar att trygga sådana värden som är grunden för näringsliv, som exempelvis turism eller yrkesfiske. Till exempel behöver det finnas bra platser för torskar att växa upp på för att vi ska kunna fiska och äta torsk.</a:t>
            </a:r>
          </a:p>
          <a:p>
            <a:endParaRPr lang="sv-SE" sz="1200" kern="1200" dirty="0" smtClean="0">
              <a:solidFill>
                <a:schemeClr val="tx1"/>
              </a:solidFill>
              <a:effectLst/>
              <a:latin typeface="Arial" pitchFamily="34" charset="0"/>
              <a:ea typeface="+mn-ea"/>
              <a:cs typeface="Arial" pitchFamily="34" charset="0"/>
            </a:endParaRPr>
          </a:p>
          <a:p>
            <a:r>
              <a:rPr lang="sv-SE" sz="1200" kern="1200" dirty="0" smtClean="0">
                <a:solidFill>
                  <a:schemeClr val="tx1"/>
                </a:solidFill>
                <a:effectLst/>
                <a:latin typeface="Arial" pitchFamily="34" charset="0"/>
                <a:ea typeface="+mn-ea"/>
                <a:cs typeface="Arial" pitchFamily="34" charset="0"/>
              </a:rPr>
              <a:t>I havsplaneringen gör vi en miljöbedömning för att studera havsplanernas konsekvenser för miljön. Det är en del i vår tillämpning av ekosystemansatsen. Syftet med miljöbedömningen är att integrera miljöaspekter i havsplanerna för att främja en hållbar utveckling.</a:t>
            </a:r>
          </a:p>
          <a:p>
            <a:endParaRPr lang="sv-SE" sz="1200" kern="1200" dirty="0" smtClean="0">
              <a:solidFill>
                <a:schemeClr val="tx1"/>
              </a:solidFill>
              <a:effectLst/>
              <a:latin typeface="Arial" pitchFamily="34" charset="0"/>
              <a:ea typeface="+mn-ea"/>
              <a:cs typeface="Arial" pitchFamily="34" charset="0"/>
            </a:endParaRPr>
          </a:p>
          <a:p>
            <a:r>
              <a:rPr lang="sv-SE" sz="1200" kern="1200" dirty="0" smtClean="0">
                <a:solidFill>
                  <a:schemeClr val="tx1"/>
                </a:solidFill>
                <a:effectLst/>
                <a:latin typeface="Arial" pitchFamily="34" charset="0"/>
                <a:ea typeface="+mn-ea"/>
                <a:cs typeface="Arial" pitchFamily="34" charset="0"/>
              </a:rPr>
              <a:t>Ekosystemen sätter ramarna för vad vi bör göra. </a:t>
            </a:r>
          </a:p>
          <a:p>
            <a:pPr marL="0" marR="0" indent="0" algn="l" defTabSz="914400" rtl="0" eaLnBrk="1" fontAlgn="auto" latinLnBrk="0" hangingPunct="1">
              <a:lnSpc>
                <a:spcPct val="100000"/>
              </a:lnSpc>
              <a:spcBef>
                <a:spcPts val="0"/>
              </a:spcBef>
              <a:spcAft>
                <a:spcPts val="0"/>
              </a:spcAft>
              <a:buClrTx/>
              <a:buSzTx/>
              <a:buFontTx/>
              <a:buNone/>
              <a:tabLst/>
              <a:defRPr/>
            </a:pPr>
            <a:endParaRPr lang="sv-SE" dirty="0" smtClean="0"/>
          </a:p>
          <a:p>
            <a:endParaRPr lang="sv-SE" dirty="0" smtClean="0"/>
          </a:p>
          <a:p>
            <a:pPr marL="0" indent="0">
              <a:buNone/>
            </a:pPr>
            <a:endParaRPr lang="sv-SE" dirty="0" smtClean="0"/>
          </a:p>
          <a:p>
            <a:endParaRPr lang="sv-SE" dirty="0"/>
          </a:p>
        </p:txBody>
      </p:sp>
      <p:sp>
        <p:nvSpPr>
          <p:cNvPr id="4" name="Platshållare för bildnummer 3"/>
          <p:cNvSpPr>
            <a:spLocks noGrp="1"/>
          </p:cNvSpPr>
          <p:nvPr>
            <p:ph type="sldNum" sz="quarter" idx="10"/>
          </p:nvPr>
        </p:nvSpPr>
        <p:spPr/>
        <p:txBody>
          <a:bodyPr/>
          <a:lstStyle/>
          <a:p>
            <a:fld id="{54D39177-5F45-49EF-9588-B7C00682878E}" type="slidenum">
              <a:rPr lang="sv-SE" smtClean="0"/>
              <a:t>13</a:t>
            </a:fld>
            <a:endParaRPr lang="sv-SE"/>
          </a:p>
        </p:txBody>
      </p:sp>
    </p:spTree>
    <p:extLst>
      <p:ext uri="{BB962C8B-B14F-4D97-AF65-F5344CB8AC3E}">
        <p14:creationId xmlns:p14="http://schemas.microsoft.com/office/powerpoint/2010/main" val="1793491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54D39177-5F45-49EF-9588-B7C00682878E}" type="slidenum">
              <a:rPr lang="sv-SE" smtClean="0"/>
              <a:t>14</a:t>
            </a:fld>
            <a:endParaRPr lang="sv-SE"/>
          </a:p>
        </p:txBody>
      </p:sp>
    </p:spTree>
    <p:extLst>
      <p:ext uri="{BB962C8B-B14F-4D97-AF65-F5344CB8AC3E}">
        <p14:creationId xmlns:p14="http://schemas.microsoft.com/office/powerpoint/2010/main" val="4841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27A273-85A0-4734-AA85-CF9C961EA1C6}" type="datetime1">
              <a:rPr kumimoji="0" lang="sv-SE" sz="12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2020-01-24</a:t>
            </a:fld>
            <a:endParaRPr kumimoji="0" lang="sv-S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Platshållare för sidfot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smtClean="0">
                <a:ln>
                  <a:noFill/>
                </a:ln>
                <a:solidFill>
                  <a:prstClr val="black"/>
                </a:solidFill>
                <a:effectLst/>
                <a:uLnTx/>
                <a:uFillTx/>
                <a:latin typeface="Arial"/>
                <a:ea typeface="+mn-ea"/>
                <a:cs typeface="+mn-cs"/>
              </a:rPr>
              <a:t>Havs- och Vattenmyndigheten</a:t>
            </a:r>
            <a:endParaRPr kumimoji="0" lang="sv-SE" sz="12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Platshållare för bildnumm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84EC04-C6EE-44FF-8428-8BC21D36B1AA}" type="slidenum">
              <a:rPr kumimoji="0" lang="sv-SE" sz="12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sv-SE" sz="12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950435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Havsplaneringen hanterar utrymme och placering:</a:t>
            </a:r>
          </a:p>
          <a:p>
            <a:pPr marL="171450" indent="-171450" algn="l">
              <a:buFont typeface="Arial" panose="020B0604020202020204" pitchFamily="34" charset="0"/>
              <a:buChar char="•"/>
            </a:pPr>
            <a:r>
              <a:rPr lang="sv-SE" dirty="0" smtClean="0"/>
              <a:t>vilka saker passar bäst att göra var?</a:t>
            </a:r>
          </a:p>
          <a:p>
            <a:pPr marL="171450" indent="-171450">
              <a:buFont typeface="Arial" panose="020B0604020202020204" pitchFamily="34" charset="0"/>
              <a:buChar char="•"/>
            </a:pPr>
            <a:endParaRPr lang="sv-SE" dirty="0" smtClean="0"/>
          </a:p>
          <a:p>
            <a:r>
              <a:rPr lang="sv-SE" sz="1200" kern="1200" dirty="0" smtClean="0">
                <a:solidFill>
                  <a:schemeClr val="tx1"/>
                </a:solidFill>
                <a:effectLst/>
                <a:latin typeface="Arial" pitchFamily="34" charset="0"/>
                <a:ea typeface="+mn-ea"/>
                <a:cs typeface="Arial" pitchFamily="34" charset="0"/>
              </a:rPr>
              <a:t>Själva planeringen är en process där man analyserar och organiserar verksamheter i havet för att på så sätt nå de mål samhället har. Resultatet är en havsplan som visar lämplig användning av olika delar av havet. </a:t>
            </a:r>
            <a:r>
              <a:rPr lang="sv-SE" sz="1200" kern="1200" baseline="0" dirty="0" smtClean="0">
                <a:solidFill>
                  <a:schemeClr val="tx1"/>
                </a:solidFill>
                <a:effectLst/>
                <a:latin typeface="Arial" pitchFamily="34" charset="0"/>
                <a:ea typeface="+mn-ea"/>
                <a:cs typeface="Arial" pitchFamily="34" charset="0"/>
              </a:rPr>
              <a:t> </a:t>
            </a:r>
            <a:r>
              <a:rPr lang="sv-SE" dirty="0" smtClean="0"/>
              <a:t>Såväl var </a:t>
            </a:r>
            <a:r>
              <a:rPr lang="sv-SE" b="0" dirty="0" smtClean="0"/>
              <a:t>på </a:t>
            </a:r>
            <a:r>
              <a:rPr lang="sv-SE" dirty="0" smtClean="0"/>
              <a:t>ytan</a:t>
            </a:r>
            <a:r>
              <a:rPr lang="sv-SE" baseline="0" dirty="0" smtClean="0"/>
              <a:t> som </a:t>
            </a:r>
            <a:r>
              <a:rPr lang="sv-SE" dirty="0" smtClean="0"/>
              <a:t>över ytan,</a:t>
            </a:r>
            <a:r>
              <a:rPr lang="sv-SE" baseline="0" dirty="0" smtClean="0"/>
              <a:t> </a:t>
            </a:r>
            <a:r>
              <a:rPr lang="sv-SE" dirty="0" smtClean="0"/>
              <a:t>under ytan, på botten eller</a:t>
            </a:r>
            <a:r>
              <a:rPr lang="sv-SE" baseline="0" dirty="0" smtClean="0"/>
              <a:t> </a:t>
            </a:r>
            <a:r>
              <a:rPr lang="sv-SE" dirty="0" smtClean="0"/>
              <a:t>i havsbotten.</a:t>
            </a:r>
          </a:p>
          <a:p>
            <a:endParaRPr lang="sv-SE" sz="1200" kern="1200" dirty="0" smtClean="0">
              <a:solidFill>
                <a:schemeClr val="tx1"/>
              </a:solidFill>
              <a:effectLst/>
              <a:latin typeface="Arial" pitchFamily="34" charset="0"/>
              <a:ea typeface="+mn-ea"/>
              <a:cs typeface="Arial" pitchFamily="34" charset="0"/>
            </a:endParaRPr>
          </a:p>
          <a:p>
            <a:r>
              <a:rPr lang="sv-SE" sz="1200" kern="1200" dirty="0" smtClean="0">
                <a:solidFill>
                  <a:schemeClr val="tx1"/>
                </a:solidFill>
                <a:effectLst/>
                <a:latin typeface="Arial" pitchFamily="34" charset="0"/>
                <a:ea typeface="+mn-ea"/>
                <a:cs typeface="Arial" pitchFamily="34" charset="0"/>
              </a:rPr>
              <a:t>Efter några år gör man om processen för att anpassa havsplanerna till ny kunskap eller nya behov, om det behövs.</a:t>
            </a:r>
          </a:p>
          <a:p>
            <a:endParaRPr lang="sv-SE" sz="1200" kern="1200" dirty="0" smtClean="0">
              <a:solidFill>
                <a:schemeClr val="tx1"/>
              </a:solidFill>
              <a:effectLst/>
              <a:latin typeface="Arial" pitchFamily="34" charset="0"/>
              <a:ea typeface="+mn-ea"/>
              <a:cs typeface="Arial" pitchFamily="34" charset="0"/>
            </a:endParaRPr>
          </a:p>
          <a:p>
            <a:endParaRPr lang="sv-SE" sz="1200" kern="1200" dirty="0" smtClean="0">
              <a:solidFill>
                <a:schemeClr val="tx1"/>
              </a:solidFill>
              <a:effectLst/>
              <a:latin typeface="Arial" pitchFamily="34" charset="0"/>
              <a:ea typeface="+mn-ea"/>
              <a:cs typeface="Arial" pitchFamily="34" charset="0"/>
            </a:endParaRPr>
          </a:p>
          <a:p>
            <a:endParaRPr lang="sv-SE" sz="1200" kern="1200" dirty="0" smtClean="0">
              <a:solidFill>
                <a:schemeClr val="tx1"/>
              </a:solidFill>
              <a:effectLst/>
              <a:latin typeface="Arial" pitchFamily="34" charset="0"/>
              <a:ea typeface="+mn-ea"/>
              <a:cs typeface="Arial" pitchFamily="34" charset="0"/>
            </a:endParaRPr>
          </a:p>
        </p:txBody>
      </p:sp>
      <p:sp>
        <p:nvSpPr>
          <p:cNvPr id="4" name="Platshållare för datum 3"/>
          <p:cNvSpPr>
            <a:spLocks noGrp="1"/>
          </p:cNvSpPr>
          <p:nvPr>
            <p:ph type="dt" idx="10"/>
          </p:nvPr>
        </p:nvSpPr>
        <p:spPr/>
        <p:txBody>
          <a:bodyPr/>
          <a:lstStyle/>
          <a:p>
            <a:fld id="{F7210F2A-6671-4949-906D-5E5F86352729}" type="datetime1">
              <a:rPr lang="sv-SE" smtClean="0"/>
              <a:t>2020-01-24</a:t>
            </a:fld>
            <a:endParaRPr lang="sv-SE" dirty="0"/>
          </a:p>
        </p:txBody>
      </p:sp>
      <p:sp>
        <p:nvSpPr>
          <p:cNvPr id="5" name="Platshållare för sidfot 4"/>
          <p:cNvSpPr>
            <a:spLocks noGrp="1"/>
          </p:cNvSpPr>
          <p:nvPr>
            <p:ph type="ftr" sz="quarter" idx="11"/>
          </p:nvPr>
        </p:nvSpPr>
        <p:spPr/>
        <p:txBody>
          <a:bodyPr/>
          <a:lstStyle/>
          <a:p>
            <a:r>
              <a:rPr lang="sv-SE" smtClean="0"/>
              <a:t>Havs- och Vattenmyndigheten</a:t>
            </a:r>
            <a:endParaRPr lang="sv-SE" dirty="0"/>
          </a:p>
        </p:txBody>
      </p:sp>
      <p:sp>
        <p:nvSpPr>
          <p:cNvPr id="6" name="Platshållare för bildnummer 5"/>
          <p:cNvSpPr>
            <a:spLocks noGrp="1"/>
          </p:cNvSpPr>
          <p:nvPr>
            <p:ph type="sldNum" sz="quarter" idx="12"/>
          </p:nvPr>
        </p:nvSpPr>
        <p:spPr/>
        <p:txBody>
          <a:bodyPr/>
          <a:lstStyle/>
          <a:p>
            <a:fld id="{9E84EC04-C6EE-44FF-8428-8BC21D36B1AA}" type="slidenum">
              <a:rPr lang="sv-SE" smtClean="0"/>
              <a:t>3</a:t>
            </a:fld>
            <a:endParaRPr lang="sv-SE" dirty="0"/>
          </a:p>
        </p:txBody>
      </p:sp>
    </p:spTree>
    <p:extLst>
      <p:ext uri="{BB962C8B-B14F-4D97-AF65-F5344CB8AC3E}">
        <p14:creationId xmlns:p14="http://schemas.microsoft.com/office/powerpoint/2010/main" val="1581163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Arial" pitchFamily="34" charset="0"/>
                <a:ea typeface="+mn-ea"/>
                <a:cs typeface="Arial" pitchFamily="34" charset="0"/>
              </a:rPr>
              <a:t>Planering handlar om att styra mot den framtid vi vill ha. Sveriges havsplaner ska förena näringspolitiska mål, sociala mål och miljömålen. </a:t>
            </a:r>
          </a:p>
          <a:p>
            <a:endParaRPr lang="sv-SE" dirty="0"/>
          </a:p>
        </p:txBody>
      </p:sp>
      <p:sp>
        <p:nvSpPr>
          <p:cNvPr id="4" name="Platshållare för datum 3"/>
          <p:cNvSpPr>
            <a:spLocks noGrp="1"/>
          </p:cNvSpPr>
          <p:nvPr>
            <p:ph type="dt" idx="10"/>
          </p:nvPr>
        </p:nvSpPr>
        <p:spPr/>
        <p:txBody>
          <a:bodyPr/>
          <a:lstStyle/>
          <a:p>
            <a:fld id="{E8C32C4E-3300-4A0B-9DEB-F70D43AABF05}" type="datetime1">
              <a:rPr lang="sv-SE" smtClean="0"/>
              <a:t>2020-01-24</a:t>
            </a:fld>
            <a:endParaRPr lang="sv-SE" dirty="0"/>
          </a:p>
        </p:txBody>
      </p:sp>
      <p:sp>
        <p:nvSpPr>
          <p:cNvPr id="5" name="Platshållare för sidfot 4"/>
          <p:cNvSpPr>
            <a:spLocks noGrp="1"/>
          </p:cNvSpPr>
          <p:nvPr>
            <p:ph type="ftr" sz="quarter" idx="11"/>
          </p:nvPr>
        </p:nvSpPr>
        <p:spPr/>
        <p:txBody>
          <a:bodyPr/>
          <a:lstStyle/>
          <a:p>
            <a:r>
              <a:rPr lang="sv-SE" smtClean="0"/>
              <a:t>Havs- och Vattenmyndigheten</a:t>
            </a:r>
            <a:endParaRPr lang="sv-SE" dirty="0"/>
          </a:p>
        </p:txBody>
      </p:sp>
      <p:sp>
        <p:nvSpPr>
          <p:cNvPr id="6" name="Platshållare för bildnummer 5"/>
          <p:cNvSpPr>
            <a:spLocks noGrp="1"/>
          </p:cNvSpPr>
          <p:nvPr>
            <p:ph type="sldNum" sz="quarter" idx="12"/>
          </p:nvPr>
        </p:nvSpPr>
        <p:spPr/>
        <p:txBody>
          <a:bodyPr/>
          <a:lstStyle/>
          <a:p>
            <a:fld id="{9E84EC04-C6EE-44FF-8428-8BC21D36B1AA}" type="slidenum">
              <a:rPr lang="sv-SE" smtClean="0"/>
              <a:t>4</a:t>
            </a:fld>
            <a:endParaRPr lang="sv-SE" dirty="0"/>
          </a:p>
        </p:txBody>
      </p:sp>
    </p:spTree>
    <p:extLst>
      <p:ext uri="{BB962C8B-B14F-4D97-AF65-F5344CB8AC3E}">
        <p14:creationId xmlns:p14="http://schemas.microsoft.com/office/powerpoint/2010/main" val="2947708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dirty="0" smtClean="0"/>
              <a:t>En havsplan berör alla i Sverige, om man tänker att den handlar om vilken framtid vi vill ha. Men en havsplan är en strategisk plan, med stora drag.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Det ger också kommuner chans att planera utifrån lokala förhållanden.</a:t>
            </a:r>
          </a:p>
          <a:p>
            <a:pPr marL="0" marR="0" indent="0" algn="l" defTabSz="914400" rtl="0" eaLnBrk="1" fontAlgn="auto" latinLnBrk="0" hangingPunct="1">
              <a:lnSpc>
                <a:spcPct val="100000"/>
              </a:lnSpc>
              <a:spcBef>
                <a:spcPts val="0"/>
              </a:spcBef>
              <a:spcAft>
                <a:spcPts val="0"/>
              </a:spcAft>
              <a:buClrTx/>
              <a:buSzTx/>
              <a:buFontTx/>
              <a:buNone/>
              <a:tabLst/>
              <a:defRPr/>
            </a:pPr>
            <a:endParaRPr lang="sv-S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sv-SE" dirty="0" smtClean="0"/>
          </a:p>
          <a:p>
            <a:endParaRPr lang="sv-SE" dirty="0"/>
          </a:p>
        </p:txBody>
      </p:sp>
      <p:sp>
        <p:nvSpPr>
          <p:cNvPr id="4" name="Platshållare för datum 3"/>
          <p:cNvSpPr>
            <a:spLocks noGrp="1"/>
          </p:cNvSpPr>
          <p:nvPr>
            <p:ph type="dt" idx="10"/>
          </p:nvPr>
        </p:nvSpPr>
        <p:spPr/>
        <p:txBody>
          <a:bodyPr/>
          <a:lstStyle/>
          <a:p>
            <a:fld id="{86297863-9EF8-4F40-8719-DAD557353D51}" type="datetime1">
              <a:rPr lang="sv-SE" smtClean="0"/>
              <a:t>2020-01-24</a:t>
            </a:fld>
            <a:endParaRPr lang="sv-SE" dirty="0"/>
          </a:p>
        </p:txBody>
      </p:sp>
      <p:sp>
        <p:nvSpPr>
          <p:cNvPr id="5" name="Platshållare för sidfot 4"/>
          <p:cNvSpPr>
            <a:spLocks noGrp="1"/>
          </p:cNvSpPr>
          <p:nvPr>
            <p:ph type="ftr" sz="quarter" idx="11"/>
          </p:nvPr>
        </p:nvSpPr>
        <p:spPr/>
        <p:txBody>
          <a:bodyPr/>
          <a:lstStyle/>
          <a:p>
            <a:r>
              <a:rPr lang="sv-SE" smtClean="0"/>
              <a:t>Havs- och Vattenmyndigheten</a:t>
            </a:r>
            <a:endParaRPr lang="sv-SE" dirty="0"/>
          </a:p>
        </p:txBody>
      </p:sp>
      <p:sp>
        <p:nvSpPr>
          <p:cNvPr id="6" name="Platshållare för bildnummer 5"/>
          <p:cNvSpPr>
            <a:spLocks noGrp="1"/>
          </p:cNvSpPr>
          <p:nvPr>
            <p:ph type="sldNum" sz="quarter" idx="12"/>
          </p:nvPr>
        </p:nvSpPr>
        <p:spPr/>
        <p:txBody>
          <a:bodyPr/>
          <a:lstStyle/>
          <a:p>
            <a:fld id="{9E84EC04-C6EE-44FF-8428-8BC21D36B1AA}" type="slidenum">
              <a:rPr lang="sv-SE" smtClean="0"/>
              <a:t>5</a:t>
            </a:fld>
            <a:endParaRPr lang="sv-SE" dirty="0"/>
          </a:p>
        </p:txBody>
      </p:sp>
    </p:spTree>
    <p:extLst>
      <p:ext uri="{BB962C8B-B14F-4D97-AF65-F5344CB8AC3E}">
        <p14:creationId xmlns:p14="http://schemas.microsoft.com/office/powerpoint/2010/main" val="1332210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i="0" kern="1200" dirty="0" smtClean="0">
                <a:solidFill>
                  <a:schemeClr val="tx1"/>
                </a:solidFill>
                <a:effectLst/>
                <a:latin typeface="Arial" pitchFamily="34" charset="0"/>
                <a:ea typeface="+mn-ea"/>
                <a:cs typeface="Arial" pitchFamily="34" charset="0"/>
              </a:rPr>
              <a:t>Lite mer :</a:t>
            </a:r>
          </a:p>
          <a:p>
            <a:pPr marL="342900" indent="-342900">
              <a:buFont typeface="Arial" panose="020B0604020202020204" pitchFamily="34" charset="0"/>
              <a:buChar char="•"/>
              <a:tabLst>
                <a:tab pos="2157413" algn="l"/>
              </a:tabLst>
            </a:pPr>
            <a:r>
              <a:rPr lang="sv-SE" sz="1200" dirty="0" smtClean="0"/>
              <a:t>stödjer 	tillväxt och sysselsättning</a:t>
            </a:r>
          </a:p>
          <a:p>
            <a:pPr marL="342900" indent="-342900">
              <a:buFont typeface="Arial" panose="020B0604020202020204" pitchFamily="34" charset="0"/>
              <a:buChar char="•"/>
              <a:tabLst>
                <a:tab pos="2157413" algn="l"/>
              </a:tabLst>
            </a:pPr>
            <a:r>
              <a:rPr lang="sv-SE" sz="1200" dirty="0" smtClean="0"/>
              <a:t>bidrar till 	miljön och det den ger oss, den</a:t>
            </a:r>
            <a:r>
              <a:rPr lang="sv-SE" sz="1200" baseline="0" dirty="0" smtClean="0"/>
              <a:t> </a:t>
            </a:r>
            <a:r>
              <a:rPr lang="sv-SE" sz="1200" dirty="0" smtClean="0"/>
              <a:t>ger</a:t>
            </a:r>
            <a:r>
              <a:rPr lang="sv-SE" sz="1200" baseline="0" dirty="0" smtClean="0"/>
              <a:t> oss alltså syre att andas, fisk att äta, vattenvägar att resa på, djurliv och upplevelser.</a:t>
            </a:r>
            <a:endParaRPr lang="sv-SE" sz="1200" dirty="0" smtClean="0"/>
          </a:p>
          <a:p>
            <a:pPr marL="342900" indent="-342900">
              <a:buFont typeface="Arial" panose="020B0604020202020204" pitchFamily="34" charset="0"/>
              <a:buChar char="•"/>
              <a:tabLst>
                <a:tab pos="2157413" algn="l"/>
              </a:tabLst>
            </a:pPr>
            <a:r>
              <a:rPr lang="sv-SE" sz="1200" dirty="0" smtClean="0"/>
              <a:t>länkar samman 	planering på hav och på land</a:t>
            </a:r>
          </a:p>
          <a:p>
            <a:pPr marL="342900" indent="-342900">
              <a:buFont typeface="Arial" panose="020B0604020202020204" pitchFamily="34" charset="0"/>
              <a:buChar char="•"/>
              <a:tabLst>
                <a:tab pos="2157413" algn="l"/>
              </a:tabLst>
            </a:pPr>
            <a:r>
              <a:rPr lang="sv-SE" sz="1200" dirty="0" smtClean="0"/>
              <a:t>sparar 	tid och pengar för investerare,</a:t>
            </a:r>
            <a:r>
              <a:rPr lang="sv-SE" sz="1200" baseline="0" dirty="0" smtClean="0"/>
              <a:t> och andra, genom att ge vägledning om saker att tänka på och platser eller sätt att undvika, så att en slipper göra i onödan.</a:t>
            </a:r>
          </a:p>
          <a:p>
            <a:pPr marL="342900" indent="-342900">
              <a:buFont typeface="Arial" panose="020B0604020202020204" pitchFamily="34" charset="0"/>
              <a:buChar char="•"/>
              <a:tabLst>
                <a:tab pos="2157413" algn="l"/>
              </a:tabLst>
            </a:pPr>
            <a:r>
              <a:rPr lang="sv-SE" sz="1200" dirty="0" smtClean="0"/>
              <a:t>uppmuntrar 	samexistens,</a:t>
            </a:r>
            <a:r>
              <a:rPr lang="sv-SE" sz="1200" baseline="0" dirty="0" smtClean="0"/>
              <a:t> alltså </a:t>
            </a:r>
            <a:r>
              <a:rPr lang="sv-SE" sz="1200" dirty="0" smtClean="0"/>
              <a:t>flera olika användningar på</a:t>
            </a:r>
            <a:r>
              <a:rPr lang="sv-SE" sz="1200" baseline="0" dirty="0" smtClean="0"/>
              <a:t> samma plats</a:t>
            </a:r>
            <a:r>
              <a:rPr lang="sv-SE" sz="1200" dirty="0" smtClean="0"/>
              <a:t>, för att gynna så många som möjligt</a:t>
            </a:r>
          </a:p>
          <a:p>
            <a:pPr marL="342900" indent="-342900">
              <a:buFont typeface="Arial" panose="020B0604020202020204" pitchFamily="34" charset="0"/>
              <a:buChar char="•"/>
              <a:tabLst>
                <a:tab pos="2157413" algn="l"/>
              </a:tabLst>
            </a:pPr>
            <a:r>
              <a:rPr lang="sv-SE" sz="1200" dirty="0" smtClean="0"/>
              <a:t>stimulerar 	användning </a:t>
            </a:r>
            <a:r>
              <a:rPr lang="sv-SE" sz="1200" baseline="0" dirty="0" smtClean="0"/>
              <a:t>och </a:t>
            </a:r>
            <a:r>
              <a:rPr lang="sv-SE" sz="1200" dirty="0" smtClean="0"/>
              <a:t>exploatering som tar hänsyn till djur och ekosystem, genom att säga</a:t>
            </a:r>
            <a:r>
              <a:rPr lang="sv-SE" sz="1200" baseline="0" dirty="0" smtClean="0"/>
              <a:t> vad som finns som en behöver ta hänsyn till, och vägleda om placering som är mest lämplig</a:t>
            </a:r>
            <a:endParaRPr lang="sv-SE" sz="1200" dirty="0" smtClean="0"/>
          </a:p>
          <a:p>
            <a:pPr marL="342900" indent="-342900">
              <a:buFont typeface="Arial" panose="020B0604020202020204" pitchFamily="34" charset="0"/>
              <a:buChar char="•"/>
              <a:tabLst>
                <a:tab pos="2157413" algn="l"/>
              </a:tabLst>
            </a:pPr>
            <a:r>
              <a:rPr lang="sv-SE" sz="1200" dirty="0" smtClean="0"/>
              <a:t>vägleder 	i beslut, förvaltning, planering och tillståndsgivning. </a:t>
            </a:r>
            <a:r>
              <a:rPr lang="sv-SE" sz="1200" baseline="0" dirty="0" smtClean="0"/>
              <a:t>Bland att ett stöd i kommuners planering.</a:t>
            </a:r>
            <a:endParaRPr lang="sv-SE" sz="1200" dirty="0" smtClean="0"/>
          </a:p>
          <a:p>
            <a:pPr marL="342900" indent="-342900">
              <a:buFont typeface="Arial" panose="020B0604020202020204" pitchFamily="34" charset="0"/>
              <a:buChar char="•"/>
              <a:tabLst>
                <a:tab pos="2157413" algn="l"/>
              </a:tabLst>
            </a:pPr>
            <a:r>
              <a:rPr lang="sv-SE" sz="1200" dirty="0" smtClean="0"/>
              <a:t>visar 	statens samlade syn på användning av havet</a:t>
            </a:r>
          </a:p>
          <a:p>
            <a:endParaRPr lang="sv-SE" sz="1200" b="1" i="0" u="none" strike="noStrike" kern="1200" dirty="0" smtClean="0">
              <a:solidFill>
                <a:schemeClr val="tx1"/>
              </a:solidFill>
              <a:effectLst/>
              <a:latin typeface="Arial" pitchFamily="34" charset="0"/>
              <a:ea typeface="+mn-ea"/>
              <a:cs typeface="Arial" pitchFamily="34" charset="0"/>
            </a:endParaRPr>
          </a:p>
          <a:p>
            <a:r>
              <a:rPr lang="sv-SE" sz="1200" b="1" i="0" u="none" strike="noStrike" kern="1200" dirty="0" smtClean="0">
                <a:solidFill>
                  <a:schemeClr val="tx1"/>
                </a:solidFill>
                <a:effectLst/>
                <a:latin typeface="Arial" pitchFamily="34" charset="0"/>
                <a:ea typeface="+mn-ea"/>
                <a:cs typeface="Arial" pitchFamily="34" charset="0"/>
              </a:rPr>
              <a:t>Havsplaneringsförordningen ordagrant:</a:t>
            </a:r>
          </a:p>
          <a:p>
            <a:endParaRPr lang="sv-SE" sz="1200" b="1" i="0" u="none" strike="noStrike" kern="1200" dirty="0" smtClean="0">
              <a:solidFill>
                <a:schemeClr val="tx1"/>
              </a:solidFill>
              <a:effectLst/>
              <a:latin typeface="Arial" pitchFamily="34" charset="0"/>
              <a:ea typeface="+mn-ea"/>
              <a:cs typeface="Arial" pitchFamily="34" charset="0"/>
            </a:endParaRPr>
          </a:p>
          <a:p>
            <a:pPr lvl="1"/>
            <a:r>
              <a:rPr lang="sv-SE" sz="1200" b="1" i="1" u="none" strike="noStrike" kern="1200" dirty="0" smtClean="0">
                <a:solidFill>
                  <a:schemeClr val="tx1"/>
                </a:solidFill>
                <a:effectLst/>
                <a:latin typeface="Arial" pitchFamily="34" charset="0"/>
                <a:ea typeface="+mn-ea"/>
                <a:cs typeface="Arial" pitchFamily="34" charset="0"/>
              </a:rPr>
              <a:t>”4 §</a:t>
            </a:r>
            <a:r>
              <a:rPr lang="sv-SE" sz="1200" b="0" i="1" kern="1200" dirty="0" smtClean="0">
                <a:solidFill>
                  <a:schemeClr val="tx1"/>
                </a:solidFill>
                <a:effectLst/>
                <a:latin typeface="Arial" pitchFamily="34" charset="0"/>
                <a:ea typeface="+mn-ea"/>
                <a:cs typeface="Arial" pitchFamily="34" charset="0"/>
              </a:rPr>
              <a:t> Ett förslag till havsplan ska utformas så att planen </a:t>
            </a:r>
            <a:br>
              <a:rPr lang="sv-SE" sz="1200" b="0" i="1" kern="1200" dirty="0" smtClean="0">
                <a:solidFill>
                  <a:schemeClr val="tx1"/>
                </a:solidFill>
                <a:effectLst/>
                <a:latin typeface="Arial" pitchFamily="34" charset="0"/>
                <a:ea typeface="+mn-ea"/>
                <a:cs typeface="Arial" pitchFamily="34" charset="0"/>
              </a:rPr>
            </a:br>
            <a:endParaRPr lang="sv-SE" sz="1200" b="0" i="1" kern="1200" dirty="0" smtClean="0">
              <a:solidFill>
                <a:schemeClr val="tx1"/>
              </a:solidFill>
              <a:effectLst/>
              <a:latin typeface="Arial" pitchFamily="34" charset="0"/>
              <a:ea typeface="+mn-ea"/>
              <a:cs typeface="Arial" pitchFamily="34" charset="0"/>
            </a:endParaRPr>
          </a:p>
          <a:p>
            <a:pPr lvl="1"/>
            <a:r>
              <a:rPr lang="sv-SE" sz="1200" b="0" i="1" kern="1200" dirty="0" smtClean="0">
                <a:solidFill>
                  <a:schemeClr val="tx1"/>
                </a:solidFill>
                <a:effectLst/>
                <a:latin typeface="Arial" pitchFamily="34" charset="0"/>
                <a:ea typeface="+mn-ea"/>
                <a:cs typeface="Arial" pitchFamily="34" charset="0"/>
              </a:rPr>
              <a:t>1. integrerar näringspolitiska mål, sociala mål och miljömål,</a:t>
            </a:r>
            <a:br>
              <a:rPr lang="sv-SE" sz="1200" b="0" i="1" kern="1200" dirty="0" smtClean="0">
                <a:solidFill>
                  <a:schemeClr val="tx1"/>
                </a:solidFill>
                <a:effectLst/>
                <a:latin typeface="Arial" pitchFamily="34" charset="0"/>
                <a:ea typeface="+mn-ea"/>
                <a:cs typeface="Arial" pitchFamily="34" charset="0"/>
              </a:rPr>
            </a:br>
            <a:endParaRPr lang="sv-SE" sz="1200" b="0" i="1" kern="1200" dirty="0" smtClean="0">
              <a:solidFill>
                <a:schemeClr val="tx1"/>
              </a:solidFill>
              <a:effectLst/>
              <a:latin typeface="Arial" pitchFamily="34" charset="0"/>
              <a:ea typeface="+mn-ea"/>
              <a:cs typeface="Arial" pitchFamily="34" charset="0"/>
            </a:endParaRPr>
          </a:p>
          <a:p>
            <a:pPr lvl="1"/>
            <a:r>
              <a:rPr lang="sv-SE" sz="1200" b="0" i="1" kern="1200" dirty="0" smtClean="0">
                <a:solidFill>
                  <a:schemeClr val="tx1"/>
                </a:solidFill>
                <a:effectLst/>
                <a:latin typeface="Arial" pitchFamily="34" charset="0"/>
                <a:ea typeface="+mn-ea"/>
                <a:cs typeface="Arial" pitchFamily="34" charset="0"/>
              </a:rPr>
              <a:t>2. bidrar till att</a:t>
            </a:r>
          </a:p>
          <a:p>
            <a:pPr lvl="1"/>
            <a:r>
              <a:rPr lang="sv-SE" sz="1200" b="0" i="1" kern="1200" dirty="0" smtClean="0">
                <a:solidFill>
                  <a:schemeClr val="tx1"/>
                </a:solidFill>
                <a:effectLst/>
                <a:latin typeface="Arial" pitchFamily="34" charset="0"/>
                <a:ea typeface="+mn-ea"/>
                <a:cs typeface="Arial" pitchFamily="34" charset="0"/>
              </a:rPr>
              <a:t>a) god miljöstatus i havsmiljön nås och upprätthålls,</a:t>
            </a:r>
            <a:br>
              <a:rPr lang="sv-SE" sz="1200" b="0" i="1" kern="1200" dirty="0" smtClean="0">
                <a:solidFill>
                  <a:schemeClr val="tx1"/>
                </a:solidFill>
                <a:effectLst/>
                <a:latin typeface="Arial" pitchFamily="34" charset="0"/>
                <a:ea typeface="+mn-ea"/>
                <a:cs typeface="Arial" pitchFamily="34" charset="0"/>
              </a:rPr>
            </a:br>
            <a:r>
              <a:rPr lang="sv-SE" sz="1200" b="0" i="1" kern="1200" dirty="0" smtClean="0">
                <a:solidFill>
                  <a:schemeClr val="tx1"/>
                </a:solidFill>
                <a:effectLst/>
                <a:latin typeface="Arial" pitchFamily="34" charset="0"/>
                <a:ea typeface="+mn-ea"/>
                <a:cs typeface="Arial" pitchFamily="34" charset="0"/>
              </a:rPr>
              <a:t>b) havets resurser används hållbart så att havsanknutna näringar kan utvecklas, och</a:t>
            </a:r>
          </a:p>
          <a:p>
            <a:pPr lvl="1"/>
            <a:r>
              <a:rPr lang="sv-SE" sz="1200" b="0" i="1" kern="1200" dirty="0" smtClean="0">
                <a:solidFill>
                  <a:schemeClr val="tx1"/>
                </a:solidFill>
                <a:effectLst/>
                <a:latin typeface="Arial" pitchFamily="34" charset="0"/>
                <a:ea typeface="+mn-ea"/>
                <a:cs typeface="Arial" pitchFamily="34" charset="0"/>
              </a:rPr>
              <a:t>c) främja samexistens mellan olika verksamheter och användningsområden, och</a:t>
            </a:r>
            <a:br>
              <a:rPr lang="sv-SE" sz="1200" b="0" i="1" kern="1200" dirty="0" smtClean="0">
                <a:solidFill>
                  <a:schemeClr val="tx1"/>
                </a:solidFill>
                <a:effectLst/>
                <a:latin typeface="Arial" pitchFamily="34" charset="0"/>
                <a:ea typeface="+mn-ea"/>
                <a:cs typeface="Arial" pitchFamily="34" charset="0"/>
              </a:rPr>
            </a:br>
            <a:endParaRPr lang="sv-SE" sz="1200" b="0" i="1" kern="1200" dirty="0" smtClean="0">
              <a:solidFill>
                <a:schemeClr val="tx1"/>
              </a:solidFill>
              <a:effectLst/>
              <a:latin typeface="Arial" pitchFamily="34" charset="0"/>
              <a:ea typeface="+mn-ea"/>
              <a:cs typeface="Arial" pitchFamily="34" charset="0"/>
            </a:endParaRPr>
          </a:p>
          <a:p>
            <a:pPr lvl="1"/>
            <a:r>
              <a:rPr lang="sv-SE" sz="1200" b="0" i="1" kern="1200" dirty="0" smtClean="0">
                <a:solidFill>
                  <a:schemeClr val="tx1"/>
                </a:solidFill>
                <a:effectLst/>
                <a:latin typeface="Arial" pitchFamily="34" charset="0"/>
                <a:ea typeface="+mn-ea"/>
                <a:cs typeface="Arial" pitchFamily="34" charset="0"/>
              </a:rPr>
              <a:t>3. ger den vägledning som behövs för att de områden som omfattas av den kan användas för det eller de ändamål som de är mest lämpade för med hänsyn till områdenas beskaffenhet och läge samt de behov som finns”</a:t>
            </a:r>
            <a:endParaRPr lang="sv-SE" sz="1200" b="0" i="0" kern="1200" dirty="0" smtClean="0">
              <a:solidFill>
                <a:schemeClr val="tx1"/>
              </a:solidFill>
              <a:effectLst/>
              <a:latin typeface="Arial" pitchFamily="34" charset="0"/>
              <a:ea typeface="+mn-ea"/>
              <a:cs typeface="Arial" pitchFamily="34" charset="0"/>
            </a:endParaRPr>
          </a:p>
          <a:p>
            <a:endParaRPr lang="sv-SE" dirty="0"/>
          </a:p>
        </p:txBody>
      </p:sp>
      <p:sp>
        <p:nvSpPr>
          <p:cNvPr id="4" name="Platshållare för datum 3"/>
          <p:cNvSpPr>
            <a:spLocks noGrp="1"/>
          </p:cNvSpPr>
          <p:nvPr>
            <p:ph type="dt" idx="10"/>
          </p:nvPr>
        </p:nvSpPr>
        <p:spPr/>
        <p:txBody>
          <a:bodyPr/>
          <a:lstStyle/>
          <a:p>
            <a:fld id="{A42941B7-802E-45CB-A85E-130FD3587C29}" type="datetime1">
              <a:rPr lang="sv-SE" smtClean="0"/>
              <a:t>2020-01-24</a:t>
            </a:fld>
            <a:endParaRPr lang="sv-SE" dirty="0"/>
          </a:p>
        </p:txBody>
      </p:sp>
      <p:sp>
        <p:nvSpPr>
          <p:cNvPr id="5" name="Platshållare för sidfot 4"/>
          <p:cNvSpPr>
            <a:spLocks noGrp="1"/>
          </p:cNvSpPr>
          <p:nvPr>
            <p:ph type="ftr" sz="quarter" idx="11"/>
          </p:nvPr>
        </p:nvSpPr>
        <p:spPr/>
        <p:txBody>
          <a:bodyPr/>
          <a:lstStyle/>
          <a:p>
            <a:r>
              <a:rPr lang="sv-SE" smtClean="0"/>
              <a:t>Havs- och Vattenmyndigheten</a:t>
            </a:r>
            <a:endParaRPr lang="sv-SE" dirty="0"/>
          </a:p>
        </p:txBody>
      </p:sp>
      <p:sp>
        <p:nvSpPr>
          <p:cNvPr id="6" name="Platshållare för bildnummer 5"/>
          <p:cNvSpPr>
            <a:spLocks noGrp="1"/>
          </p:cNvSpPr>
          <p:nvPr>
            <p:ph type="sldNum" sz="quarter" idx="12"/>
          </p:nvPr>
        </p:nvSpPr>
        <p:spPr/>
        <p:txBody>
          <a:bodyPr/>
          <a:lstStyle/>
          <a:p>
            <a:fld id="{9E84EC04-C6EE-44FF-8428-8BC21D36B1AA}" type="slidenum">
              <a:rPr lang="sv-SE" smtClean="0"/>
              <a:t>6</a:t>
            </a:fld>
            <a:endParaRPr lang="sv-SE" dirty="0"/>
          </a:p>
        </p:txBody>
      </p:sp>
    </p:spTree>
    <p:extLst>
      <p:ext uri="{BB962C8B-B14F-4D97-AF65-F5344CB8AC3E}">
        <p14:creationId xmlns:p14="http://schemas.microsoft.com/office/powerpoint/2010/main" val="3263088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dirty="0" smtClean="0"/>
              <a:t>Sverige tar fram tre </a:t>
            </a:r>
            <a:r>
              <a:rPr lang="sv-SE" b="1" dirty="0" smtClean="0"/>
              <a:t>statliga </a:t>
            </a:r>
            <a:r>
              <a:rPr lang="sv-SE" dirty="0" smtClean="0"/>
              <a:t>havsplaner. </a:t>
            </a:r>
          </a:p>
          <a:p>
            <a:pPr marL="0" marR="0" indent="0" algn="l" defTabSz="914400" rtl="0" eaLnBrk="1" fontAlgn="auto" latinLnBrk="0" hangingPunct="1">
              <a:lnSpc>
                <a:spcPct val="100000"/>
              </a:lnSpc>
              <a:spcBef>
                <a:spcPts val="0"/>
              </a:spcBef>
              <a:spcAft>
                <a:spcPts val="0"/>
              </a:spcAft>
              <a:buClrTx/>
              <a:buSzTx/>
              <a:buFontTx/>
              <a:buNone/>
              <a:tabLst/>
              <a:defRPr/>
            </a:pPr>
            <a:endParaRPr lang="sv-S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dirty="0" smtClean="0"/>
              <a:t>Havsplanerna ska förena näringspolitik, social politik och miljömålen. Planering handlar om att styra mot den framtid vi vill ha. </a:t>
            </a:r>
          </a:p>
          <a:p>
            <a:endParaRPr lang="sv-SE" dirty="0"/>
          </a:p>
        </p:txBody>
      </p:sp>
      <p:sp>
        <p:nvSpPr>
          <p:cNvPr id="4" name="Platshållare för datum 3"/>
          <p:cNvSpPr>
            <a:spLocks noGrp="1"/>
          </p:cNvSpPr>
          <p:nvPr>
            <p:ph type="dt" idx="10"/>
          </p:nvPr>
        </p:nvSpPr>
        <p:spPr/>
        <p:txBody>
          <a:bodyPr/>
          <a:lstStyle/>
          <a:p>
            <a:fld id="{9778A12D-B196-4E63-B920-D8F6913832F5}" type="datetime1">
              <a:rPr lang="sv-SE" smtClean="0"/>
              <a:t>2020-01-24</a:t>
            </a:fld>
            <a:endParaRPr lang="sv-SE" dirty="0"/>
          </a:p>
        </p:txBody>
      </p:sp>
      <p:sp>
        <p:nvSpPr>
          <p:cNvPr id="5" name="Platshållare för sidfot 4"/>
          <p:cNvSpPr>
            <a:spLocks noGrp="1"/>
          </p:cNvSpPr>
          <p:nvPr>
            <p:ph type="ftr" sz="quarter" idx="11"/>
          </p:nvPr>
        </p:nvSpPr>
        <p:spPr/>
        <p:txBody>
          <a:bodyPr/>
          <a:lstStyle/>
          <a:p>
            <a:r>
              <a:rPr lang="sv-SE" smtClean="0"/>
              <a:t>Havs- och Vattenmyndigheten</a:t>
            </a:r>
            <a:endParaRPr lang="sv-SE" dirty="0"/>
          </a:p>
        </p:txBody>
      </p:sp>
      <p:sp>
        <p:nvSpPr>
          <p:cNvPr id="6" name="Platshållare för bildnummer 5"/>
          <p:cNvSpPr>
            <a:spLocks noGrp="1"/>
          </p:cNvSpPr>
          <p:nvPr>
            <p:ph type="sldNum" sz="quarter" idx="12"/>
          </p:nvPr>
        </p:nvSpPr>
        <p:spPr/>
        <p:txBody>
          <a:bodyPr/>
          <a:lstStyle/>
          <a:p>
            <a:fld id="{9E84EC04-C6EE-44FF-8428-8BC21D36B1AA}" type="slidenum">
              <a:rPr lang="sv-SE" smtClean="0"/>
              <a:t>7</a:t>
            </a:fld>
            <a:endParaRPr lang="sv-SE" dirty="0"/>
          </a:p>
        </p:txBody>
      </p:sp>
    </p:spTree>
    <p:extLst>
      <p:ext uri="{BB962C8B-B14F-4D97-AF65-F5344CB8AC3E}">
        <p14:creationId xmlns:p14="http://schemas.microsoft.com/office/powerpoint/2010/main" val="1212080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Havsplanerna täcker 123 000 kvadratkilometer – det är </a:t>
            </a:r>
            <a:br>
              <a:rPr lang="sv-SE" dirty="0" smtClean="0"/>
            </a:br>
            <a:r>
              <a:rPr lang="sv-SE" dirty="0" smtClean="0"/>
              <a:t>som 30 procent av Sveriges landyta</a:t>
            </a:r>
          </a:p>
          <a:p>
            <a:endParaRPr lang="sv-SE" dirty="0" smtClean="0"/>
          </a:p>
          <a:p>
            <a:r>
              <a:rPr lang="sv-SE" dirty="0" smtClean="0"/>
              <a:t>Och det större än hela Svealand gånger ett och ett halvt.</a:t>
            </a:r>
          </a:p>
          <a:p>
            <a:endParaRPr lang="sv-SE" dirty="0"/>
          </a:p>
        </p:txBody>
      </p:sp>
      <p:sp>
        <p:nvSpPr>
          <p:cNvPr id="4" name="Platshållare för bildnummer 3"/>
          <p:cNvSpPr>
            <a:spLocks noGrp="1"/>
          </p:cNvSpPr>
          <p:nvPr>
            <p:ph type="sldNum" sz="quarter" idx="10"/>
          </p:nvPr>
        </p:nvSpPr>
        <p:spPr/>
        <p:txBody>
          <a:bodyPr/>
          <a:lstStyle/>
          <a:p>
            <a:fld id="{54D39177-5F45-49EF-9588-B7C00682878E}" type="slidenum">
              <a:rPr lang="sv-SE" smtClean="0"/>
              <a:t>8</a:t>
            </a:fld>
            <a:endParaRPr lang="sv-SE"/>
          </a:p>
        </p:txBody>
      </p:sp>
    </p:spTree>
    <p:extLst>
      <p:ext uri="{BB962C8B-B14F-4D97-AF65-F5344CB8AC3E}">
        <p14:creationId xmlns:p14="http://schemas.microsoft.com/office/powerpoint/2010/main" val="2161299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Havsplanerna täcker 123 000 kvadratkilometer – det är </a:t>
            </a:r>
            <a:br>
              <a:rPr lang="sv-SE" dirty="0" smtClean="0"/>
            </a:br>
            <a:r>
              <a:rPr lang="sv-SE" dirty="0" smtClean="0"/>
              <a:t>som 30 procent av Sveriges landyta.</a:t>
            </a:r>
          </a:p>
          <a:p>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a:t>
            </a:r>
            <a:r>
              <a:rPr lang="sv-SE" dirty="0" smtClean="0"/>
              <a:t>1,5</a:t>
            </a:r>
            <a:r>
              <a:rPr lang="sv-SE" baseline="0" dirty="0" smtClean="0"/>
              <a:t> x Svealand ) Och det är </a:t>
            </a:r>
            <a:r>
              <a:rPr lang="sv-SE" dirty="0" smtClean="0"/>
              <a:t>större än hela Svealand gånger ett och ett halvt</a:t>
            </a:r>
          </a:p>
          <a:p>
            <a:endParaRPr lang="sv-SE" dirty="0" smtClean="0"/>
          </a:p>
          <a:p>
            <a:r>
              <a:rPr lang="sv-SE" dirty="0" smtClean="0"/>
              <a:t>(Landyta = utan</a:t>
            </a:r>
            <a:r>
              <a:rPr lang="sv-SE" baseline="0" dirty="0" smtClean="0"/>
              <a:t> </a:t>
            </a:r>
            <a:r>
              <a:rPr lang="sv-SE" dirty="0" smtClean="0"/>
              <a:t>vatten, sjöar och vattendrag.)</a:t>
            </a:r>
            <a:endParaRPr lang="sv-SE" dirty="0"/>
          </a:p>
        </p:txBody>
      </p:sp>
      <p:sp>
        <p:nvSpPr>
          <p:cNvPr id="4" name="Platshållare för bildnummer 3"/>
          <p:cNvSpPr>
            <a:spLocks noGrp="1"/>
          </p:cNvSpPr>
          <p:nvPr>
            <p:ph type="sldNum" sz="quarter" idx="10"/>
          </p:nvPr>
        </p:nvSpPr>
        <p:spPr/>
        <p:txBody>
          <a:bodyPr/>
          <a:lstStyle/>
          <a:p>
            <a:fld id="{54D39177-5F45-49EF-9588-B7C00682878E}" type="slidenum">
              <a:rPr lang="sv-SE" smtClean="0"/>
              <a:t>9</a:t>
            </a:fld>
            <a:endParaRPr lang="sv-SE"/>
          </a:p>
        </p:txBody>
      </p:sp>
    </p:spTree>
    <p:extLst>
      <p:ext uri="{BB962C8B-B14F-4D97-AF65-F5344CB8AC3E}">
        <p14:creationId xmlns:p14="http://schemas.microsoft.com/office/powerpoint/2010/main" val="2580088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Starka ekosystem är motståndskraftiga,</a:t>
            </a:r>
            <a:r>
              <a:rPr lang="sv-SE" baseline="0" dirty="0" smtClean="0"/>
              <a:t> de </a:t>
            </a:r>
            <a:r>
              <a:rPr lang="sv-SE" dirty="0" smtClean="0"/>
              <a:t>orkar stå emot påfrestningar från när vi använder havet. För vi vill ju använda havet – för fiske, fritid, handel, resor och energiproduktion, till både glädje och nytta.</a:t>
            </a:r>
          </a:p>
          <a:p>
            <a:endParaRPr lang="sv-SE" dirty="0" smtClean="0"/>
          </a:p>
          <a:p>
            <a:r>
              <a:rPr lang="sv-SE" dirty="0" smtClean="0"/>
              <a:t>Då kan vi använda</a:t>
            </a:r>
            <a:r>
              <a:rPr lang="sv-SE" baseline="0" dirty="0" smtClean="0"/>
              <a:t> </a:t>
            </a:r>
            <a:r>
              <a:rPr lang="sv-SE" dirty="0" smtClean="0"/>
              <a:t>havets resurser hållbart – så att havsanknutna näringar utvecklas.</a:t>
            </a:r>
          </a:p>
        </p:txBody>
      </p:sp>
      <p:sp>
        <p:nvSpPr>
          <p:cNvPr id="4" name="Platshållare för bildnummer 3"/>
          <p:cNvSpPr>
            <a:spLocks noGrp="1"/>
          </p:cNvSpPr>
          <p:nvPr>
            <p:ph type="sldNum" sz="quarter" idx="10"/>
          </p:nvPr>
        </p:nvSpPr>
        <p:spPr/>
        <p:txBody>
          <a:bodyPr/>
          <a:lstStyle/>
          <a:p>
            <a:fld id="{54D39177-5F45-49EF-9588-B7C00682878E}" type="slidenum">
              <a:rPr lang="sv-SE" smtClean="0"/>
              <a:t>10</a:t>
            </a:fld>
            <a:endParaRPr lang="sv-SE"/>
          </a:p>
        </p:txBody>
      </p:sp>
    </p:spTree>
    <p:extLst>
      <p:ext uri="{BB962C8B-B14F-4D97-AF65-F5344CB8AC3E}">
        <p14:creationId xmlns:p14="http://schemas.microsoft.com/office/powerpoint/2010/main" val="7056584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and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2C1BC-8B0B-4844-BCEC-F75757E3E154}"/>
              </a:ext>
            </a:extLst>
          </p:cNvPr>
          <p:cNvSpPr>
            <a:spLocks noGrp="1"/>
          </p:cNvSpPr>
          <p:nvPr>
            <p:ph type="ctrTitle"/>
          </p:nvPr>
        </p:nvSpPr>
        <p:spPr>
          <a:xfrm>
            <a:off x="1095375" y="715103"/>
            <a:ext cx="6474299" cy="2387600"/>
          </a:xfrm>
        </p:spPr>
        <p:txBody>
          <a:bodyPr anchor="b">
            <a:normAutofit/>
          </a:bodyPr>
          <a:lstStyle>
            <a:lvl1pPr algn="l">
              <a:defRPr sz="4000">
                <a:solidFill>
                  <a:schemeClr val="bg1"/>
                </a:solidFill>
              </a:defRPr>
            </a:lvl1pPr>
          </a:lstStyle>
          <a:p>
            <a:r>
              <a:rPr lang="sv-SE" smtClean="0"/>
              <a:t>Klicka här för att ändra format</a:t>
            </a:r>
            <a:endParaRPr lang="sv-SE" dirty="0"/>
          </a:p>
        </p:txBody>
      </p:sp>
      <p:sp>
        <p:nvSpPr>
          <p:cNvPr id="3" name="Subtitle 2">
            <a:extLst>
              <a:ext uri="{FF2B5EF4-FFF2-40B4-BE49-F238E27FC236}">
                <a16:creationId xmlns:a16="http://schemas.microsoft.com/office/drawing/2014/main" id="{AC2F1D8B-E992-A747-9956-00239CCBC30E}"/>
              </a:ext>
            </a:extLst>
          </p:cNvPr>
          <p:cNvSpPr>
            <a:spLocks noGrp="1"/>
          </p:cNvSpPr>
          <p:nvPr>
            <p:ph type="subTitle" idx="1"/>
          </p:nvPr>
        </p:nvSpPr>
        <p:spPr>
          <a:xfrm>
            <a:off x="1095375" y="3262874"/>
            <a:ext cx="6474299" cy="740462"/>
          </a:xfrm>
        </p:spPr>
        <p:txBody>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pic>
        <p:nvPicPr>
          <p:cNvPr id="8" name="Picture 3">
            <a:extLst>
              <a:ext uri="{FF2B5EF4-FFF2-40B4-BE49-F238E27FC236}">
                <a16:creationId xmlns:a16="http://schemas.microsoft.com/office/drawing/2014/main" id="{A9980742-2A69-4DCA-9779-E82126E8C217}"/>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191097" y="4310275"/>
            <a:ext cx="1162997" cy="260221"/>
          </a:xfrm>
          <a:prstGeom prst="rect">
            <a:avLst/>
          </a:prstGeom>
        </p:spPr>
      </p:pic>
      <p:sp>
        <p:nvSpPr>
          <p:cNvPr id="11" name="Platshållare för text 10">
            <a:extLst>
              <a:ext uri="{FF2B5EF4-FFF2-40B4-BE49-F238E27FC236}">
                <a16:creationId xmlns:a16="http://schemas.microsoft.com/office/drawing/2014/main" id="{C51CA1EB-D24D-45AA-AFA5-D0FA95ABC559}"/>
              </a:ext>
            </a:extLst>
          </p:cNvPr>
          <p:cNvSpPr>
            <a:spLocks noGrp="1"/>
          </p:cNvSpPr>
          <p:nvPr>
            <p:ph type="body" sz="quarter" idx="10"/>
          </p:nvPr>
        </p:nvSpPr>
        <p:spPr>
          <a:xfrm>
            <a:off x="1095375" y="4877435"/>
            <a:ext cx="6474299" cy="580849"/>
          </a:xfrm>
        </p:spPr>
        <p:txBody>
          <a:bodyPr/>
          <a:lstStyle>
            <a:lvl1pPr marL="0" indent="0">
              <a:buNone/>
              <a:defRPr sz="1500">
                <a:solidFill>
                  <a:schemeClr val="accent3"/>
                </a:solidFill>
              </a:defRPr>
            </a:lvl1pPr>
            <a:lvl2pPr marL="457200" indent="0">
              <a:buNone/>
              <a:defRPr>
                <a:solidFill>
                  <a:schemeClr val="accent3"/>
                </a:solidFill>
              </a:defRPr>
            </a:lvl2pPr>
            <a:lvl3pPr marL="914400" indent="0">
              <a:buNone/>
              <a:defRPr>
                <a:solidFill>
                  <a:schemeClr val="accent3"/>
                </a:solidFill>
              </a:defRPr>
            </a:lvl3pPr>
            <a:lvl4pPr marL="1371600" indent="0">
              <a:buNone/>
              <a:defRPr>
                <a:solidFill>
                  <a:schemeClr val="accent3"/>
                </a:solidFill>
              </a:defRPr>
            </a:lvl4pPr>
            <a:lvl5pPr marL="1828800" indent="0">
              <a:buNone/>
              <a:defRPr>
                <a:solidFill>
                  <a:schemeClr val="accent3"/>
                </a:solidFill>
              </a:defRPr>
            </a:lvl5pPr>
          </a:lstStyle>
          <a:p>
            <a:pPr lvl="0"/>
            <a:r>
              <a:rPr lang="sv-SE" smtClean="0"/>
              <a:t>Redigera format för bakgrundstext</a:t>
            </a:r>
          </a:p>
        </p:txBody>
      </p:sp>
      <p:pic>
        <p:nvPicPr>
          <p:cNvPr id="6" name="Bildobjekt 5">
            <a:extLst>
              <a:ext uri="{FF2B5EF4-FFF2-40B4-BE49-F238E27FC236}">
                <a16:creationId xmlns:a16="http://schemas.microsoft.com/office/drawing/2014/main" id="{EDCEA1BE-4F99-44F5-8CB0-C41B98290F1F}"/>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8433703" y="3009577"/>
            <a:ext cx="2761876" cy="1097280"/>
          </a:xfrm>
          <a:prstGeom prst="rect">
            <a:avLst/>
          </a:prstGeom>
        </p:spPr>
      </p:pic>
    </p:spTree>
    <p:extLst>
      <p:ext uri="{BB962C8B-B14F-4D97-AF65-F5344CB8AC3E}">
        <p14:creationId xmlns:p14="http://schemas.microsoft.com/office/powerpoint/2010/main" val="391796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and blue board">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9D0B9FB2-7011-4EFA-AD7A-481A8B85EAA2}"/>
              </a:ext>
            </a:extLst>
          </p:cNvPr>
          <p:cNvSpPr>
            <a:spLocks noGrp="1"/>
          </p:cNvSpPr>
          <p:nvPr>
            <p:ph type="pic" sz="quarter" idx="10"/>
          </p:nvPr>
        </p:nvSpPr>
        <p:spPr>
          <a:xfrm>
            <a:off x="0" y="0"/>
            <a:ext cx="12192000" cy="5799879"/>
          </a:xfrm>
        </p:spPr>
        <p:txBody>
          <a:bodyPr/>
          <a:lstStyle>
            <a:lvl1pPr marL="0" indent="0">
              <a:buNone/>
              <a:defRPr/>
            </a:lvl1pPr>
          </a:lstStyle>
          <a:p>
            <a:r>
              <a:rPr lang="sv-SE" smtClean="0"/>
              <a:t>Klicka på ikonen för att lägga till en bild</a:t>
            </a:r>
            <a:endParaRPr lang="sv-SE" dirty="0"/>
          </a:p>
        </p:txBody>
      </p:sp>
      <p:sp>
        <p:nvSpPr>
          <p:cNvPr id="6" name="Rektangel 5">
            <a:extLst>
              <a:ext uri="{FF2B5EF4-FFF2-40B4-BE49-F238E27FC236}">
                <a16:creationId xmlns:a16="http://schemas.microsoft.com/office/drawing/2014/main" id="{A76E7517-8F60-4B94-9880-9CAA3330BFD1}"/>
              </a:ext>
            </a:extLst>
          </p:cNvPr>
          <p:cNvSpPr/>
          <p:nvPr userDrawn="1"/>
        </p:nvSpPr>
        <p:spPr>
          <a:xfrm>
            <a:off x="0" y="5799879"/>
            <a:ext cx="12192000" cy="10581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AEF3FFD-41EF-433D-9AD6-88A9C60EAEF0}"/>
              </a:ext>
            </a:extLst>
          </p:cNvPr>
          <p:cNvSpPr>
            <a:spLocks noGrp="1"/>
          </p:cNvSpPr>
          <p:nvPr>
            <p:ph type="title"/>
          </p:nvPr>
        </p:nvSpPr>
        <p:spPr>
          <a:xfrm>
            <a:off x="695569" y="5799879"/>
            <a:ext cx="10722708" cy="1043272"/>
          </a:xfrm>
        </p:spPr>
        <p:txBody>
          <a:bodyPr anchor="ctr">
            <a:normAutofit/>
          </a:bodyPr>
          <a:lstStyle>
            <a:lvl1pPr algn="ctr">
              <a:defRPr sz="1800">
                <a:solidFill>
                  <a:schemeClr val="bg1"/>
                </a:solidFill>
              </a:defRPr>
            </a:lvl1pPr>
          </a:lstStyle>
          <a:p>
            <a:r>
              <a:rPr lang="sv-SE" smtClean="0"/>
              <a:t>Klicka här för att ändra format</a:t>
            </a:r>
            <a:endParaRPr lang="sv-SE"/>
          </a:p>
        </p:txBody>
      </p:sp>
    </p:spTree>
    <p:extLst>
      <p:ext uri="{BB962C8B-B14F-4D97-AF65-F5344CB8AC3E}">
        <p14:creationId xmlns:p14="http://schemas.microsoft.com/office/powerpoint/2010/main" val="351092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hank yo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2C1BC-8B0B-4844-BCEC-F75757E3E154}"/>
              </a:ext>
            </a:extLst>
          </p:cNvPr>
          <p:cNvSpPr>
            <a:spLocks noGrp="1"/>
          </p:cNvSpPr>
          <p:nvPr>
            <p:ph type="ctrTitle"/>
          </p:nvPr>
        </p:nvSpPr>
        <p:spPr>
          <a:xfrm>
            <a:off x="1523999" y="1141823"/>
            <a:ext cx="9144000" cy="2387600"/>
          </a:xfrm>
        </p:spPr>
        <p:txBody>
          <a:bodyPr anchor="b">
            <a:normAutofit/>
          </a:bodyPr>
          <a:lstStyle>
            <a:lvl1pPr algn="ctr">
              <a:defRPr sz="4000">
                <a:solidFill>
                  <a:schemeClr val="bg1"/>
                </a:solidFill>
              </a:defRPr>
            </a:lvl1pPr>
          </a:lstStyle>
          <a:p>
            <a:r>
              <a:rPr lang="sv-SE" smtClean="0"/>
              <a:t>Klicka här för att ändra format</a:t>
            </a:r>
            <a:endParaRPr lang="sv-SE" dirty="0"/>
          </a:p>
        </p:txBody>
      </p:sp>
      <p:sp>
        <p:nvSpPr>
          <p:cNvPr id="3" name="Subtitle 2">
            <a:extLst>
              <a:ext uri="{FF2B5EF4-FFF2-40B4-BE49-F238E27FC236}">
                <a16:creationId xmlns:a16="http://schemas.microsoft.com/office/drawing/2014/main" id="{AC2F1D8B-E992-A747-9956-00239CCBC30E}"/>
              </a:ext>
            </a:extLst>
          </p:cNvPr>
          <p:cNvSpPr>
            <a:spLocks noGrp="1"/>
          </p:cNvSpPr>
          <p:nvPr>
            <p:ph type="subTitle" idx="1"/>
          </p:nvPr>
        </p:nvSpPr>
        <p:spPr>
          <a:xfrm>
            <a:off x="1523999" y="6046714"/>
            <a:ext cx="9144000" cy="580849"/>
          </a:xfrm>
        </p:spPr>
        <p:txBody>
          <a:bodyPr>
            <a:normAutofit/>
          </a:bodyPr>
          <a:lstStyle>
            <a:lvl1pPr marL="0" indent="0" algn="ctr">
              <a:buNone/>
              <a:defRPr sz="12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5" name="Rectangle 9">
            <a:extLst>
              <a:ext uri="{FF2B5EF4-FFF2-40B4-BE49-F238E27FC236}">
                <a16:creationId xmlns:a16="http://schemas.microsoft.com/office/drawing/2014/main" id="{B9FAEEF2-5631-4F2E-A3F6-9DAE314D2936}"/>
              </a:ext>
            </a:extLst>
          </p:cNvPr>
          <p:cNvSpPr/>
          <p:nvPr userDrawn="1"/>
        </p:nvSpPr>
        <p:spPr>
          <a:xfrm>
            <a:off x="0" y="3896439"/>
            <a:ext cx="12191999" cy="16707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 name="Bildobjekt 6">
            <a:extLst>
              <a:ext uri="{FF2B5EF4-FFF2-40B4-BE49-F238E27FC236}">
                <a16:creationId xmlns:a16="http://schemas.microsoft.com/office/drawing/2014/main" id="{165E77A0-BDA2-4A9F-B1ED-F7877A393E1B}"/>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4964457" y="4279138"/>
            <a:ext cx="2263086" cy="899113"/>
          </a:xfrm>
          <a:prstGeom prst="rect">
            <a:avLst/>
          </a:prstGeom>
        </p:spPr>
      </p:pic>
    </p:spTree>
    <p:extLst>
      <p:ext uri="{BB962C8B-B14F-4D97-AF65-F5344CB8AC3E}">
        <p14:creationId xmlns:p14="http://schemas.microsoft.com/office/powerpoint/2010/main" val="1913754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2608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sv-SE" smtClean="0"/>
              <a:t>2016-11-04</a:t>
            </a:r>
            <a:endParaRPr lang="sv-SE" dirty="0"/>
          </a:p>
        </p:txBody>
      </p:sp>
      <p:sp>
        <p:nvSpPr>
          <p:cNvPr id="4" name="Platshållare för sidfot 3"/>
          <p:cNvSpPr>
            <a:spLocks noGrp="1"/>
          </p:cNvSpPr>
          <p:nvPr>
            <p:ph type="ftr" sz="quarter" idx="11"/>
          </p:nvPr>
        </p:nvSpPr>
        <p:spPr/>
        <p:txBody>
          <a:bodyPr/>
          <a:lstStyle/>
          <a:p>
            <a:r>
              <a:rPr lang="sv-SE" dirty="0" smtClean="0"/>
              <a:t>Presentationsnamn                                                     Namn</a:t>
            </a:r>
            <a:endParaRPr lang="sv-SE" dirty="0"/>
          </a:p>
        </p:txBody>
      </p:sp>
      <p:sp>
        <p:nvSpPr>
          <p:cNvPr id="5" name="Platshållare för bildnummer 4"/>
          <p:cNvSpPr>
            <a:spLocks noGrp="1"/>
          </p:cNvSpPr>
          <p:nvPr>
            <p:ph type="sldNum" sz="quarter" idx="12"/>
          </p:nvPr>
        </p:nvSpPr>
        <p:spPr/>
        <p:txBody>
          <a:bodyPr/>
          <a:lstStyle/>
          <a:p>
            <a:fld id="{0789ADA9-B8AF-40A6-8885-4ED779507B06}" type="slidenum">
              <a:rPr lang="sv-SE" smtClean="0"/>
              <a:t>‹#›</a:t>
            </a:fld>
            <a:endParaRPr lang="sv-SE" dirty="0"/>
          </a:p>
        </p:txBody>
      </p:sp>
    </p:spTree>
    <p:extLst>
      <p:ext uri="{BB962C8B-B14F-4D97-AF65-F5344CB8AC3E}">
        <p14:creationId xmlns:p14="http://schemas.microsoft.com/office/powerpoint/2010/main" val="197615699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plash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3">
            <a:extLst>
              <a:ext uri="{FF2B5EF4-FFF2-40B4-BE49-F238E27FC236}">
                <a16:creationId xmlns:a16="http://schemas.microsoft.com/office/drawing/2014/main" id="{A9980742-2A69-4DCA-9779-E82126E8C217}"/>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5514501" y="4451590"/>
            <a:ext cx="1162997" cy="260221"/>
          </a:xfrm>
          <a:prstGeom prst="rect">
            <a:avLst/>
          </a:prstGeom>
        </p:spPr>
      </p:pic>
      <p:pic>
        <p:nvPicPr>
          <p:cNvPr id="6" name="Bildobjekt 5">
            <a:extLst>
              <a:ext uri="{FF2B5EF4-FFF2-40B4-BE49-F238E27FC236}">
                <a16:creationId xmlns:a16="http://schemas.microsoft.com/office/drawing/2014/main" id="{EDCEA1BE-4F99-44F5-8CB0-C41B98290F1F}"/>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3796145" y="2270238"/>
            <a:ext cx="4599710" cy="1827442"/>
          </a:xfrm>
          <a:prstGeom prst="rect">
            <a:avLst/>
          </a:prstGeom>
        </p:spPr>
      </p:pic>
    </p:spTree>
    <p:extLst>
      <p:ext uri="{BB962C8B-B14F-4D97-AF65-F5344CB8AC3E}">
        <p14:creationId xmlns:p14="http://schemas.microsoft.com/office/powerpoint/2010/main" val="1901466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2C1BC-8B0B-4844-BCEC-F75757E3E154}"/>
              </a:ext>
            </a:extLst>
          </p:cNvPr>
          <p:cNvSpPr>
            <a:spLocks noGrp="1"/>
          </p:cNvSpPr>
          <p:nvPr>
            <p:ph type="ctrTitle"/>
          </p:nvPr>
        </p:nvSpPr>
        <p:spPr>
          <a:xfrm>
            <a:off x="1095983" y="2221593"/>
            <a:ext cx="9896272" cy="2387600"/>
          </a:xfrm>
        </p:spPr>
        <p:txBody>
          <a:bodyPr anchor="ctr">
            <a:normAutofit/>
          </a:bodyPr>
          <a:lstStyle>
            <a:lvl1pPr algn="ctr">
              <a:defRPr sz="4000" b="1" spc="-60" baseline="0">
                <a:solidFill>
                  <a:schemeClr val="tx2"/>
                </a:solidFill>
              </a:defRPr>
            </a:lvl1pPr>
          </a:lstStyle>
          <a:p>
            <a:r>
              <a:rPr lang="sv-SE" smtClean="0"/>
              <a:t>Klicka här för att ändra format</a:t>
            </a:r>
            <a:endParaRPr lang="sv-SE" dirty="0"/>
          </a:p>
        </p:txBody>
      </p:sp>
      <p:pic>
        <p:nvPicPr>
          <p:cNvPr id="5" name="Bildobjekt 4">
            <a:extLst>
              <a:ext uri="{FF2B5EF4-FFF2-40B4-BE49-F238E27FC236}">
                <a16:creationId xmlns:a16="http://schemas.microsoft.com/office/drawing/2014/main" id="{8630B248-D0FC-7747-9180-ABEA2A17653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27393" y="523630"/>
            <a:ext cx="1590883" cy="607418"/>
          </a:xfrm>
          <a:prstGeom prst="rect">
            <a:avLst/>
          </a:prstGeom>
        </p:spPr>
      </p:pic>
    </p:spTree>
    <p:extLst>
      <p:ext uri="{BB962C8B-B14F-4D97-AF65-F5344CB8AC3E}">
        <p14:creationId xmlns:p14="http://schemas.microsoft.com/office/powerpoint/2010/main" val="1315183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119F1-287C-894C-A3E4-05B6298DB2E6}"/>
              </a:ext>
            </a:extLst>
          </p:cNvPr>
          <p:cNvSpPr>
            <a:spLocks noGrp="1"/>
          </p:cNvSpPr>
          <p:nvPr>
            <p:ph type="title"/>
          </p:nvPr>
        </p:nvSpPr>
        <p:spPr>
          <a:xfrm>
            <a:off x="695569" y="523630"/>
            <a:ext cx="8467285" cy="1117601"/>
          </a:xfrm>
        </p:spPr>
        <p:txBody>
          <a:bodyPr/>
          <a:lstStyle>
            <a:lvl1pPr>
              <a:defRPr>
                <a:solidFill>
                  <a:schemeClr val="tx2"/>
                </a:solidFill>
              </a:defRPr>
            </a:lvl1pPr>
          </a:lstStyle>
          <a:p>
            <a:r>
              <a:rPr lang="sv-SE" smtClean="0"/>
              <a:t>Klicka här för att ändra format</a:t>
            </a:r>
            <a:endParaRPr lang="sv-SE" dirty="0"/>
          </a:p>
        </p:txBody>
      </p:sp>
      <p:sp>
        <p:nvSpPr>
          <p:cNvPr id="3" name="Content Placeholder 2">
            <a:extLst>
              <a:ext uri="{FF2B5EF4-FFF2-40B4-BE49-F238E27FC236}">
                <a16:creationId xmlns:a16="http://schemas.microsoft.com/office/drawing/2014/main" id="{D7B38224-8FF9-344E-8DC8-C5A3DEDF90B5}"/>
              </a:ext>
            </a:extLst>
          </p:cNvPr>
          <p:cNvSpPr>
            <a:spLocks noGrp="1"/>
          </p:cNvSpPr>
          <p:nvPr>
            <p:ph idx="1"/>
          </p:nvPr>
        </p:nvSpPr>
        <p:spPr>
          <a:xfrm>
            <a:off x="695569" y="1926077"/>
            <a:ext cx="10722708" cy="4250886"/>
          </a:xfrm>
        </p:spPr>
        <p:txBody>
          <a:bodyPr/>
          <a:lstStyle>
            <a:lvl1pPr>
              <a:buClr>
                <a:schemeClr val="accent3"/>
              </a:buClr>
              <a:defRPr sz="1800"/>
            </a:lvl1pPr>
            <a:lvl2pPr>
              <a:buClr>
                <a:schemeClr val="accent3"/>
              </a:buClr>
              <a:defRPr sz="1800"/>
            </a:lvl2pPr>
            <a:lvl3pPr>
              <a:buClr>
                <a:schemeClr val="accent3"/>
              </a:buClr>
              <a:defRPr sz="1800"/>
            </a:lvl3pPr>
            <a:lvl4pPr>
              <a:buClr>
                <a:schemeClr val="accent3"/>
              </a:buClr>
              <a:defRPr sz="1800"/>
            </a:lvl4pPr>
            <a:lvl5pPr>
              <a:buClr>
                <a:schemeClr val="accent3"/>
              </a:buClr>
              <a:defRPr sz="18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5" name="Bildobjekt 4">
            <a:extLst>
              <a:ext uri="{FF2B5EF4-FFF2-40B4-BE49-F238E27FC236}">
                <a16:creationId xmlns:a16="http://schemas.microsoft.com/office/drawing/2014/main" id="{BFEC5477-2F83-499C-B43A-606B89DF3C5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27393" y="523630"/>
            <a:ext cx="1590883" cy="607418"/>
          </a:xfrm>
          <a:prstGeom prst="rect">
            <a:avLst/>
          </a:prstGeom>
        </p:spPr>
      </p:pic>
    </p:spTree>
    <p:extLst>
      <p:ext uri="{BB962C8B-B14F-4D97-AF65-F5344CB8AC3E}">
        <p14:creationId xmlns:p14="http://schemas.microsoft.com/office/powerpoint/2010/main" val="31185174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Cent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119F1-287C-894C-A3E4-05B6298DB2E6}"/>
              </a:ext>
            </a:extLst>
          </p:cNvPr>
          <p:cNvSpPr>
            <a:spLocks noGrp="1"/>
          </p:cNvSpPr>
          <p:nvPr>
            <p:ph type="title"/>
          </p:nvPr>
        </p:nvSpPr>
        <p:spPr>
          <a:xfrm>
            <a:off x="695569" y="523630"/>
            <a:ext cx="8448431" cy="1117601"/>
          </a:xfrm>
        </p:spPr>
        <p:txBody>
          <a:bodyPr/>
          <a:lstStyle>
            <a:lvl1pPr algn="ctr">
              <a:defRPr>
                <a:solidFill>
                  <a:schemeClr val="tx2"/>
                </a:solidFill>
              </a:defRPr>
            </a:lvl1pPr>
          </a:lstStyle>
          <a:p>
            <a:r>
              <a:rPr lang="sv-SE" smtClean="0"/>
              <a:t>Klicka här för att ändra format</a:t>
            </a:r>
            <a:endParaRPr lang="sv-SE" dirty="0"/>
          </a:p>
        </p:txBody>
      </p:sp>
      <p:sp>
        <p:nvSpPr>
          <p:cNvPr id="3" name="Content Placeholder 2">
            <a:extLst>
              <a:ext uri="{FF2B5EF4-FFF2-40B4-BE49-F238E27FC236}">
                <a16:creationId xmlns:a16="http://schemas.microsoft.com/office/drawing/2014/main" id="{D7B38224-8FF9-344E-8DC8-C5A3DEDF90B5}"/>
              </a:ext>
            </a:extLst>
          </p:cNvPr>
          <p:cNvSpPr>
            <a:spLocks noGrp="1"/>
          </p:cNvSpPr>
          <p:nvPr>
            <p:ph idx="1"/>
          </p:nvPr>
        </p:nvSpPr>
        <p:spPr>
          <a:xfrm>
            <a:off x="695569" y="1926077"/>
            <a:ext cx="10722708" cy="4250886"/>
          </a:xfrm>
        </p:spPr>
        <p:txBody>
          <a:bodyPr/>
          <a:lstStyle>
            <a:lvl1pPr>
              <a:buClr>
                <a:schemeClr val="accent3"/>
              </a:buClr>
              <a:defRPr sz="1800"/>
            </a:lvl1pPr>
            <a:lvl2pPr>
              <a:buClr>
                <a:schemeClr val="accent3"/>
              </a:buClr>
              <a:defRPr sz="1800"/>
            </a:lvl2pPr>
            <a:lvl3pPr>
              <a:buClr>
                <a:schemeClr val="accent3"/>
              </a:buClr>
              <a:defRPr sz="1800"/>
            </a:lvl3pPr>
            <a:lvl4pPr>
              <a:buClr>
                <a:schemeClr val="accent3"/>
              </a:buClr>
              <a:defRPr sz="1800"/>
            </a:lvl4pPr>
            <a:lvl5pPr>
              <a:buClr>
                <a:schemeClr val="accent3"/>
              </a:buClr>
              <a:defRPr sz="18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6" name="Bildobjekt 4">
            <a:extLst>
              <a:ext uri="{FF2B5EF4-FFF2-40B4-BE49-F238E27FC236}">
                <a16:creationId xmlns:a16="http://schemas.microsoft.com/office/drawing/2014/main" id="{2FCF0EC9-FF7D-2647-9F9D-20DF00391D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27393" y="523630"/>
            <a:ext cx="1590883" cy="607418"/>
          </a:xfrm>
          <a:prstGeom prst="rect">
            <a:avLst/>
          </a:prstGeom>
        </p:spPr>
      </p:pic>
    </p:spTree>
    <p:extLst>
      <p:ext uri="{BB962C8B-B14F-4D97-AF65-F5344CB8AC3E}">
        <p14:creationId xmlns:p14="http://schemas.microsoft.com/office/powerpoint/2010/main" val="2014737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enter and Diagra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119F1-287C-894C-A3E4-05B6298DB2E6}"/>
              </a:ext>
            </a:extLst>
          </p:cNvPr>
          <p:cNvSpPr>
            <a:spLocks noGrp="1"/>
          </p:cNvSpPr>
          <p:nvPr>
            <p:ph type="title"/>
          </p:nvPr>
        </p:nvSpPr>
        <p:spPr>
          <a:xfrm>
            <a:off x="695569" y="523630"/>
            <a:ext cx="8467285" cy="1117601"/>
          </a:xfrm>
        </p:spPr>
        <p:txBody>
          <a:bodyPr/>
          <a:lstStyle>
            <a:lvl1pPr algn="ctr">
              <a:defRPr>
                <a:solidFill>
                  <a:schemeClr val="tx2"/>
                </a:solidFill>
              </a:defRPr>
            </a:lvl1pPr>
          </a:lstStyle>
          <a:p>
            <a:r>
              <a:rPr lang="sv-SE" smtClean="0"/>
              <a:t>Klicka här för att ändra format</a:t>
            </a:r>
            <a:endParaRPr lang="sv-SE" dirty="0"/>
          </a:p>
        </p:txBody>
      </p:sp>
      <p:sp>
        <p:nvSpPr>
          <p:cNvPr id="3" name="Content Placeholder 2">
            <a:extLst>
              <a:ext uri="{FF2B5EF4-FFF2-40B4-BE49-F238E27FC236}">
                <a16:creationId xmlns:a16="http://schemas.microsoft.com/office/drawing/2014/main" id="{D7B38224-8FF9-344E-8DC8-C5A3DEDF90B5}"/>
              </a:ext>
            </a:extLst>
          </p:cNvPr>
          <p:cNvSpPr>
            <a:spLocks noGrp="1"/>
          </p:cNvSpPr>
          <p:nvPr>
            <p:ph idx="1"/>
          </p:nvPr>
        </p:nvSpPr>
        <p:spPr>
          <a:xfrm>
            <a:off x="695569" y="1926077"/>
            <a:ext cx="10722708" cy="4250886"/>
          </a:xfrm>
        </p:spPr>
        <p:txBody>
          <a:bodyPr/>
          <a:lstStyle>
            <a:lvl1pPr>
              <a:buClr>
                <a:schemeClr val="accent3"/>
              </a:buClr>
              <a:defRPr sz="1800"/>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5" name="Bildobjekt 4">
            <a:extLst>
              <a:ext uri="{FF2B5EF4-FFF2-40B4-BE49-F238E27FC236}">
                <a16:creationId xmlns:a16="http://schemas.microsoft.com/office/drawing/2014/main" id="{E880AEE9-5CC4-1443-8FD9-89F6B2C2E681}"/>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27393" y="523630"/>
            <a:ext cx="1590883" cy="607418"/>
          </a:xfrm>
          <a:prstGeom prst="rect">
            <a:avLst/>
          </a:prstGeom>
        </p:spPr>
      </p:pic>
    </p:spTree>
    <p:extLst>
      <p:ext uri="{BB962C8B-B14F-4D97-AF65-F5344CB8AC3E}">
        <p14:creationId xmlns:p14="http://schemas.microsoft.com/office/powerpoint/2010/main" val="2834090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0323-2B0E-7441-8E89-F82C0C216620}"/>
              </a:ext>
            </a:extLst>
          </p:cNvPr>
          <p:cNvSpPr>
            <a:spLocks noGrp="1"/>
          </p:cNvSpPr>
          <p:nvPr>
            <p:ph type="title"/>
          </p:nvPr>
        </p:nvSpPr>
        <p:spPr>
          <a:xfrm>
            <a:off x="695569" y="523630"/>
            <a:ext cx="8467285" cy="1117601"/>
          </a:xfrm>
        </p:spPr>
        <p:txBody>
          <a:bodyPr/>
          <a:lstStyle>
            <a:lvl1pPr>
              <a:defRPr>
                <a:solidFill>
                  <a:schemeClr val="tx2"/>
                </a:solidFill>
              </a:defRPr>
            </a:lvl1pPr>
          </a:lstStyle>
          <a:p>
            <a:r>
              <a:rPr lang="sv-SE" smtClean="0"/>
              <a:t>Klicka här för att ändra format</a:t>
            </a:r>
            <a:endParaRPr lang="sv-SE" dirty="0"/>
          </a:p>
        </p:txBody>
      </p:sp>
      <p:sp>
        <p:nvSpPr>
          <p:cNvPr id="3" name="Content Placeholder 2">
            <a:extLst>
              <a:ext uri="{FF2B5EF4-FFF2-40B4-BE49-F238E27FC236}">
                <a16:creationId xmlns:a16="http://schemas.microsoft.com/office/drawing/2014/main" id="{3C29DB5D-3616-2C42-987D-1A0AB800C391}"/>
              </a:ext>
            </a:extLst>
          </p:cNvPr>
          <p:cNvSpPr>
            <a:spLocks noGrp="1"/>
          </p:cNvSpPr>
          <p:nvPr>
            <p:ph sz="half" idx="1"/>
          </p:nvPr>
        </p:nvSpPr>
        <p:spPr>
          <a:xfrm>
            <a:off x="695569" y="1935805"/>
            <a:ext cx="5181600" cy="4241158"/>
          </a:xfrm>
        </p:spPr>
        <p:txBody>
          <a:bodyPr>
            <a:normAutofit/>
          </a:bodyPr>
          <a:lstStyle>
            <a:lvl1pPr>
              <a:buClr>
                <a:schemeClr val="accent3"/>
              </a:buClr>
              <a:defRPr sz="1800"/>
            </a:lvl1pPr>
            <a:lvl2pPr>
              <a:buClr>
                <a:schemeClr val="accent3"/>
              </a:buClr>
              <a:defRPr sz="1800"/>
            </a:lvl2pPr>
            <a:lvl3pPr>
              <a:buClr>
                <a:schemeClr val="accent3"/>
              </a:buClr>
              <a:defRPr sz="1800"/>
            </a:lvl3pPr>
            <a:lvl4pPr>
              <a:buClr>
                <a:schemeClr val="accent3"/>
              </a:buClr>
              <a:defRPr sz="1800"/>
            </a:lvl4pPr>
            <a:lvl5pPr>
              <a:buClr>
                <a:schemeClr val="accent3"/>
              </a:buClr>
              <a:defRPr sz="18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Content Placeholder 3">
            <a:extLst>
              <a:ext uri="{FF2B5EF4-FFF2-40B4-BE49-F238E27FC236}">
                <a16:creationId xmlns:a16="http://schemas.microsoft.com/office/drawing/2014/main" id="{0194134D-FEAF-324C-AC6C-7EF5AFB0B781}"/>
              </a:ext>
            </a:extLst>
          </p:cNvPr>
          <p:cNvSpPr>
            <a:spLocks noGrp="1"/>
          </p:cNvSpPr>
          <p:nvPr>
            <p:ph sz="half" idx="2"/>
          </p:nvPr>
        </p:nvSpPr>
        <p:spPr>
          <a:xfrm>
            <a:off x="6236677" y="1935805"/>
            <a:ext cx="5181600" cy="4241158"/>
          </a:xfrm>
        </p:spPr>
        <p:txBody>
          <a:bodyPr>
            <a:normAutofit/>
          </a:bodyPr>
          <a:lstStyle>
            <a:lvl1pPr>
              <a:buClr>
                <a:schemeClr val="accent3"/>
              </a:buClr>
              <a:defRPr sz="1800"/>
            </a:lvl1pPr>
            <a:lvl2pPr>
              <a:buClr>
                <a:schemeClr val="accent3"/>
              </a:buClr>
              <a:defRPr sz="1800"/>
            </a:lvl2pPr>
            <a:lvl3pPr>
              <a:buClr>
                <a:schemeClr val="accent3"/>
              </a:buClr>
              <a:defRPr sz="1800"/>
            </a:lvl3pPr>
            <a:lvl4pPr>
              <a:buClr>
                <a:schemeClr val="accent3"/>
              </a:buClr>
              <a:defRPr sz="1800"/>
            </a:lvl4pPr>
            <a:lvl5pPr>
              <a:buClr>
                <a:schemeClr val="accent3"/>
              </a:buClr>
              <a:defRPr sz="18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pic>
        <p:nvPicPr>
          <p:cNvPr id="6" name="Bildobjekt 4">
            <a:extLst>
              <a:ext uri="{FF2B5EF4-FFF2-40B4-BE49-F238E27FC236}">
                <a16:creationId xmlns:a16="http://schemas.microsoft.com/office/drawing/2014/main" id="{1DF61B14-E74A-7648-AB67-A87449CBC02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27393" y="523630"/>
            <a:ext cx="1590883" cy="607418"/>
          </a:xfrm>
          <a:prstGeom prst="rect">
            <a:avLst/>
          </a:prstGeom>
        </p:spPr>
      </p:pic>
    </p:spTree>
    <p:extLst>
      <p:ext uri="{BB962C8B-B14F-4D97-AF65-F5344CB8AC3E}">
        <p14:creationId xmlns:p14="http://schemas.microsoft.com/office/powerpoint/2010/main" val="3845127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right, Text le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0323-2B0E-7441-8E89-F82C0C216620}"/>
              </a:ext>
            </a:extLst>
          </p:cNvPr>
          <p:cNvSpPr>
            <a:spLocks noGrp="1"/>
          </p:cNvSpPr>
          <p:nvPr>
            <p:ph type="title"/>
          </p:nvPr>
        </p:nvSpPr>
        <p:spPr>
          <a:xfrm>
            <a:off x="695569" y="523630"/>
            <a:ext cx="4897835" cy="1117601"/>
          </a:xfrm>
        </p:spPr>
        <p:txBody>
          <a:bodyPr/>
          <a:lstStyle>
            <a:lvl1pPr>
              <a:defRPr>
                <a:solidFill>
                  <a:schemeClr val="tx2"/>
                </a:solidFill>
              </a:defRPr>
            </a:lvl1pPr>
          </a:lstStyle>
          <a:p>
            <a:r>
              <a:rPr lang="sv-SE" smtClean="0"/>
              <a:t>Klicka här för att ändra format</a:t>
            </a:r>
            <a:endParaRPr lang="sv-SE" dirty="0"/>
          </a:p>
        </p:txBody>
      </p:sp>
      <p:sp>
        <p:nvSpPr>
          <p:cNvPr id="3" name="Content Placeholder 2">
            <a:extLst>
              <a:ext uri="{FF2B5EF4-FFF2-40B4-BE49-F238E27FC236}">
                <a16:creationId xmlns:a16="http://schemas.microsoft.com/office/drawing/2014/main" id="{3C29DB5D-3616-2C42-987D-1A0AB800C391}"/>
              </a:ext>
            </a:extLst>
          </p:cNvPr>
          <p:cNvSpPr>
            <a:spLocks noGrp="1"/>
          </p:cNvSpPr>
          <p:nvPr>
            <p:ph sz="half" idx="1"/>
          </p:nvPr>
        </p:nvSpPr>
        <p:spPr>
          <a:xfrm>
            <a:off x="695569" y="1935805"/>
            <a:ext cx="4897835" cy="4241158"/>
          </a:xfrm>
        </p:spPr>
        <p:txBody>
          <a:bodyPr>
            <a:normAutofit/>
          </a:bodyPr>
          <a:lstStyle>
            <a:lvl1pPr>
              <a:defRPr sz="1800"/>
            </a:lvl1pPr>
            <a:lvl2pPr>
              <a:defRPr sz="1800"/>
            </a:lvl2pPr>
            <a:lvl3pPr>
              <a:defRPr sz="1800"/>
            </a:lvl3pPr>
            <a:lvl4pPr>
              <a:defRPr sz="1800"/>
            </a:lvl4pPr>
            <a:lvl5pPr>
              <a:defRPr sz="18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6" name="Platshållare för bild 5">
            <a:extLst>
              <a:ext uri="{FF2B5EF4-FFF2-40B4-BE49-F238E27FC236}">
                <a16:creationId xmlns:a16="http://schemas.microsoft.com/office/drawing/2014/main" id="{AAD9BD2C-030C-471E-9182-CEF57883FF55}"/>
              </a:ext>
            </a:extLst>
          </p:cNvPr>
          <p:cNvSpPr>
            <a:spLocks noGrp="1"/>
          </p:cNvSpPr>
          <p:nvPr>
            <p:ph type="pic" sz="quarter" idx="10"/>
          </p:nvPr>
        </p:nvSpPr>
        <p:spPr>
          <a:xfrm>
            <a:off x="6040438" y="0"/>
            <a:ext cx="6151562" cy="6858000"/>
          </a:xfrm>
        </p:spPr>
        <p:txBody>
          <a:bodyPr/>
          <a:lstStyle>
            <a:lvl1pPr marL="0" indent="0">
              <a:buNone/>
              <a:defRPr/>
            </a:lvl1pPr>
          </a:lstStyle>
          <a:p>
            <a:r>
              <a:rPr lang="sv-SE" smtClean="0"/>
              <a:t>Klicka på ikonen för att lägga till en bild</a:t>
            </a:r>
            <a:endParaRPr lang="sv-SE" dirty="0"/>
          </a:p>
        </p:txBody>
      </p:sp>
      <p:pic>
        <p:nvPicPr>
          <p:cNvPr id="8" name="Bildobjekt 4">
            <a:extLst>
              <a:ext uri="{FF2B5EF4-FFF2-40B4-BE49-F238E27FC236}">
                <a16:creationId xmlns:a16="http://schemas.microsoft.com/office/drawing/2014/main" id="{6D472DD8-3E22-0547-A2A2-869F1E692F8F}"/>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27393" y="523630"/>
            <a:ext cx="1590883" cy="607418"/>
          </a:xfrm>
          <a:prstGeom prst="rect">
            <a:avLst/>
          </a:prstGeom>
        </p:spPr>
      </p:pic>
    </p:spTree>
    <p:extLst>
      <p:ext uri="{BB962C8B-B14F-4D97-AF65-F5344CB8AC3E}">
        <p14:creationId xmlns:p14="http://schemas.microsoft.com/office/powerpoint/2010/main" val="1346011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left, Text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0323-2B0E-7441-8E89-F82C0C216620}"/>
              </a:ext>
            </a:extLst>
          </p:cNvPr>
          <p:cNvSpPr>
            <a:spLocks noGrp="1"/>
          </p:cNvSpPr>
          <p:nvPr>
            <p:ph type="title"/>
          </p:nvPr>
        </p:nvSpPr>
        <p:spPr>
          <a:xfrm>
            <a:off x="6606508" y="1202363"/>
            <a:ext cx="4897835" cy="1117601"/>
          </a:xfrm>
        </p:spPr>
        <p:txBody>
          <a:bodyPr/>
          <a:lstStyle/>
          <a:p>
            <a:r>
              <a:rPr lang="sv-SE" smtClean="0"/>
              <a:t>Klicka här för att ändra format</a:t>
            </a:r>
            <a:endParaRPr lang="sv-SE"/>
          </a:p>
        </p:txBody>
      </p:sp>
      <p:sp>
        <p:nvSpPr>
          <p:cNvPr id="3" name="Content Placeholder 2">
            <a:extLst>
              <a:ext uri="{FF2B5EF4-FFF2-40B4-BE49-F238E27FC236}">
                <a16:creationId xmlns:a16="http://schemas.microsoft.com/office/drawing/2014/main" id="{3C29DB5D-3616-2C42-987D-1A0AB800C391}"/>
              </a:ext>
            </a:extLst>
          </p:cNvPr>
          <p:cNvSpPr>
            <a:spLocks noGrp="1"/>
          </p:cNvSpPr>
          <p:nvPr>
            <p:ph sz="half" idx="1"/>
          </p:nvPr>
        </p:nvSpPr>
        <p:spPr>
          <a:xfrm>
            <a:off x="6606508" y="2614538"/>
            <a:ext cx="4897835" cy="4241158"/>
          </a:xfrm>
        </p:spPr>
        <p:txBody>
          <a:bodyPr>
            <a:normAutofit/>
          </a:bodyPr>
          <a:lstStyle>
            <a:lvl1pPr>
              <a:defRPr sz="1800"/>
            </a:lvl1pPr>
            <a:lvl2pPr>
              <a:defRPr sz="1800"/>
            </a:lvl2pPr>
            <a:lvl3pPr>
              <a:defRPr sz="1800"/>
            </a:lvl3pPr>
            <a:lvl4pPr>
              <a:defRPr sz="1800"/>
            </a:lvl4pPr>
            <a:lvl5pPr>
              <a:defRPr sz="18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6" name="Platshållare för bild 5">
            <a:extLst>
              <a:ext uri="{FF2B5EF4-FFF2-40B4-BE49-F238E27FC236}">
                <a16:creationId xmlns:a16="http://schemas.microsoft.com/office/drawing/2014/main" id="{449AB79E-BD45-4125-A0B9-E3F208C6EB91}"/>
              </a:ext>
            </a:extLst>
          </p:cNvPr>
          <p:cNvSpPr>
            <a:spLocks noGrp="1"/>
          </p:cNvSpPr>
          <p:nvPr>
            <p:ph type="pic" sz="quarter" idx="10"/>
          </p:nvPr>
        </p:nvSpPr>
        <p:spPr>
          <a:xfrm>
            <a:off x="0" y="0"/>
            <a:ext cx="6151563" cy="6858000"/>
          </a:xfrm>
        </p:spPr>
        <p:txBody>
          <a:bodyPr/>
          <a:lstStyle>
            <a:lvl1pPr marL="0" indent="0">
              <a:buNone/>
              <a:defRPr/>
            </a:lvl1pPr>
          </a:lstStyle>
          <a:p>
            <a:r>
              <a:rPr lang="sv-SE" smtClean="0"/>
              <a:t>Klicka på ikonen för att lägga till en bild</a:t>
            </a:r>
            <a:endParaRPr lang="sv-SE" dirty="0"/>
          </a:p>
        </p:txBody>
      </p:sp>
      <p:pic>
        <p:nvPicPr>
          <p:cNvPr id="7" name="Bildobjekt 4">
            <a:extLst>
              <a:ext uri="{FF2B5EF4-FFF2-40B4-BE49-F238E27FC236}">
                <a16:creationId xmlns:a16="http://schemas.microsoft.com/office/drawing/2014/main" id="{2427BA0A-4867-8748-8D35-56CEE23B10B5}"/>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27393" y="523630"/>
            <a:ext cx="1590883" cy="607418"/>
          </a:xfrm>
          <a:prstGeom prst="rect">
            <a:avLst/>
          </a:prstGeom>
        </p:spPr>
      </p:pic>
    </p:spTree>
    <p:extLst>
      <p:ext uri="{BB962C8B-B14F-4D97-AF65-F5344CB8AC3E}">
        <p14:creationId xmlns:p14="http://schemas.microsoft.com/office/powerpoint/2010/main" val="3292636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2F8F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9D4322-2AB1-424D-9ECE-719694657BAD}"/>
              </a:ext>
            </a:extLst>
          </p:cNvPr>
          <p:cNvSpPr>
            <a:spLocks noGrp="1"/>
          </p:cNvSpPr>
          <p:nvPr>
            <p:ph type="title"/>
          </p:nvPr>
        </p:nvSpPr>
        <p:spPr>
          <a:xfrm>
            <a:off x="695569" y="523630"/>
            <a:ext cx="10722708" cy="1117601"/>
          </a:xfrm>
          <a:prstGeom prst="rect">
            <a:avLst/>
          </a:prstGeom>
        </p:spPr>
        <p:txBody>
          <a:bodyPr vert="horz" lIns="91440" tIns="45720" rIns="91440" bIns="45720" rtlCol="0" anchor="b">
            <a:normAutofit/>
          </a:bodyPr>
          <a:lstStyle/>
          <a:p>
            <a:r>
              <a:rPr lang="sv-SE" dirty="0"/>
              <a:t>Klicka här för att ändra format</a:t>
            </a:r>
          </a:p>
        </p:txBody>
      </p:sp>
      <p:sp>
        <p:nvSpPr>
          <p:cNvPr id="3" name="Text Placeholder 2">
            <a:extLst>
              <a:ext uri="{FF2B5EF4-FFF2-40B4-BE49-F238E27FC236}">
                <a16:creationId xmlns:a16="http://schemas.microsoft.com/office/drawing/2014/main" id="{83014557-8A5E-4643-AA1D-D5A3867980E8}"/>
              </a:ext>
            </a:extLst>
          </p:cNvPr>
          <p:cNvSpPr>
            <a:spLocks noGrp="1"/>
          </p:cNvSpPr>
          <p:nvPr>
            <p:ph type="body" idx="1"/>
          </p:nvPr>
        </p:nvSpPr>
        <p:spPr>
          <a:xfrm>
            <a:off x="695569" y="1844431"/>
            <a:ext cx="10722708" cy="433253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Tree>
    <p:extLst>
      <p:ext uri="{BB962C8B-B14F-4D97-AF65-F5344CB8AC3E}">
        <p14:creationId xmlns:p14="http://schemas.microsoft.com/office/powerpoint/2010/main" val="1966564353"/>
      </p:ext>
    </p:extLst>
  </p:cSld>
  <p:clrMap bg1="lt1" tx1="dk1" bg2="lt2" tx2="dk2" accent1="accent1" accent2="accent2" accent3="accent3" accent4="accent4" accent5="accent5" accent6="accent6" hlink="hlink" folHlink="folHlink"/>
  <p:sldLayoutIdLst>
    <p:sldLayoutId id="2147483667" r:id="rId1"/>
    <p:sldLayoutId id="2147483678" r:id="rId2"/>
    <p:sldLayoutId id="2147483668" r:id="rId3"/>
    <p:sldLayoutId id="2147483669" r:id="rId4"/>
    <p:sldLayoutId id="2147483674" r:id="rId5"/>
    <p:sldLayoutId id="2147483677" r:id="rId6"/>
    <p:sldLayoutId id="2147483670" r:id="rId7"/>
    <p:sldLayoutId id="2147483671" r:id="rId8"/>
    <p:sldLayoutId id="2147483673" r:id="rId9"/>
    <p:sldLayoutId id="2147483676" r:id="rId10"/>
    <p:sldLayoutId id="2147483675" r:id="rId11"/>
    <p:sldLayoutId id="2147483672" r:id="rId12"/>
    <p:sldLayoutId id="2147483680" r:id="rId13"/>
  </p:sldLayoutIdLst>
  <p:txStyles>
    <p:titleStyle>
      <a:lvl1pPr algn="l" defTabSz="914400" rtl="0" eaLnBrk="1" latinLnBrk="0" hangingPunct="1">
        <a:lnSpc>
          <a:spcPct val="90000"/>
        </a:lnSpc>
        <a:spcBef>
          <a:spcPct val="0"/>
        </a:spcBef>
        <a:buNone/>
        <a:defRPr sz="2800" b="1" kern="0" spc="-40" baseline="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2000"/>
        </a:spcBef>
        <a:buClr>
          <a:schemeClr val="accent3"/>
        </a:buClr>
        <a:buFont typeface=".AppleSystemUIFont"/>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chemeClr val="accent3"/>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chemeClr val="accent3"/>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chemeClr val="accent3"/>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chemeClr val="accent3"/>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Detta är havsplanering</a:t>
            </a:r>
            <a:endParaRPr lang="sv-SE" dirty="0"/>
          </a:p>
        </p:txBody>
      </p:sp>
      <p:sp>
        <p:nvSpPr>
          <p:cNvPr id="4" name="Platshållare för text 3"/>
          <p:cNvSpPr>
            <a:spLocks noGrp="1"/>
          </p:cNvSpPr>
          <p:nvPr>
            <p:ph type="body" sz="quarter" idx="10"/>
          </p:nvPr>
        </p:nvSpPr>
        <p:spPr/>
        <p:txBody>
          <a:bodyPr/>
          <a:lstStyle/>
          <a:p>
            <a:r>
              <a:rPr lang="sv-SE" dirty="0"/>
              <a:t>www.havochvatten.s</a:t>
            </a:r>
            <a:r>
              <a:rPr lang="sv-SE" spc="300" dirty="0"/>
              <a:t>e/</a:t>
            </a:r>
            <a:r>
              <a:rPr lang="sv-SE" dirty="0"/>
              <a:t>havsplanering</a:t>
            </a:r>
          </a:p>
        </p:txBody>
      </p:sp>
    </p:spTree>
    <p:extLst>
      <p:ext uri="{BB962C8B-B14F-4D97-AF65-F5344CB8AC3E}">
        <p14:creationId xmlns:p14="http://schemas.microsoft.com/office/powerpoint/2010/main" val="1032278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Havsplanerna förenar </a:t>
            </a:r>
            <a:br>
              <a:rPr lang="sv-SE" dirty="0" smtClean="0"/>
            </a:br>
            <a:r>
              <a:rPr lang="sv-SE" dirty="0" smtClean="0"/>
              <a:t>näringspolitiska </a:t>
            </a:r>
            <a:r>
              <a:rPr lang="sv-SE" dirty="0"/>
              <a:t>mål, </a:t>
            </a:r>
            <a:r>
              <a:rPr lang="sv-SE" dirty="0" smtClean="0"/>
              <a:t>sociala </a:t>
            </a:r>
            <a:r>
              <a:rPr lang="sv-SE" dirty="0"/>
              <a:t>mål och </a:t>
            </a:r>
            <a:r>
              <a:rPr lang="sv-SE" dirty="0" smtClean="0"/>
              <a:t>miljömål</a:t>
            </a:r>
            <a:endParaRPr lang="sv-SE" dirty="0"/>
          </a:p>
        </p:txBody>
      </p:sp>
      <p:sp>
        <p:nvSpPr>
          <p:cNvPr id="3" name="Platshållare för innehåll 2"/>
          <p:cNvSpPr>
            <a:spLocks noGrp="1"/>
          </p:cNvSpPr>
          <p:nvPr>
            <p:ph idx="1"/>
          </p:nvPr>
        </p:nvSpPr>
        <p:spPr/>
        <p:txBody>
          <a:bodyPr/>
          <a:lstStyle/>
          <a:p>
            <a:endParaRPr lang="sv-SE" dirty="0"/>
          </a:p>
          <a:p>
            <a:endParaRPr lang="sv-SE" dirty="0"/>
          </a:p>
        </p:txBody>
      </p:sp>
      <p:pic>
        <p:nvPicPr>
          <p:cNvPr id="4" name="Bildobjekt 3"/>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35509" y="2832958"/>
            <a:ext cx="5120650" cy="3483871"/>
          </a:xfrm>
          <a:prstGeom prst="rect">
            <a:avLst/>
          </a:prstGeom>
        </p:spPr>
      </p:pic>
    </p:spTree>
    <p:extLst>
      <p:ext uri="{BB962C8B-B14F-4D97-AF65-F5344CB8AC3E}">
        <p14:creationId xmlns:p14="http://schemas.microsoft.com/office/powerpoint/2010/main" val="70010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Vägleder många</a:t>
            </a:r>
            <a:endParaRPr lang="sv-SE" dirty="0"/>
          </a:p>
        </p:txBody>
      </p:sp>
      <p:sp>
        <p:nvSpPr>
          <p:cNvPr id="6" name="Platshållare för innehåll 5"/>
          <p:cNvSpPr>
            <a:spLocks noGrp="1"/>
          </p:cNvSpPr>
          <p:nvPr>
            <p:ph idx="1"/>
          </p:nvPr>
        </p:nvSpPr>
        <p:spPr>
          <a:xfrm>
            <a:off x="695570" y="1926076"/>
            <a:ext cx="7067305" cy="4398523"/>
          </a:xfrm>
        </p:spPr>
        <p:txBody>
          <a:bodyPr>
            <a:normAutofit/>
          </a:bodyPr>
          <a:lstStyle/>
          <a:p>
            <a:r>
              <a:rPr lang="sv-SE" sz="2000" dirty="0" smtClean="0"/>
              <a:t>Havsplanerna </a:t>
            </a:r>
            <a:r>
              <a:rPr lang="sv-SE" sz="2000" dirty="0"/>
              <a:t>kommer att vägleda </a:t>
            </a:r>
            <a:endParaRPr lang="sv-SE" sz="2000" dirty="0" smtClean="0"/>
          </a:p>
          <a:p>
            <a:pPr lvl="1"/>
            <a:r>
              <a:rPr lang="sv-SE" sz="2000" dirty="0" smtClean="0"/>
              <a:t>myndigheter</a:t>
            </a:r>
          </a:p>
          <a:p>
            <a:pPr lvl="1"/>
            <a:r>
              <a:rPr lang="sv-SE" sz="2000" dirty="0" smtClean="0"/>
              <a:t>kommuner</a:t>
            </a:r>
          </a:p>
          <a:p>
            <a:pPr lvl="1"/>
            <a:r>
              <a:rPr lang="sv-SE" dirty="0">
                <a:latin typeface="+mn-lt"/>
                <a:cs typeface="+mn-cs"/>
              </a:rPr>
              <a:t>domstolar</a:t>
            </a:r>
            <a:r>
              <a:rPr lang="sv-SE" sz="2000" dirty="0" smtClean="0"/>
              <a:t> </a:t>
            </a:r>
          </a:p>
          <a:p>
            <a:r>
              <a:rPr lang="sv-SE" sz="2000" dirty="0" smtClean="0"/>
              <a:t>Företag </a:t>
            </a:r>
            <a:r>
              <a:rPr lang="sv-SE" sz="2000" dirty="0"/>
              <a:t>får också vägledning av </a:t>
            </a:r>
            <a:r>
              <a:rPr lang="sv-SE" sz="2000" dirty="0" smtClean="0"/>
              <a:t>planen.</a:t>
            </a:r>
          </a:p>
          <a:p>
            <a:pPr marL="0" indent="0">
              <a:buNone/>
            </a:pPr>
            <a:endParaRPr lang="sv-SE" sz="2000" dirty="0" smtClean="0"/>
          </a:p>
          <a:p>
            <a:pPr marL="0" indent="0">
              <a:buNone/>
            </a:pPr>
            <a:endParaRPr lang="sv-SE" sz="2000" dirty="0" smtClean="0"/>
          </a:p>
          <a:p>
            <a:pPr marL="0" indent="0">
              <a:buNone/>
            </a:pPr>
            <a:endParaRPr lang="sv-SE" sz="2000" dirty="0"/>
          </a:p>
          <a:p>
            <a:pPr marL="0" indent="0">
              <a:buNone/>
            </a:pPr>
            <a:r>
              <a:rPr lang="sv-SE" sz="2000" dirty="0" smtClean="0"/>
              <a:t>När regeringen har beslutat havsplaner</a:t>
            </a:r>
          </a:p>
        </p:txBody>
      </p:sp>
    </p:spTree>
    <p:extLst>
      <p:ext uri="{BB962C8B-B14F-4D97-AF65-F5344CB8AC3E}">
        <p14:creationId xmlns:p14="http://schemas.microsoft.com/office/powerpoint/2010/main" val="705583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Många har </a:t>
            </a:r>
            <a:r>
              <a:rPr lang="sv-SE" dirty="0" smtClean="0"/>
              <a:t>deltagit – över 150 organisationer</a:t>
            </a:r>
            <a:endParaRPr lang="sv-SE" dirty="0"/>
          </a:p>
        </p:txBody>
      </p:sp>
      <p:sp>
        <p:nvSpPr>
          <p:cNvPr id="3" name="Platshållare för innehåll 2"/>
          <p:cNvSpPr>
            <a:spLocks noGrp="1"/>
          </p:cNvSpPr>
          <p:nvPr>
            <p:ph idx="1"/>
          </p:nvPr>
        </p:nvSpPr>
        <p:spPr/>
        <p:txBody>
          <a:bodyPr>
            <a:normAutofit/>
          </a:bodyPr>
          <a:lstStyle/>
          <a:p>
            <a:r>
              <a:rPr lang="sv-SE" sz="2000" dirty="0" smtClean="0"/>
              <a:t>Kommuner och regioner, politiker och tjänstemän </a:t>
            </a:r>
          </a:p>
          <a:p>
            <a:r>
              <a:rPr lang="sv-SE" sz="2000" dirty="0" smtClean="0"/>
              <a:t>Branscher – som sjöfart</a:t>
            </a:r>
            <a:r>
              <a:rPr lang="sv-SE" sz="2000" dirty="0"/>
              <a:t>, transport, fiske, </a:t>
            </a:r>
            <a:r>
              <a:rPr lang="sv-SE" sz="2000" dirty="0" smtClean="0"/>
              <a:t>energi och </a:t>
            </a:r>
            <a:r>
              <a:rPr lang="sv-SE" sz="2000" dirty="0"/>
              <a:t>turism</a:t>
            </a:r>
            <a:endParaRPr lang="sv-SE" sz="2000" dirty="0" smtClean="0"/>
          </a:p>
          <a:p>
            <a:r>
              <a:rPr lang="sv-SE" sz="2000" dirty="0" smtClean="0"/>
              <a:t>Miljöorganisationer</a:t>
            </a:r>
          </a:p>
          <a:p>
            <a:r>
              <a:rPr lang="sv-SE" sz="2000" dirty="0" smtClean="0"/>
              <a:t>Myndigheter och länsstyrelser</a:t>
            </a:r>
          </a:p>
          <a:p>
            <a:r>
              <a:rPr lang="sv-SE" sz="2000" dirty="0"/>
              <a:t>Grannländer </a:t>
            </a:r>
          </a:p>
          <a:p>
            <a:r>
              <a:rPr lang="sv-SE" sz="2000" dirty="0" smtClean="0"/>
              <a:t>Lokala föreningar, internationella organisationer, forskare, företag</a:t>
            </a:r>
          </a:p>
        </p:txBody>
      </p:sp>
    </p:spTree>
    <p:extLst>
      <p:ext uri="{BB962C8B-B14F-4D97-AF65-F5344CB8AC3E}">
        <p14:creationId xmlns:p14="http://schemas.microsoft.com/office/powerpoint/2010/main" val="20769035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 5"/>
          <p:cNvGrpSpPr/>
          <p:nvPr/>
        </p:nvGrpSpPr>
        <p:grpSpPr>
          <a:xfrm>
            <a:off x="-7293633" y="1536699"/>
            <a:ext cx="17254358" cy="4772488"/>
            <a:chOff x="-3922619" y="1220612"/>
            <a:chExt cx="11279391" cy="3119835"/>
          </a:xfrm>
        </p:grpSpPr>
        <p:grpSp>
          <p:nvGrpSpPr>
            <p:cNvPr id="7" name="Grupp 6"/>
            <p:cNvGrpSpPr/>
            <p:nvPr/>
          </p:nvGrpSpPr>
          <p:grpSpPr>
            <a:xfrm>
              <a:off x="-3922619" y="1220612"/>
              <a:ext cx="11279391" cy="2604299"/>
              <a:chOff x="-3922619" y="1220612"/>
              <a:chExt cx="11279391" cy="2604299"/>
            </a:xfrm>
          </p:grpSpPr>
          <p:grpSp>
            <p:nvGrpSpPr>
              <p:cNvPr id="13" name="Grupp 12"/>
              <p:cNvGrpSpPr/>
              <p:nvPr/>
            </p:nvGrpSpPr>
            <p:grpSpPr>
              <a:xfrm>
                <a:off x="-3922619" y="1945514"/>
                <a:ext cx="10378399" cy="1879397"/>
                <a:chOff x="-3922619" y="1945514"/>
                <a:chExt cx="10378399" cy="1879397"/>
              </a:xfrm>
            </p:grpSpPr>
            <p:grpSp>
              <p:nvGrpSpPr>
                <p:cNvPr id="21" name="Grupp 20"/>
                <p:cNvGrpSpPr/>
                <p:nvPr/>
              </p:nvGrpSpPr>
              <p:grpSpPr>
                <a:xfrm>
                  <a:off x="-3922619" y="1945514"/>
                  <a:ext cx="10378399" cy="1448756"/>
                  <a:chOff x="-3922619" y="1945514"/>
                  <a:chExt cx="10378399" cy="1448756"/>
                </a:xfrm>
              </p:grpSpPr>
              <p:sp>
                <p:nvSpPr>
                  <p:cNvPr id="23" name="Frihandsfigur 22"/>
                  <p:cNvSpPr/>
                  <p:nvPr/>
                </p:nvSpPr>
                <p:spPr>
                  <a:xfrm rot="-60000">
                    <a:off x="-3922619" y="2062270"/>
                    <a:ext cx="10375900" cy="1332000"/>
                  </a:xfrm>
                  <a:custGeom>
                    <a:avLst/>
                    <a:gdLst>
                      <a:gd name="connsiteX0" fmla="*/ 10375900 w 10375900"/>
                      <a:gd name="connsiteY0" fmla="*/ 0 h 1353529"/>
                      <a:gd name="connsiteX1" fmla="*/ 6819900 w 10375900"/>
                      <a:gd name="connsiteY1" fmla="*/ 1308100 h 1353529"/>
                      <a:gd name="connsiteX2" fmla="*/ 0 w 10375900"/>
                      <a:gd name="connsiteY2" fmla="*/ 927100 h 1353529"/>
                    </a:gdLst>
                    <a:ahLst/>
                    <a:cxnLst>
                      <a:cxn ang="0">
                        <a:pos x="connsiteX0" y="connsiteY0"/>
                      </a:cxn>
                      <a:cxn ang="0">
                        <a:pos x="connsiteX1" y="connsiteY1"/>
                      </a:cxn>
                      <a:cxn ang="0">
                        <a:pos x="connsiteX2" y="connsiteY2"/>
                      </a:cxn>
                    </a:cxnLst>
                    <a:rect l="l" t="t" r="r" b="b"/>
                    <a:pathLst>
                      <a:path w="10375900" h="1353529">
                        <a:moveTo>
                          <a:pt x="10375900" y="0"/>
                        </a:moveTo>
                        <a:cubicBezTo>
                          <a:pt x="9462558" y="576791"/>
                          <a:pt x="8549217" y="1153583"/>
                          <a:pt x="6819900" y="1308100"/>
                        </a:cubicBezTo>
                        <a:cubicBezTo>
                          <a:pt x="5090583" y="1462617"/>
                          <a:pt x="2545291" y="1194858"/>
                          <a:pt x="0" y="927100"/>
                        </a:cubicBezTo>
                      </a:path>
                    </a:pathLst>
                  </a:cu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3200" dirty="0"/>
                  </a:p>
                </p:txBody>
              </p:sp>
              <p:cxnSp>
                <p:nvCxnSpPr>
                  <p:cNvPr id="24" name="Rak koppling 23"/>
                  <p:cNvCxnSpPr/>
                  <p:nvPr/>
                </p:nvCxnSpPr>
                <p:spPr>
                  <a:xfrm rot="60000" flipV="1">
                    <a:off x="6422574" y="1955829"/>
                    <a:ext cx="19907" cy="1980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Rak koppling 24"/>
                  <p:cNvCxnSpPr/>
                  <p:nvPr/>
                </p:nvCxnSpPr>
                <p:spPr>
                  <a:xfrm rot="5580000" flipV="1">
                    <a:off x="6346826" y="1856468"/>
                    <a:ext cx="19907" cy="19800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Rektangel 21"/>
                <p:cNvSpPr/>
                <p:nvPr/>
              </p:nvSpPr>
              <p:spPr>
                <a:xfrm>
                  <a:off x="-1289832" y="2910511"/>
                  <a:ext cx="2460063" cy="914400"/>
                </a:xfrm>
                <a:prstGeom prst="rect">
                  <a:avLst/>
                </a:prstGeom>
                <a:solidFill>
                  <a:srgbClr val="F2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3200" dirty="0" smtClean="0"/>
                </a:p>
              </p:txBody>
            </p:sp>
          </p:grpSp>
          <p:sp>
            <p:nvSpPr>
              <p:cNvPr id="14" name="Ellips 13"/>
              <p:cNvSpPr>
                <a:spLocks/>
              </p:cNvSpPr>
              <p:nvPr/>
            </p:nvSpPr>
            <p:spPr>
              <a:xfrm>
                <a:off x="5292080" y="2009768"/>
                <a:ext cx="849565" cy="849565"/>
              </a:xfrm>
              <a:prstGeom prst="ellipse">
                <a:avLst/>
              </a:prstGeom>
              <a:solidFill>
                <a:srgbClr val="E0EE00"/>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1475128"/>
                <a:r>
                  <a:rPr lang="sv-SE" dirty="0">
                    <a:solidFill>
                      <a:schemeClr val="tx1">
                        <a:lumMod val="85000"/>
                        <a:lumOff val="15000"/>
                      </a:schemeClr>
                    </a:solidFill>
                  </a:rPr>
                  <a:t>Granskning</a:t>
                </a:r>
              </a:p>
            </p:txBody>
          </p:sp>
          <p:sp>
            <p:nvSpPr>
              <p:cNvPr id="15" name="Ellips 14"/>
              <p:cNvSpPr>
                <a:spLocks/>
              </p:cNvSpPr>
              <p:nvPr/>
            </p:nvSpPr>
            <p:spPr>
              <a:xfrm>
                <a:off x="2800937" y="2866187"/>
                <a:ext cx="849565" cy="849565"/>
              </a:xfrm>
              <a:prstGeom prst="ellipse">
                <a:avLst/>
              </a:prstGeom>
              <a:solidFill>
                <a:srgbClr val="E0EE00"/>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1475128"/>
                <a:r>
                  <a:rPr lang="sv-SE" sz="1000" dirty="0" smtClean="0">
                    <a:solidFill>
                      <a:schemeClr val="tx1">
                        <a:lumMod val="85000"/>
                        <a:lumOff val="15000"/>
                      </a:schemeClr>
                    </a:solidFill>
                  </a:rPr>
                  <a:t/>
                </a:r>
                <a:br>
                  <a:rPr lang="sv-SE" sz="1000" dirty="0" smtClean="0">
                    <a:solidFill>
                      <a:schemeClr val="tx1">
                        <a:lumMod val="85000"/>
                        <a:lumOff val="15000"/>
                      </a:schemeClr>
                    </a:solidFill>
                  </a:rPr>
                </a:br>
                <a:r>
                  <a:rPr lang="sv-SE" dirty="0" smtClean="0">
                    <a:solidFill>
                      <a:schemeClr val="tx1">
                        <a:lumMod val="85000"/>
                        <a:lumOff val="15000"/>
                      </a:schemeClr>
                    </a:solidFill>
                  </a:rPr>
                  <a:t>Av-</a:t>
                </a:r>
                <a:r>
                  <a:rPr lang="sv-SE" dirty="0">
                    <a:solidFill>
                      <a:schemeClr val="tx1">
                        <a:lumMod val="85000"/>
                        <a:lumOff val="15000"/>
                      </a:schemeClr>
                    </a:solidFill>
                  </a:rPr>
                  <a:t/>
                </a:r>
                <a:br>
                  <a:rPr lang="sv-SE" dirty="0">
                    <a:solidFill>
                      <a:schemeClr val="tx1">
                        <a:lumMod val="85000"/>
                        <a:lumOff val="15000"/>
                      </a:schemeClr>
                    </a:solidFill>
                  </a:rPr>
                </a:br>
                <a:r>
                  <a:rPr lang="sv-SE" dirty="0">
                    <a:solidFill>
                      <a:schemeClr val="tx1">
                        <a:lumMod val="85000"/>
                        <a:lumOff val="15000"/>
                      </a:schemeClr>
                    </a:solidFill>
                  </a:rPr>
                  <a:t>stämning </a:t>
                </a:r>
                <a:br>
                  <a:rPr lang="sv-SE" dirty="0">
                    <a:solidFill>
                      <a:schemeClr val="tx1">
                        <a:lumMod val="85000"/>
                        <a:lumOff val="15000"/>
                      </a:schemeClr>
                    </a:solidFill>
                  </a:rPr>
                </a:br>
                <a:endParaRPr lang="sv-SE" dirty="0">
                  <a:solidFill>
                    <a:schemeClr val="tx1">
                      <a:lumMod val="85000"/>
                      <a:lumOff val="15000"/>
                    </a:schemeClr>
                  </a:solidFill>
                </a:endParaRPr>
              </a:p>
            </p:txBody>
          </p:sp>
          <p:sp>
            <p:nvSpPr>
              <p:cNvPr id="16" name="Ellips 15"/>
              <p:cNvSpPr>
                <a:spLocks/>
              </p:cNvSpPr>
              <p:nvPr/>
            </p:nvSpPr>
            <p:spPr>
              <a:xfrm>
                <a:off x="4034498" y="2541238"/>
                <a:ext cx="849565" cy="849565"/>
              </a:xfrm>
              <a:prstGeom prst="ellipse">
                <a:avLst/>
              </a:prstGeom>
              <a:solidFill>
                <a:srgbClr val="E0EE00"/>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defPPr>
                  <a:defRPr lang="sv-SE"/>
                </a:defPPr>
                <a:lvl1pPr marL="0" algn="l" defTabSz="1475128" rtl="0" eaLnBrk="1" latinLnBrk="0" hangingPunct="1">
                  <a:defRPr sz="2900" kern="1200">
                    <a:solidFill>
                      <a:schemeClr val="lt1"/>
                    </a:solidFill>
                    <a:latin typeface="+mn-lt"/>
                    <a:ea typeface="+mn-ea"/>
                    <a:cs typeface="+mn-cs"/>
                  </a:defRPr>
                </a:lvl1pPr>
                <a:lvl2pPr marL="737564" algn="l" defTabSz="1475128" rtl="0" eaLnBrk="1" latinLnBrk="0" hangingPunct="1">
                  <a:defRPr sz="2900" kern="1200">
                    <a:solidFill>
                      <a:schemeClr val="lt1"/>
                    </a:solidFill>
                    <a:latin typeface="+mn-lt"/>
                    <a:ea typeface="+mn-ea"/>
                    <a:cs typeface="+mn-cs"/>
                  </a:defRPr>
                </a:lvl2pPr>
                <a:lvl3pPr marL="1475128" algn="l" defTabSz="1475128" rtl="0" eaLnBrk="1" latinLnBrk="0" hangingPunct="1">
                  <a:defRPr sz="2900" kern="1200">
                    <a:solidFill>
                      <a:schemeClr val="lt1"/>
                    </a:solidFill>
                    <a:latin typeface="+mn-lt"/>
                    <a:ea typeface="+mn-ea"/>
                    <a:cs typeface="+mn-cs"/>
                  </a:defRPr>
                </a:lvl3pPr>
                <a:lvl4pPr marL="2212693" algn="l" defTabSz="1475128" rtl="0" eaLnBrk="1" latinLnBrk="0" hangingPunct="1">
                  <a:defRPr sz="2900" kern="1200">
                    <a:solidFill>
                      <a:schemeClr val="lt1"/>
                    </a:solidFill>
                    <a:latin typeface="+mn-lt"/>
                    <a:ea typeface="+mn-ea"/>
                    <a:cs typeface="+mn-cs"/>
                  </a:defRPr>
                </a:lvl4pPr>
                <a:lvl5pPr marL="2950257" algn="l" defTabSz="1475128" rtl="0" eaLnBrk="1" latinLnBrk="0" hangingPunct="1">
                  <a:defRPr sz="2900" kern="1200">
                    <a:solidFill>
                      <a:schemeClr val="lt1"/>
                    </a:solidFill>
                    <a:latin typeface="+mn-lt"/>
                    <a:ea typeface="+mn-ea"/>
                    <a:cs typeface="+mn-cs"/>
                  </a:defRPr>
                </a:lvl5pPr>
                <a:lvl6pPr marL="3687821" algn="l" defTabSz="1475128" rtl="0" eaLnBrk="1" latinLnBrk="0" hangingPunct="1">
                  <a:defRPr sz="2900" kern="1200">
                    <a:solidFill>
                      <a:schemeClr val="lt1"/>
                    </a:solidFill>
                    <a:latin typeface="+mn-lt"/>
                    <a:ea typeface="+mn-ea"/>
                    <a:cs typeface="+mn-cs"/>
                  </a:defRPr>
                </a:lvl6pPr>
                <a:lvl7pPr marL="4425385" algn="l" defTabSz="1475128" rtl="0" eaLnBrk="1" latinLnBrk="0" hangingPunct="1">
                  <a:defRPr sz="2900" kern="1200">
                    <a:solidFill>
                      <a:schemeClr val="lt1"/>
                    </a:solidFill>
                    <a:latin typeface="+mn-lt"/>
                    <a:ea typeface="+mn-ea"/>
                    <a:cs typeface="+mn-cs"/>
                  </a:defRPr>
                </a:lvl7pPr>
                <a:lvl8pPr marL="5162949" algn="l" defTabSz="1475128" rtl="0" eaLnBrk="1" latinLnBrk="0" hangingPunct="1">
                  <a:defRPr sz="2900" kern="1200">
                    <a:solidFill>
                      <a:schemeClr val="lt1"/>
                    </a:solidFill>
                    <a:latin typeface="+mn-lt"/>
                    <a:ea typeface="+mn-ea"/>
                    <a:cs typeface="+mn-cs"/>
                  </a:defRPr>
                </a:lvl8pPr>
                <a:lvl9pPr marL="5900513" algn="l" defTabSz="1475128" rtl="0" eaLnBrk="1" latinLnBrk="0" hangingPunct="1">
                  <a:defRPr sz="2900" kern="1200">
                    <a:solidFill>
                      <a:schemeClr val="lt1"/>
                    </a:solidFill>
                    <a:latin typeface="+mn-lt"/>
                    <a:ea typeface="+mn-ea"/>
                    <a:cs typeface="+mn-cs"/>
                  </a:defRPr>
                </a:lvl9pPr>
              </a:lstStyle>
              <a:p>
                <a:pPr algn="ctr"/>
                <a:r>
                  <a:rPr lang="sv-SE" sz="1800" dirty="0" smtClean="0">
                    <a:solidFill>
                      <a:schemeClr val="tx1">
                        <a:lumMod val="85000"/>
                        <a:lumOff val="15000"/>
                      </a:schemeClr>
                    </a:solidFill>
                  </a:rPr>
                  <a:t>Samråd</a:t>
                </a:r>
              </a:p>
            </p:txBody>
          </p:sp>
          <p:sp>
            <p:nvSpPr>
              <p:cNvPr id="17" name="Ellips 16"/>
              <p:cNvSpPr>
                <a:spLocks/>
              </p:cNvSpPr>
              <p:nvPr/>
            </p:nvSpPr>
            <p:spPr>
              <a:xfrm>
                <a:off x="1527601" y="2935675"/>
                <a:ext cx="849565" cy="849565"/>
              </a:xfrm>
              <a:prstGeom prst="ellipse">
                <a:avLst/>
              </a:prstGeom>
              <a:solidFill>
                <a:schemeClr val="accent1">
                  <a:lumMod val="40000"/>
                  <a:lumOff val="60000"/>
                </a:schemeClr>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1475128"/>
                <a:r>
                  <a:rPr lang="sv-SE" sz="1000" dirty="0">
                    <a:solidFill>
                      <a:schemeClr val="tx1">
                        <a:lumMod val="85000"/>
                        <a:lumOff val="15000"/>
                      </a:schemeClr>
                    </a:solidFill>
                  </a:rPr>
                  <a:t/>
                </a:r>
                <a:br>
                  <a:rPr lang="sv-SE" sz="1000" dirty="0">
                    <a:solidFill>
                      <a:schemeClr val="tx1">
                        <a:lumMod val="85000"/>
                        <a:lumOff val="15000"/>
                      </a:schemeClr>
                    </a:solidFill>
                  </a:rPr>
                </a:br>
                <a:r>
                  <a:rPr lang="sv-SE" dirty="0">
                    <a:solidFill>
                      <a:schemeClr val="tx1">
                        <a:lumMod val="85000"/>
                        <a:lumOff val="15000"/>
                      </a:schemeClr>
                    </a:solidFill>
                  </a:rPr>
                  <a:t>Av-</a:t>
                </a:r>
                <a:br>
                  <a:rPr lang="sv-SE" dirty="0">
                    <a:solidFill>
                      <a:schemeClr val="tx1">
                        <a:lumMod val="85000"/>
                        <a:lumOff val="15000"/>
                      </a:schemeClr>
                    </a:solidFill>
                  </a:rPr>
                </a:br>
                <a:r>
                  <a:rPr lang="sv-SE" dirty="0">
                    <a:solidFill>
                      <a:schemeClr val="tx1">
                        <a:lumMod val="85000"/>
                        <a:lumOff val="15000"/>
                      </a:schemeClr>
                    </a:solidFill>
                  </a:rPr>
                  <a:t>stämning </a:t>
                </a:r>
                <a:br>
                  <a:rPr lang="sv-SE" dirty="0">
                    <a:solidFill>
                      <a:schemeClr val="tx1">
                        <a:lumMod val="85000"/>
                        <a:lumOff val="15000"/>
                      </a:schemeClr>
                    </a:solidFill>
                  </a:rPr>
                </a:br>
                <a:endParaRPr lang="sv-SE" dirty="0">
                  <a:solidFill>
                    <a:schemeClr val="tx1">
                      <a:lumMod val="85000"/>
                      <a:lumOff val="15000"/>
                    </a:schemeClr>
                  </a:solidFill>
                </a:endParaRPr>
              </a:p>
            </p:txBody>
          </p:sp>
          <p:grpSp>
            <p:nvGrpSpPr>
              <p:cNvPr id="18" name="Grupp 17"/>
              <p:cNvGrpSpPr/>
              <p:nvPr/>
            </p:nvGrpSpPr>
            <p:grpSpPr>
              <a:xfrm>
                <a:off x="6327358" y="1220612"/>
                <a:ext cx="1029414" cy="849565"/>
                <a:chOff x="6314658" y="1233312"/>
                <a:chExt cx="1029414" cy="849565"/>
              </a:xfrm>
            </p:grpSpPr>
            <p:sp>
              <p:nvSpPr>
                <p:cNvPr id="19" name="Ellips 18"/>
                <p:cNvSpPr>
                  <a:spLocks/>
                </p:cNvSpPr>
                <p:nvPr/>
              </p:nvSpPr>
              <p:spPr>
                <a:xfrm>
                  <a:off x="6415087" y="1233312"/>
                  <a:ext cx="849565" cy="849565"/>
                </a:xfrm>
                <a:prstGeom prst="ellipse">
                  <a:avLst/>
                </a:prstGeom>
                <a:solidFill>
                  <a:srgbClr val="0BC474"/>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defPPr>
                    <a:defRPr lang="sv-SE"/>
                  </a:defPPr>
                  <a:lvl1pPr marL="0" algn="l" defTabSz="1475128" rtl="0" eaLnBrk="1" latinLnBrk="0" hangingPunct="1">
                    <a:defRPr sz="2900" kern="1200">
                      <a:solidFill>
                        <a:schemeClr val="lt1"/>
                      </a:solidFill>
                      <a:latin typeface="+mn-lt"/>
                      <a:ea typeface="+mn-ea"/>
                      <a:cs typeface="+mn-cs"/>
                    </a:defRPr>
                  </a:lvl1pPr>
                  <a:lvl2pPr marL="737564" algn="l" defTabSz="1475128" rtl="0" eaLnBrk="1" latinLnBrk="0" hangingPunct="1">
                    <a:defRPr sz="2900" kern="1200">
                      <a:solidFill>
                        <a:schemeClr val="lt1"/>
                      </a:solidFill>
                      <a:latin typeface="+mn-lt"/>
                      <a:ea typeface="+mn-ea"/>
                      <a:cs typeface="+mn-cs"/>
                    </a:defRPr>
                  </a:lvl2pPr>
                  <a:lvl3pPr marL="1475128" algn="l" defTabSz="1475128" rtl="0" eaLnBrk="1" latinLnBrk="0" hangingPunct="1">
                    <a:defRPr sz="2900" kern="1200">
                      <a:solidFill>
                        <a:schemeClr val="lt1"/>
                      </a:solidFill>
                      <a:latin typeface="+mn-lt"/>
                      <a:ea typeface="+mn-ea"/>
                      <a:cs typeface="+mn-cs"/>
                    </a:defRPr>
                  </a:lvl3pPr>
                  <a:lvl4pPr marL="2212693" algn="l" defTabSz="1475128" rtl="0" eaLnBrk="1" latinLnBrk="0" hangingPunct="1">
                    <a:defRPr sz="2900" kern="1200">
                      <a:solidFill>
                        <a:schemeClr val="lt1"/>
                      </a:solidFill>
                      <a:latin typeface="+mn-lt"/>
                      <a:ea typeface="+mn-ea"/>
                      <a:cs typeface="+mn-cs"/>
                    </a:defRPr>
                  </a:lvl4pPr>
                  <a:lvl5pPr marL="2950257" algn="l" defTabSz="1475128" rtl="0" eaLnBrk="1" latinLnBrk="0" hangingPunct="1">
                    <a:defRPr sz="2900" kern="1200">
                      <a:solidFill>
                        <a:schemeClr val="lt1"/>
                      </a:solidFill>
                      <a:latin typeface="+mn-lt"/>
                      <a:ea typeface="+mn-ea"/>
                      <a:cs typeface="+mn-cs"/>
                    </a:defRPr>
                  </a:lvl5pPr>
                  <a:lvl6pPr marL="3687821" algn="l" defTabSz="1475128" rtl="0" eaLnBrk="1" latinLnBrk="0" hangingPunct="1">
                    <a:defRPr sz="2900" kern="1200">
                      <a:solidFill>
                        <a:schemeClr val="lt1"/>
                      </a:solidFill>
                      <a:latin typeface="+mn-lt"/>
                      <a:ea typeface="+mn-ea"/>
                      <a:cs typeface="+mn-cs"/>
                    </a:defRPr>
                  </a:lvl6pPr>
                  <a:lvl7pPr marL="4425385" algn="l" defTabSz="1475128" rtl="0" eaLnBrk="1" latinLnBrk="0" hangingPunct="1">
                    <a:defRPr sz="2900" kern="1200">
                      <a:solidFill>
                        <a:schemeClr val="lt1"/>
                      </a:solidFill>
                      <a:latin typeface="+mn-lt"/>
                      <a:ea typeface="+mn-ea"/>
                      <a:cs typeface="+mn-cs"/>
                    </a:defRPr>
                  </a:lvl7pPr>
                  <a:lvl8pPr marL="5162949" algn="l" defTabSz="1475128" rtl="0" eaLnBrk="1" latinLnBrk="0" hangingPunct="1">
                    <a:defRPr sz="2900" kern="1200">
                      <a:solidFill>
                        <a:schemeClr val="lt1"/>
                      </a:solidFill>
                      <a:latin typeface="+mn-lt"/>
                      <a:ea typeface="+mn-ea"/>
                      <a:cs typeface="+mn-cs"/>
                    </a:defRPr>
                  </a:lvl8pPr>
                  <a:lvl9pPr marL="5900513" algn="l" defTabSz="1475128" rtl="0" eaLnBrk="1" latinLnBrk="0" hangingPunct="1">
                    <a:defRPr sz="2900" kern="1200">
                      <a:solidFill>
                        <a:schemeClr val="lt1"/>
                      </a:solidFill>
                      <a:latin typeface="+mn-lt"/>
                      <a:ea typeface="+mn-ea"/>
                      <a:cs typeface="+mn-cs"/>
                    </a:defRPr>
                  </a:lvl9pPr>
                </a:lstStyle>
                <a:p>
                  <a:pPr algn="ctr"/>
                  <a:endParaRPr lang="sv-SE" sz="1000" dirty="0" smtClean="0">
                    <a:solidFill>
                      <a:schemeClr val="tx1">
                        <a:lumMod val="85000"/>
                        <a:lumOff val="15000"/>
                      </a:schemeClr>
                    </a:solidFill>
                  </a:endParaRPr>
                </a:p>
              </p:txBody>
            </p:sp>
            <p:sp>
              <p:nvSpPr>
                <p:cNvPr id="20" name="Rektangel 19"/>
                <p:cNvSpPr/>
                <p:nvPr/>
              </p:nvSpPr>
              <p:spPr>
                <a:xfrm>
                  <a:off x="6314658" y="1474581"/>
                  <a:ext cx="1029414" cy="422515"/>
                </a:xfrm>
                <a:prstGeom prst="rect">
                  <a:avLst/>
                </a:prstGeom>
              </p:spPr>
              <p:txBody>
                <a:bodyPr wrap="square">
                  <a:spAutoFit/>
                </a:bodyPr>
                <a:lstStyle/>
                <a:p>
                  <a:pPr lvl="0" algn="ctr"/>
                  <a:r>
                    <a:rPr lang="sv-SE" dirty="0" smtClean="0">
                      <a:solidFill>
                        <a:prstClr val="black">
                          <a:lumMod val="85000"/>
                          <a:lumOff val="15000"/>
                        </a:prstClr>
                      </a:solidFill>
                    </a:rPr>
                    <a:t>Förslag till regering</a:t>
                  </a:r>
                  <a:endParaRPr lang="sv-SE" dirty="0">
                    <a:solidFill>
                      <a:prstClr val="black">
                        <a:lumMod val="85000"/>
                        <a:lumOff val="15000"/>
                      </a:prstClr>
                    </a:solidFill>
                  </a:endParaRPr>
                </a:p>
              </p:txBody>
            </p:sp>
          </p:grpSp>
        </p:grpSp>
        <p:sp>
          <p:nvSpPr>
            <p:cNvPr id="8" name="textruta 7"/>
            <p:cNvSpPr txBox="1"/>
            <p:nvPr/>
          </p:nvSpPr>
          <p:spPr>
            <a:xfrm>
              <a:off x="1741311" y="3958172"/>
              <a:ext cx="418323" cy="382275"/>
            </a:xfrm>
            <a:prstGeom prst="rect">
              <a:avLst/>
            </a:prstGeom>
            <a:noFill/>
          </p:spPr>
          <p:txBody>
            <a:bodyPr wrap="none" rtlCol="0">
              <a:spAutoFit/>
            </a:bodyPr>
            <a:lstStyle/>
            <a:p>
              <a:pPr algn="ctr"/>
              <a:r>
                <a:rPr lang="sv-SE" sz="1600" dirty="0" smtClean="0">
                  <a:solidFill>
                    <a:schemeClr val="tx1">
                      <a:lumMod val="85000"/>
                      <a:lumOff val="15000"/>
                    </a:schemeClr>
                  </a:solidFill>
                </a:rPr>
                <a:t>Vår </a:t>
              </a:r>
              <a:br>
                <a:rPr lang="sv-SE" sz="1600" dirty="0" smtClean="0">
                  <a:solidFill>
                    <a:schemeClr val="tx1">
                      <a:lumMod val="85000"/>
                      <a:lumOff val="15000"/>
                    </a:schemeClr>
                  </a:solidFill>
                </a:rPr>
              </a:br>
              <a:r>
                <a:rPr lang="sv-SE" sz="1600" dirty="0" smtClean="0">
                  <a:solidFill>
                    <a:schemeClr val="tx1">
                      <a:lumMod val="85000"/>
                      <a:lumOff val="15000"/>
                    </a:schemeClr>
                  </a:solidFill>
                </a:rPr>
                <a:t>2016</a:t>
              </a:r>
              <a:endParaRPr lang="sv-SE" sz="1600" dirty="0">
                <a:solidFill>
                  <a:schemeClr val="tx1">
                    <a:lumMod val="85000"/>
                    <a:lumOff val="15000"/>
                  </a:schemeClr>
                </a:solidFill>
              </a:endParaRPr>
            </a:p>
          </p:txBody>
        </p:sp>
        <p:sp>
          <p:nvSpPr>
            <p:cNvPr id="9" name="textruta 8"/>
            <p:cNvSpPr txBox="1"/>
            <p:nvPr/>
          </p:nvSpPr>
          <p:spPr>
            <a:xfrm>
              <a:off x="2673244" y="3958172"/>
              <a:ext cx="1101140" cy="382275"/>
            </a:xfrm>
            <a:prstGeom prst="rect">
              <a:avLst/>
            </a:prstGeom>
            <a:noFill/>
          </p:spPr>
          <p:txBody>
            <a:bodyPr wrap="square" rtlCol="0">
              <a:spAutoFit/>
            </a:bodyPr>
            <a:lstStyle/>
            <a:p>
              <a:pPr algn="ctr"/>
              <a:r>
                <a:rPr lang="sv-SE" sz="1600" dirty="0" smtClean="0">
                  <a:solidFill>
                    <a:schemeClr val="tx1">
                      <a:lumMod val="85000"/>
                      <a:lumOff val="15000"/>
                    </a:schemeClr>
                  </a:solidFill>
                </a:rPr>
                <a:t>Vinter 2016 -</a:t>
              </a:r>
              <a:br>
                <a:rPr lang="sv-SE" sz="1600" dirty="0" smtClean="0">
                  <a:solidFill>
                    <a:schemeClr val="tx1">
                      <a:lumMod val="85000"/>
                      <a:lumOff val="15000"/>
                    </a:schemeClr>
                  </a:solidFill>
                </a:rPr>
              </a:br>
              <a:r>
                <a:rPr lang="sv-SE" sz="1600" dirty="0" smtClean="0">
                  <a:solidFill>
                    <a:schemeClr val="tx1">
                      <a:lumMod val="85000"/>
                      <a:lumOff val="15000"/>
                    </a:schemeClr>
                  </a:solidFill>
                </a:rPr>
                <a:t>vår 2017</a:t>
              </a:r>
              <a:endParaRPr lang="sv-SE" sz="1600" dirty="0">
                <a:solidFill>
                  <a:schemeClr val="tx1">
                    <a:lumMod val="85000"/>
                    <a:lumOff val="15000"/>
                  </a:schemeClr>
                </a:solidFill>
              </a:endParaRPr>
            </a:p>
          </p:txBody>
        </p:sp>
        <p:sp>
          <p:nvSpPr>
            <p:cNvPr id="10" name="textruta 9"/>
            <p:cNvSpPr txBox="1"/>
            <p:nvPr/>
          </p:nvSpPr>
          <p:spPr>
            <a:xfrm>
              <a:off x="3989907" y="3958172"/>
              <a:ext cx="934940" cy="382275"/>
            </a:xfrm>
            <a:prstGeom prst="rect">
              <a:avLst/>
            </a:prstGeom>
            <a:noFill/>
          </p:spPr>
          <p:txBody>
            <a:bodyPr wrap="none" rtlCol="0">
              <a:spAutoFit/>
            </a:bodyPr>
            <a:lstStyle/>
            <a:p>
              <a:pPr algn="ctr"/>
              <a:r>
                <a:rPr lang="sv-SE" sz="1600" dirty="0" smtClean="0">
                  <a:solidFill>
                    <a:schemeClr val="tx1">
                      <a:lumMod val="85000"/>
                      <a:lumOff val="15000"/>
                    </a:schemeClr>
                  </a:solidFill>
                </a:rPr>
                <a:t>Vår - sommar</a:t>
              </a:r>
              <a:br>
                <a:rPr lang="sv-SE" sz="1600" dirty="0" smtClean="0">
                  <a:solidFill>
                    <a:schemeClr val="tx1">
                      <a:lumMod val="85000"/>
                      <a:lumOff val="15000"/>
                    </a:schemeClr>
                  </a:solidFill>
                </a:rPr>
              </a:br>
              <a:r>
                <a:rPr lang="sv-SE" sz="1600" dirty="0" smtClean="0">
                  <a:solidFill>
                    <a:schemeClr val="tx1">
                      <a:lumMod val="85000"/>
                      <a:lumOff val="15000"/>
                    </a:schemeClr>
                  </a:solidFill>
                </a:rPr>
                <a:t>2018</a:t>
              </a:r>
              <a:endParaRPr lang="sv-SE" sz="1600" dirty="0">
                <a:solidFill>
                  <a:schemeClr val="tx1">
                    <a:lumMod val="85000"/>
                    <a:lumOff val="15000"/>
                  </a:schemeClr>
                </a:solidFill>
              </a:endParaRPr>
            </a:p>
          </p:txBody>
        </p:sp>
        <p:sp>
          <p:nvSpPr>
            <p:cNvPr id="11" name="textruta 10"/>
            <p:cNvSpPr txBox="1"/>
            <p:nvPr/>
          </p:nvSpPr>
          <p:spPr>
            <a:xfrm>
              <a:off x="5505790" y="3958172"/>
              <a:ext cx="418323" cy="382275"/>
            </a:xfrm>
            <a:prstGeom prst="rect">
              <a:avLst/>
            </a:prstGeom>
            <a:noFill/>
          </p:spPr>
          <p:txBody>
            <a:bodyPr wrap="none" rtlCol="0">
              <a:spAutoFit/>
            </a:bodyPr>
            <a:lstStyle/>
            <a:p>
              <a:pPr algn="ctr"/>
              <a:r>
                <a:rPr lang="sv-SE" sz="1600" dirty="0" smtClean="0">
                  <a:solidFill>
                    <a:schemeClr val="tx1">
                      <a:lumMod val="85000"/>
                      <a:lumOff val="15000"/>
                    </a:schemeClr>
                  </a:solidFill>
                </a:rPr>
                <a:t>Vår </a:t>
              </a:r>
              <a:br>
                <a:rPr lang="sv-SE" sz="1600" dirty="0" smtClean="0">
                  <a:solidFill>
                    <a:schemeClr val="tx1">
                      <a:lumMod val="85000"/>
                      <a:lumOff val="15000"/>
                    </a:schemeClr>
                  </a:solidFill>
                </a:rPr>
              </a:br>
              <a:r>
                <a:rPr lang="sv-SE" sz="1600" dirty="0" smtClean="0">
                  <a:solidFill>
                    <a:schemeClr val="tx1">
                      <a:lumMod val="85000"/>
                      <a:lumOff val="15000"/>
                    </a:schemeClr>
                  </a:solidFill>
                </a:rPr>
                <a:t>2019</a:t>
              </a:r>
              <a:endParaRPr lang="sv-SE" sz="1600" dirty="0">
                <a:solidFill>
                  <a:schemeClr val="tx1">
                    <a:lumMod val="85000"/>
                    <a:lumOff val="15000"/>
                  </a:schemeClr>
                </a:solidFill>
              </a:endParaRPr>
            </a:p>
          </p:txBody>
        </p:sp>
        <p:sp>
          <p:nvSpPr>
            <p:cNvPr id="12" name="textruta 11"/>
            <p:cNvSpPr txBox="1"/>
            <p:nvPr/>
          </p:nvSpPr>
          <p:spPr>
            <a:xfrm>
              <a:off x="6653953" y="3958172"/>
              <a:ext cx="506012" cy="382275"/>
            </a:xfrm>
            <a:prstGeom prst="rect">
              <a:avLst/>
            </a:prstGeom>
            <a:noFill/>
          </p:spPr>
          <p:txBody>
            <a:bodyPr wrap="none" rtlCol="0">
              <a:spAutoFit/>
            </a:bodyPr>
            <a:lstStyle/>
            <a:p>
              <a:pPr algn="ctr"/>
              <a:r>
                <a:rPr lang="sv-SE" sz="1600" dirty="0" smtClean="0">
                  <a:solidFill>
                    <a:schemeClr val="tx1">
                      <a:lumMod val="85000"/>
                      <a:lumOff val="15000"/>
                    </a:schemeClr>
                  </a:solidFill>
                </a:rPr>
                <a:t>Vinter </a:t>
              </a:r>
              <a:br>
                <a:rPr lang="sv-SE" sz="1600" dirty="0" smtClean="0">
                  <a:solidFill>
                    <a:schemeClr val="tx1">
                      <a:lumMod val="85000"/>
                      <a:lumOff val="15000"/>
                    </a:schemeClr>
                  </a:solidFill>
                </a:rPr>
              </a:br>
              <a:r>
                <a:rPr lang="sv-SE" sz="1600" dirty="0" smtClean="0">
                  <a:solidFill>
                    <a:schemeClr val="tx1">
                      <a:lumMod val="85000"/>
                      <a:lumOff val="15000"/>
                    </a:schemeClr>
                  </a:solidFill>
                </a:rPr>
                <a:t>2019</a:t>
              </a:r>
              <a:endParaRPr lang="sv-SE" sz="1600" dirty="0">
                <a:solidFill>
                  <a:schemeClr val="tx1">
                    <a:lumMod val="85000"/>
                    <a:lumOff val="15000"/>
                  </a:schemeClr>
                </a:solidFill>
              </a:endParaRPr>
            </a:p>
          </p:txBody>
        </p:sp>
      </p:grpSp>
      <p:sp>
        <p:nvSpPr>
          <p:cNvPr id="34" name="Rubrik 33"/>
          <p:cNvSpPr>
            <a:spLocks noGrp="1"/>
          </p:cNvSpPr>
          <p:nvPr>
            <p:ph type="title"/>
          </p:nvPr>
        </p:nvSpPr>
        <p:spPr/>
        <p:txBody>
          <a:bodyPr/>
          <a:lstStyle/>
          <a:p>
            <a:r>
              <a:rPr lang="sv-SE" dirty="0" smtClean="0"/>
              <a:t>Steg i arbetet</a:t>
            </a:r>
            <a:endParaRPr lang="sv-SE" dirty="0"/>
          </a:p>
        </p:txBody>
      </p:sp>
    </p:spTree>
    <p:extLst>
      <p:ext uri="{BB962C8B-B14F-4D97-AF65-F5344CB8AC3E}">
        <p14:creationId xmlns:p14="http://schemas.microsoft.com/office/powerpoint/2010/main" val="27974856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smtClean="0"/>
              <a:t>11 snabba om havsplaner</a:t>
            </a:r>
            <a:endParaRPr lang="sv-SE" dirty="0"/>
          </a:p>
        </p:txBody>
      </p:sp>
      <p:sp>
        <p:nvSpPr>
          <p:cNvPr id="7" name="Platshållare för innehåll 6"/>
          <p:cNvSpPr>
            <a:spLocks noGrp="1"/>
          </p:cNvSpPr>
          <p:nvPr>
            <p:ph idx="1"/>
          </p:nvPr>
        </p:nvSpPr>
        <p:spPr>
          <a:xfrm>
            <a:off x="695569" y="1871212"/>
            <a:ext cx="9893183" cy="4566163"/>
          </a:xfrm>
        </p:spPr>
        <p:txBody>
          <a:bodyPr>
            <a:normAutofit fontScale="85000" lnSpcReduction="20000"/>
          </a:bodyPr>
          <a:lstStyle/>
          <a:p>
            <a:pPr marL="342900" indent="-342900">
              <a:spcBef>
                <a:spcPts val="1200"/>
              </a:spcBef>
              <a:buFont typeface="+mj-lt"/>
              <a:buAutoNum type="arabicPeriod"/>
            </a:pPr>
            <a:r>
              <a:rPr lang="sv-SE" dirty="0" smtClean="0"/>
              <a:t>Sverige tar fram tre havsplaner – en för Bottniska viken, en för Östersjön och en för Västerhavet, alltså Kattegatt och Skagerrak.</a:t>
            </a:r>
          </a:p>
          <a:p>
            <a:pPr marL="342900" indent="-342900">
              <a:spcBef>
                <a:spcPts val="1200"/>
              </a:spcBef>
              <a:buFont typeface="+mj-lt"/>
              <a:buAutoNum type="arabicPeriod"/>
            </a:pPr>
            <a:r>
              <a:rPr lang="sv-SE" dirty="0" smtClean="0"/>
              <a:t>Det är första gången Sverige tar fram statliga havsplaner.</a:t>
            </a:r>
          </a:p>
          <a:p>
            <a:pPr marL="342900" indent="-342900">
              <a:spcBef>
                <a:spcPts val="1200"/>
              </a:spcBef>
              <a:buFont typeface="+mj-lt"/>
              <a:buAutoNum type="arabicPeriod"/>
            </a:pPr>
            <a:r>
              <a:rPr lang="sv-SE" dirty="0" smtClean="0"/>
              <a:t>Havsplanerna täcker 123 000 kvadratkilometer – det är ungefär lika stort som en fjärdedel av Sveriges landyta.</a:t>
            </a:r>
          </a:p>
          <a:p>
            <a:pPr marL="342900" indent="-342900">
              <a:spcBef>
                <a:spcPts val="1200"/>
              </a:spcBef>
              <a:buFont typeface="+mj-lt"/>
              <a:buAutoNum type="arabicPeriod"/>
            </a:pPr>
            <a:r>
              <a:rPr lang="sv-SE" dirty="0" smtClean="0"/>
              <a:t>Havsplanerna börjar en nautisk mil, alltså knappt två kilometer, ifrån baslinjen, som oftast följer lågvattenlinjen utmed kusten.</a:t>
            </a:r>
          </a:p>
          <a:p>
            <a:pPr marL="342900" indent="-342900">
              <a:spcBef>
                <a:spcPts val="1200"/>
              </a:spcBef>
              <a:buFont typeface="+mj-lt"/>
              <a:buAutoNum type="arabicPeriod"/>
            </a:pPr>
            <a:r>
              <a:rPr lang="sv-SE" dirty="0" smtClean="0"/>
              <a:t>Havsplanerna täcker hela den ekonomiska zonen och största delen av territorialhavet.</a:t>
            </a:r>
          </a:p>
          <a:p>
            <a:pPr marL="342900" indent="-342900">
              <a:spcBef>
                <a:spcPts val="1200"/>
              </a:spcBef>
              <a:buFont typeface="+mj-lt"/>
              <a:buAutoNum type="arabicPeriod"/>
            </a:pPr>
            <a:r>
              <a:rPr lang="sv-SE" dirty="0" smtClean="0"/>
              <a:t>Havsplanerna kommer att vägleda nationella myndigheter, kommuner och domstolar i kommande beslut, planering och tillståndsprövningar. Företag får också vägledning av planen.</a:t>
            </a:r>
          </a:p>
          <a:p>
            <a:pPr marL="342900" indent="-342900">
              <a:spcBef>
                <a:spcPts val="1200"/>
              </a:spcBef>
              <a:buFont typeface="+mj-lt"/>
              <a:buAutoNum type="arabicPeriod"/>
            </a:pPr>
            <a:r>
              <a:rPr lang="sv-SE" dirty="0" smtClean="0"/>
              <a:t>Havsplaner handlar om utrymme och placering – var olika aktiviteter bäst kan ske.</a:t>
            </a:r>
          </a:p>
          <a:p>
            <a:pPr marL="342900" indent="-342900">
              <a:spcBef>
                <a:spcPts val="1200"/>
              </a:spcBef>
              <a:buFont typeface="+mj-lt"/>
              <a:buAutoNum type="arabicPeriod"/>
            </a:pPr>
            <a:r>
              <a:rPr lang="sv-SE" dirty="0" smtClean="0"/>
              <a:t>Havsplaner handlar om framtiden – att styra mot den framtid samhället vill ha.</a:t>
            </a:r>
          </a:p>
          <a:p>
            <a:pPr marL="342900" indent="-342900">
              <a:spcBef>
                <a:spcPts val="1200"/>
              </a:spcBef>
              <a:buFont typeface="+mj-lt"/>
              <a:buAutoNum type="arabicPeriod"/>
            </a:pPr>
            <a:r>
              <a:rPr lang="sv-SE" dirty="0" smtClean="0"/>
              <a:t>Mer än 30 bransch- och intresseorganisationer, 66 kommuner och 9 regioner har svarat med förslag och synpunkter om havsplanerna. Det har också över 30 myndigheter och länsstyrelser gjort.</a:t>
            </a:r>
          </a:p>
          <a:p>
            <a:pPr marL="342900" indent="-342900">
              <a:spcBef>
                <a:spcPts val="1200"/>
              </a:spcBef>
              <a:buFont typeface="+mj-lt"/>
              <a:buAutoNum type="arabicPeriod"/>
            </a:pPr>
            <a:r>
              <a:rPr lang="sv-SE" dirty="0" smtClean="0"/>
              <a:t>Alla EU-länder med havsområden tar fram havsplaner, i enlighet med EU:s ramdirektiv för havsplanering.</a:t>
            </a:r>
          </a:p>
          <a:p>
            <a:pPr marL="342900" indent="-342900">
              <a:spcBef>
                <a:spcPts val="1200"/>
              </a:spcBef>
              <a:buFont typeface="+mj-lt"/>
              <a:buAutoNum type="arabicPeriod"/>
            </a:pPr>
            <a:r>
              <a:rPr lang="sv-SE" dirty="0" smtClean="0"/>
              <a:t>Du hittar förslagen till havsplaner och kartor på Havs- och vattenmyndigheten webbsida www.havochvatten.se/havsplanering. </a:t>
            </a:r>
            <a:endParaRPr lang="sv-SE" dirty="0"/>
          </a:p>
        </p:txBody>
      </p:sp>
    </p:spTree>
    <p:extLst>
      <p:ext uri="{BB962C8B-B14F-4D97-AF65-F5344CB8AC3E}">
        <p14:creationId xmlns:p14="http://schemas.microsoft.com/office/powerpoint/2010/main" val="11281893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ctrTitle"/>
          </p:nvPr>
        </p:nvSpPr>
        <p:spPr/>
        <p:txBody>
          <a:bodyPr/>
          <a:lstStyle/>
          <a:p>
            <a:r>
              <a:rPr lang="sv-SE" sz="3200" dirty="0" smtClean="0"/>
              <a:t>Följ arbetet på</a:t>
            </a:r>
            <a:br>
              <a:rPr lang="sv-SE" sz="3200" dirty="0" smtClean="0"/>
            </a:br>
            <a:r>
              <a:rPr lang="sv-SE" sz="3200" dirty="0"/>
              <a:t/>
            </a:r>
            <a:br>
              <a:rPr lang="sv-SE" sz="3200" dirty="0"/>
            </a:br>
            <a:r>
              <a:rPr lang="sv-SE" sz="3200" b="0" dirty="0"/>
              <a:t>www.havochvatten.s</a:t>
            </a:r>
            <a:r>
              <a:rPr lang="sv-SE" sz="3200" b="0" spc="267" dirty="0"/>
              <a:t>e</a:t>
            </a:r>
            <a:r>
              <a:rPr lang="sv-SE" sz="3200" b="0" spc="300" dirty="0"/>
              <a:t>/</a:t>
            </a:r>
            <a:r>
              <a:rPr lang="sv-SE" sz="3200" b="0" dirty="0"/>
              <a:t>havsplanering </a:t>
            </a:r>
          </a:p>
        </p:txBody>
      </p:sp>
    </p:spTree>
    <p:extLst>
      <p:ext uri="{BB962C8B-B14F-4D97-AF65-F5344CB8AC3E}">
        <p14:creationId xmlns:p14="http://schemas.microsoft.com/office/powerpoint/2010/main" val="1764278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Många ska samsas om havet</a:t>
            </a:r>
          </a:p>
        </p:txBody>
      </p:sp>
      <p:sp>
        <p:nvSpPr>
          <p:cNvPr id="3" name="Platshållare för innehåll 2"/>
          <p:cNvSpPr>
            <a:spLocks noGrp="1"/>
          </p:cNvSpPr>
          <p:nvPr>
            <p:ph idx="4294967295"/>
          </p:nvPr>
        </p:nvSpPr>
        <p:spPr>
          <a:xfrm>
            <a:off x="2554794" y="3885067"/>
            <a:ext cx="6978650" cy="2591933"/>
          </a:xfrm>
        </p:spPr>
        <p:txBody>
          <a:bodyPr>
            <a:normAutofit/>
          </a:bodyPr>
          <a:lstStyle/>
          <a:p>
            <a:pPr marL="0" indent="0">
              <a:buNone/>
            </a:pPr>
            <a:r>
              <a:rPr lang="sv-SE" sz="2000" dirty="0"/>
              <a:t>Havsplanering är till för att visa hur havet ska användas effektivt och </a:t>
            </a:r>
            <a:r>
              <a:rPr lang="sv-SE" sz="2000" dirty="0" smtClean="0"/>
              <a:t>hållbart </a:t>
            </a:r>
            <a:r>
              <a:rPr lang="sv-SE" sz="2000" dirty="0"/>
              <a:t>nu och i </a:t>
            </a:r>
            <a:r>
              <a:rPr lang="sv-SE" sz="2000" dirty="0" smtClean="0"/>
              <a:t>framtiden</a:t>
            </a:r>
            <a:endParaRPr lang="sv-SE" sz="2000" dirty="0"/>
          </a:p>
          <a:p>
            <a:r>
              <a:rPr lang="sv-SE" sz="2000" dirty="0"/>
              <a:t>demokratisk process</a:t>
            </a:r>
          </a:p>
          <a:p>
            <a:r>
              <a:rPr lang="sv-SE" sz="2000" dirty="0"/>
              <a:t>ekosystemansats</a:t>
            </a:r>
          </a:p>
          <a:p>
            <a:r>
              <a:rPr lang="sv-SE" sz="2000" dirty="0"/>
              <a:t>del av havsförvaltningen</a:t>
            </a:r>
          </a:p>
          <a:p>
            <a:endParaRPr lang="sv-SE" sz="2000" dirty="0"/>
          </a:p>
        </p:txBody>
      </p:sp>
    </p:spTree>
    <p:extLst>
      <p:ext uri="{BB962C8B-B14F-4D97-AF65-F5344CB8AC3E}">
        <p14:creationId xmlns:p14="http://schemas.microsoft.com/office/powerpoint/2010/main" val="1126570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p:cNvSpPr>
            <a:spLocks noGrp="1"/>
          </p:cNvSpPr>
          <p:nvPr>
            <p:ph type="title"/>
          </p:nvPr>
        </p:nvSpPr>
        <p:spPr/>
        <p:txBody>
          <a:bodyPr/>
          <a:lstStyle/>
          <a:p>
            <a:r>
              <a:rPr lang="sv-SE" dirty="0" smtClean="0"/>
              <a:t>Utrymme och placering</a:t>
            </a:r>
            <a:endParaRPr lang="sv-SE" dirty="0"/>
          </a:p>
        </p:txBody>
      </p:sp>
      <p:pic>
        <p:nvPicPr>
          <p:cNvPr id="7" name="Picture 2"/>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0" y="2202000"/>
            <a:ext cx="12192000" cy="465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6607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En framtid vi vill nå</a:t>
            </a:r>
            <a:endParaRPr lang="sv-SE" dirty="0"/>
          </a:p>
        </p:txBody>
      </p:sp>
      <p:cxnSp>
        <p:nvCxnSpPr>
          <p:cNvPr id="20" name="Rak pil 19"/>
          <p:cNvCxnSpPr/>
          <p:nvPr/>
        </p:nvCxnSpPr>
        <p:spPr>
          <a:xfrm>
            <a:off x="3479698" y="5581337"/>
            <a:ext cx="1632181" cy="0"/>
          </a:xfrm>
          <a:prstGeom prst="straightConnector1">
            <a:avLst/>
          </a:prstGeom>
          <a:ln w="57150">
            <a:solidFill>
              <a:srgbClr val="C2C9CC"/>
            </a:solidFill>
            <a:tailEnd type="arrow"/>
          </a:ln>
        </p:spPr>
        <p:style>
          <a:lnRef idx="1">
            <a:schemeClr val="accent1"/>
          </a:lnRef>
          <a:fillRef idx="0">
            <a:schemeClr val="accent1"/>
          </a:fillRef>
          <a:effectRef idx="0">
            <a:schemeClr val="accent1"/>
          </a:effectRef>
          <a:fontRef idx="minor">
            <a:schemeClr val="tx1"/>
          </a:fontRef>
        </p:style>
      </p:cxnSp>
      <p:sp>
        <p:nvSpPr>
          <p:cNvPr id="21" name="Ellips 20"/>
          <p:cNvSpPr>
            <a:spLocks noChangeAspect="1"/>
          </p:cNvSpPr>
          <p:nvPr/>
        </p:nvSpPr>
        <p:spPr>
          <a:xfrm>
            <a:off x="5421936" y="5053336"/>
            <a:ext cx="1055681" cy="1056000"/>
          </a:xfrm>
          <a:prstGeom prst="ellipse">
            <a:avLst/>
          </a:prstGeom>
          <a:solidFill>
            <a:srgbClr val="C2C9CC"/>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defPPr>
              <a:defRPr lang="sv-SE"/>
            </a:defPPr>
            <a:lvl1pPr marL="0" algn="l" defTabSz="1475128" rtl="0" eaLnBrk="1" latinLnBrk="0" hangingPunct="1">
              <a:defRPr sz="2900" kern="1200">
                <a:solidFill>
                  <a:schemeClr val="lt1"/>
                </a:solidFill>
                <a:latin typeface="+mn-lt"/>
                <a:ea typeface="+mn-ea"/>
                <a:cs typeface="+mn-cs"/>
              </a:defRPr>
            </a:lvl1pPr>
            <a:lvl2pPr marL="737564" algn="l" defTabSz="1475128" rtl="0" eaLnBrk="1" latinLnBrk="0" hangingPunct="1">
              <a:defRPr sz="2900" kern="1200">
                <a:solidFill>
                  <a:schemeClr val="lt1"/>
                </a:solidFill>
                <a:latin typeface="+mn-lt"/>
                <a:ea typeface="+mn-ea"/>
                <a:cs typeface="+mn-cs"/>
              </a:defRPr>
            </a:lvl2pPr>
            <a:lvl3pPr marL="1475128" algn="l" defTabSz="1475128" rtl="0" eaLnBrk="1" latinLnBrk="0" hangingPunct="1">
              <a:defRPr sz="2900" kern="1200">
                <a:solidFill>
                  <a:schemeClr val="lt1"/>
                </a:solidFill>
                <a:latin typeface="+mn-lt"/>
                <a:ea typeface="+mn-ea"/>
                <a:cs typeface="+mn-cs"/>
              </a:defRPr>
            </a:lvl3pPr>
            <a:lvl4pPr marL="2212693" algn="l" defTabSz="1475128" rtl="0" eaLnBrk="1" latinLnBrk="0" hangingPunct="1">
              <a:defRPr sz="2900" kern="1200">
                <a:solidFill>
                  <a:schemeClr val="lt1"/>
                </a:solidFill>
                <a:latin typeface="+mn-lt"/>
                <a:ea typeface="+mn-ea"/>
                <a:cs typeface="+mn-cs"/>
              </a:defRPr>
            </a:lvl4pPr>
            <a:lvl5pPr marL="2950257" algn="l" defTabSz="1475128" rtl="0" eaLnBrk="1" latinLnBrk="0" hangingPunct="1">
              <a:defRPr sz="2900" kern="1200">
                <a:solidFill>
                  <a:schemeClr val="lt1"/>
                </a:solidFill>
                <a:latin typeface="+mn-lt"/>
                <a:ea typeface="+mn-ea"/>
                <a:cs typeface="+mn-cs"/>
              </a:defRPr>
            </a:lvl5pPr>
            <a:lvl6pPr marL="3687821" algn="l" defTabSz="1475128" rtl="0" eaLnBrk="1" latinLnBrk="0" hangingPunct="1">
              <a:defRPr sz="2900" kern="1200">
                <a:solidFill>
                  <a:schemeClr val="lt1"/>
                </a:solidFill>
                <a:latin typeface="+mn-lt"/>
                <a:ea typeface="+mn-ea"/>
                <a:cs typeface="+mn-cs"/>
              </a:defRPr>
            </a:lvl6pPr>
            <a:lvl7pPr marL="4425385" algn="l" defTabSz="1475128" rtl="0" eaLnBrk="1" latinLnBrk="0" hangingPunct="1">
              <a:defRPr sz="2900" kern="1200">
                <a:solidFill>
                  <a:schemeClr val="lt1"/>
                </a:solidFill>
                <a:latin typeface="+mn-lt"/>
                <a:ea typeface="+mn-ea"/>
                <a:cs typeface="+mn-cs"/>
              </a:defRPr>
            </a:lvl7pPr>
            <a:lvl8pPr marL="5162949" algn="l" defTabSz="1475128" rtl="0" eaLnBrk="1" latinLnBrk="0" hangingPunct="1">
              <a:defRPr sz="2900" kern="1200">
                <a:solidFill>
                  <a:schemeClr val="lt1"/>
                </a:solidFill>
                <a:latin typeface="+mn-lt"/>
                <a:ea typeface="+mn-ea"/>
                <a:cs typeface="+mn-cs"/>
              </a:defRPr>
            </a:lvl8pPr>
            <a:lvl9pPr marL="5900513" algn="l" defTabSz="1475128" rtl="0" eaLnBrk="1" latinLnBrk="0" hangingPunct="1">
              <a:defRPr sz="2900" kern="1200">
                <a:solidFill>
                  <a:schemeClr val="lt1"/>
                </a:solidFill>
                <a:latin typeface="+mn-lt"/>
                <a:ea typeface="+mn-ea"/>
                <a:cs typeface="+mn-cs"/>
              </a:defRPr>
            </a:lvl9pPr>
          </a:lstStyle>
          <a:p>
            <a:pPr algn="ctr"/>
            <a:endParaRPr lang="sv-SE" sz="933" dirty="0">
              <a:solidFill>
                <a:schemeClr val="tx1">
                  <a:lumMod val="75000"/>
                  <a:lumOff val="25000"/>
                </a:schemeClr>
              </a:solidFill>
            </a:endParaRPr>
          </a:p>
        </p:txBody>
      </p:sp>
      <p:sp>
        <p:nvSpPr>
          <p:cNvPr id="22" name="Ellips 21"/>
          <p:cNvSpPr>
            <a:spLocks noChangeAspect="1"/>
          </p:cNvSpPr>
          <p:nvPr/>
        </p:nvSpPr>
        <p:spPr>
          <a:xfrm>
            <a:off x="5123347" y="2676748"/>
            <a:ext cx="1066239" cy="1066560"/>
          </a:xfrm>
          <a:prstGeom prst="ellipse">
            <a:avLst/>
          </a:prstGeom>
          <a:solidFill>
            <a:schemeClr val="tx2">
              <a:lumMod val="50000"/>
              <a:lumOff val="5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48000" rtlCol="0" anchor="ctr"/>
          <a:lstStyle>
            <a:defPPr>
              <a:defRPr lang="sv-SE"/>
            </a:defPPr>
            <a:lvl1pPr marL="0" algn="l" defTabSz="1475128" rtl="0" eaLnBrk="1" latinLnBrk="0" hangingPunct="1">
              <a:defRPr sz="2900" kern="1200">
                <a:solidFill>
                  <a:schemeClr val="lt1"/>
                </a:solidFill>
                <a:latin typeface="+mn-lt"/>
                <a:ea typeface="+mn-ea"/>
                <a:cs typeface="+mn-cs"/>
              </a:defRPr>
            </a:lvl1pPr>
            <a:lvl2pPr marL="737564" algn="l" defTabSz="1475128" rtl="0" eaLnBrk="1" latinLnBrk="0" hangingPunct="1">
              <a:defRPr sz="2900" kern="1200">
                <a:solidFill>
                  <a:schemeClr val="lt1"/>
                </a:solidFill>
                <a:latin typeface="+mn-lt"/>
                <a:ea typeface="+mn-ea"/>
                <a:cs typeface="+mn-cs"/>
              </a:defRPr>
            </a:lvl2pPr>
            <a:lvl3pPr marL="1475128" algn="l" defTabSz="1475128" rtl="0" eaLnBrk="1" latinLnBrk="0" hangingPunct="1">
              <a:defRPr sz="2900" kern="1200">
                <a:solidFill>
                  <a:schemeClr val="lt1"/>
                </a:solidFill>
                <a:latin typeface="+mn-lt"/>
                <a:ea typeface="+mn-ea"/>
                <a:cs typeface="+mn-cs"/>
              </a:defRPr>
            </a:lvl3pPr>
            <a:lvl4pPr marL="2212693" algn="l" defTabSz="1475128" rtl="0" eaLnBrk="1" latinLnBrk="0" hangingPunct="1">
              <a:defRPr sz="2900" kern="1200">
                <a:solidFill>
                  <a:schemeClr val="lt1"/>
                </a:solidFill>
                <a:latin typeface="+mn-lt"/>
                <a:ea typeface="+mn-ea"/>
                <a:cs typeface="+mn-cs"/>
              </a:defRPr>
            </a:lvl4pPr>
            <a:lvl5pPr marL="2950257" algn="l" defTabSz="1475128" rtl="0" eaLnBrk="1" latinLnBrk="0" hangingPunct="1">
              <a:defRPr sz="2900" kern="1200">
                <a:solidFill>
                  <a:schemeClr val="lt1"/>
                </a:solidFill>
                <a:latin typeface="+mn-lt"/>
                <a:ea typeface="+mn-ea"/>
                <a:cs typeface="+mn-cs"/>
              </a:defRPr>
            </a:lvl5pPr>
            <a:lvl6pPr marL="3687821" algn="l" defTabSz="1475128" rtl="0" eaLnBrk="1" latinLnBrk="0" hangingPunct="1">
              <a:defRPr sz="2900" kern="1200">
                <a:solidFill>
                  <a:schemeClr val="lt1"/>
                </a:solidFill>
                <a:latin typeface="+mn-lt"/>
                <a:ea typeface="+mn-ea"/>
                <a:cs typeface="+mn-cs"/>
              </a:defRPr>
            </a:lvl6pPr>
            <a:lvl7pPr marL="4425385" algn="l" defTabSz="1475128" rtl="0" eaLnBrk="1" latinLnBrk="0" hangingPunct="1">
              <a:defRPr sz="2900" kern="1200">
                <a:solidFill>
                  <a:schemeClr val="lt1"/>
                </a:solidFill>
                <a:latin typeface="+mn-lt"/>
                <a:ea typeface="+mn-ea"/>
                <a:cs typeface="+mn-cs"/>
              </a:defRPr>
            </a:lvl7pPr>
            <a:lvl8pPr marL="5162949" algn="l" defTabSz="1475128" rtl="0" eaLnBrk="1" latinLnBrk="0" hangingPunct="1">
              <a:defRPr sz="2900" kern="1200">
                <a:solidFill>
                  <a:schemeClr val="lt1"/>
                </a:solidFill>
                <a:latin typeface="+mn-lt"/>
                <a:ea typeface="+mn-ea"/>
                <a:cs typeface="+mn-cs"/>
              </a:defRPr>
            </a:lvl8pPr>
            <a:lvl9pPr marL="5900513" algn="l" defTabSz="1475128" rtl="0" eaLnBrk="1" latinLnBrk="0" hangingPunct="1">
              <a:defRPr sz="2900" kern="1200">
                <a:solidFill>
                  <a:schemeClr val="lt1"/>
                </a:solidFill>
                <a:latin typeface="+mn-lt"/>
                <a:ea typeface="+mn-ea"/>
                <a:cs typeface="+mn-cs"/>
              </a:defRPr>
            </a:lvl9pPr>
          </a:lstStyle>
          <a:p>
            <a:pPr algn="ctr"/>
            <a:r>
              <a:rPr lang="sv-SE" sz="1867" b="1" dirty="0">
                <a:solidFill>
                  <a:schemeClr val="bg1"/>
                </a:solidFill>
              </a:rPr>
              <a:t>hit</a:t>
            </a:r>
          </a:p>
        </p:txBody>
      </p:sp>
      <p:cxnSp>
        <p:nvCxnSpPr>
          <p:cNvPr id="23" name="Rak pil 22"/>
          <p:cNvCxnSpPr/>
          <p:nvPr/>
        </p:nvCxnSpPr>
        <p:spPr>
          <a:xfrm flipV="1">
            <a:off x="3538344" y="3743308"/>
            <a:ext cx="1585003" cy="1449816"/>
          </a:xfrm>
          <a:prstGeom prst="straightConnector1">
            <a:avLst/>
          </a:prstGeom>
          <a:ln w="57150">
            <a:solidFill>
              <a:schemeClr val="tx2">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Ellips 23"/>
          <p:cNvSpPr>
            <a:spLocks noChangeAspect="1"/>
          </p:cNvSpPr>
          <p:nvPr/>
        </p:nvSpPr>
        <p:spPr>
          <a:xfrm>
            <a:off x="2082257" y="2814236"/>
            <a:ext cx="1055681" cy="1056000"/>
          </a:xfrm>
          <a:prstGeom prst="ellipse">
            <a:avLst/>
          </a:prstGeom>
          <a:solidFill>
            <a:srgbClr val="C2C9CC"/>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defPPr>
              <a:defRPr lang="sv-SE"/>
            </a:defPPr>
            <a:lvl1pPr marL="0" algn="l" defTabSz="1475128" rtl="0" eaLnBrk="1" latinLnBrk="0" hangingPunct="1">
              <a:defRPr sz="2900" kern="1200">
                <a:solidFill>
                  <a:schemeClr val="lt1"/>
                </a:solidFill>
                <a:latin typeface="+mn-lt"/>
                <a:ea typeface="+mn-ea"/>
                <a:cs typeface="+mn-cs"/>
              </a:defRPr>
            </a:lvl1pPr>
            <a:lvl2pPr marL="737564" algn="l" defTabSz="1475128" rtl="0" eaLnBrk="1" latinLnBrk="0" hangingPunct="1">
              <a:defRPr sz="2900" kern="1200">
                <a:solidFill>
                  <a:schemeClr val="lt1"/>
                </a:solidFill>
                <a:latin typeface="+mn-lt"/>
                <a:ea typeface="+mn-ea"/>
                <a:cs typeface="+mn-cs"/>
              </a:defRPr>
            </a:lvl2pPr>
            <a:lvl3pPr marL="1475128" algn="l" defTabSz="1475128" rtl="0" eaLnBrk="1" latinLnBrk="0" hangingPunct="1">
              <a:defRPr sz="2900" kern="1200">
                <a:solidFill>
                  <a:schemeClr val="lt1"/>
                </a:solidFill>
                <a:latin typeface="+mn-lt"/>
                <a:ea typeface="+mn-ea"/>
                <a:cs typeface="+mn-cs"/>
              </a:defRPr>
            </a:lvl3pPr>
            <a:lvl4pPr marL="2212693" algn="l" defTabSz="1475128" rtl="0" eaLnBrk="1" latinLnBrk="0" hangingPunct="1">
              <a:defRPr sz="2900" kern="1200">
                <a:solidFill>
                  <a:schemeClr val="lt1"/>
                </a:solidFill>
                <a:latin typeface="+mn-lt"/>
                <a:ea typeface="+mn-ea"/>
                <a:cs typeface="+mn-cs"/>
              </a:defRPr>
            </a:lvl4pPr>
            <a:lvl5pPr marL="2950257" algn="l" defTabSz="1475128" rtl="0" eaLnBrk="1" latinLnBrk="0" hangingPunct="1">
              <a:defRPr sz="2900" kern="1200">
                <a:solidFill>
                  <a:schemeClr val="lt1"/>
                </a:solidFill>
                <a:latin typeface="+mn-lt"/>
                <a:ea typeface="+mn-ea"/>
                <a:cs typeface="+mn-cs"/>
              </a:defRPr>
            </a:lvl5pPr>
            <a:lvl6pPr marL="3687821" algn="l" defTabSz="1475128" rtl="0" eaLnBrk="1" latinLnBrk="0" hangingPunct="1">
              <a:defRPr sz="2900" kern="1200">
                <a:solidFill>
                  <a:schemeClr val="lt1"/>
                </a:solidFill>
                <a:latin typeface="+mn-lt"/>
                <a:ea typeface="+mn-ea"/>
                <a:cs typeface="+mn-cs"/>
              </a:defRPr>
            </a:lvl6pPr>
            <a:lvl7pPr marL="4425385" algn="l" defTabSz="1475128" rtl="0" eaLnBrk="1" latinLnBrk="0" hangingPunct="1">
              <a:defRPr sz="2900" kern="1200">
                <a:solidFill>
                  <a:schemeClr val="lt1"/>
                </a:solidFill>
                <a:latin typeface="+mn-lt"/>
                <a:ea typeface="+mn-ea"/>
                <a:cs typeface="+mn-cs"/>
              </a:defRPr>
            </a:lvl7pPr>
            <a:lvl8pPr marL="5162949" algn="l" defTabSz="1475128" rtl="0" eaLnBrk="1" latinLnBrk="0" hangingPunct="1">
              <a:defRPr sz="2900" kern="1200">
                <a:solidFill>
                  <a:schemeClr val="lt1"/>
                </a:solidFill>
                <a:latin typeface="+mn-lt"/>
                <a:ea typeface="+mn-ea"/>
                <a:cs typeface="+mn-cs"/>
              </a:defRPr>
            </a:lvl8pPr>
            <a:lvl9pPr marL="5900513" algn="l" defTabSz="1475128" rtl="0" eaLnBrk="1" latinLnBrk="0" hangingPunct="1">
              <a:defRPr sz="2900" kern="1200">
                <a:solidFill>
                  <a:schemeClr val="lt1"/>
                </a:solidFill>
                <a:latin typeface="+mn-lt"/>
                <a:ea typeface="+mn-ea"/>
                <a:cs typeface="+mn-cs"/>
              </a:defRPr>
            </a:lvl9pPr>
          </a:lstStyle>
          <a:p>
            <a:pPr algn="ctr"/>
            <a:endParaRPr lang="sv-SE" sz="933" dirty="0">
              <a:solidFill>
                <a:schemeClr val="tx1">
                  <a:lumMod val="75000"/>
                  <a:lumOff val="25000"/>
                </a:schemeClr>
              </a:solidFill>
            </a:endParaRPr>
          </a:p>
        </p:txBody>
      </p:sp>
      <p:cxnSp>
        <p:nvCxnSpPr>
          <p:cNvPr id="26" name="Rak pil 25"/>
          <p:cNvCxnSpPr/>
          <p:nvPr/>
        </p:nvCxnSpPr>
        <p:spPr>
          <a:xfrm flipH="1" flipV="1">
            <a:off x="2733200" y="4011508"/>
            <a:ext cx="288035" cy="1202997"/>
          </a:xfrm>
          <a:prstGeom prst="straightConnector1">
            <a:avLst/>
          </a:prstGeom>
          <a:ln w="57150">
            <a:solidFill>
              <a:srgbClr val="C2C9CC"/>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2925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En havsplan…</a:t>
            </a:r>
            <a:endParaRPr lang="sv-SE" dirty="0"/>
          </a:p>
        </p:txBody>
      </p:sp>
      <p:sp>
        <p:nvSpPr>
          <p:cNvPr id="3" name="Platshållare för innehåll 2"/>
          <p:cNvSpPr>
            <a:spLocks noGrp="1"/>
          </p:cNvSpPr>
          <p:nvPr>
            <p:ph idx="1"/>
          </p:nvPr>
        </p:nvSpPr>
        <p:spPr/>
        <p:txBody>
          <a:bodyPr>
            <a:normAutofit/>
          </a:bodyPr>
          <a:lstStyle/>
          <a:p>
            <a:pPr marL="0" indent="0">
              <a:buNone/>
            </a:pPr>
            <a:r>
              <a:rPr lang="sv-SE" sz="2000" dirty="0" smtClean="0"/>
              <a:t>är en strategisk plan, med stora drag</a:t>
            </a:r>
          </a:p>
        </p:txBody>
      </p:sp>
    </p:spTree>
    <p:extLst>
      <p:ext uri="{BB962C8B-B14F-4D97-AF65-F5344CB8AC3E}">
        <p14:creationId xmlns:p14="http://schemas.microsoft.com/office/powerpoint/2010/main" val="2239680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En havsplan…</a:t>
            </a:r>
            <a:endParaRPr lang="sv-SE" dirty="0"/>
          </a:p>
        </p:txBody>
      </p:sp>
      <p:sp>
        <p:nvSpPr>
          <p:cNvPr id="6" name="Platshållare för innehåll 5"/>
          <p:cNvSpPr>
            <a:spLocks noGrp="1"/>
          </p:cNvSpPr>
          <p:nvPr>
            <p:ph idx="1"/>
          </p:nvPr>
        </p:nvSpPr>
        <p:spPr/>
        <p:txBody>
          <a:bodyPr>
            <a:noAutofit/>
          </a:bodyPr>
          <a:lstStyle/>
          <a:p>
            <a:pPr>
              <a:buFont typeface="Arial" panose="020B0604020202020204" pitchFamily="34" charset="0"/>
              <a:buChar char="•"/>
              <a:tabLst>
                <a:tab pos="2424113" algn="l"/>
              </a:tabLst>
            </a:pPr>
            <a:r>
              <a:rPr lang="sv-SE" sz="2000" dirty="0"/>
              <a:t>stödjer 	tillväxt och sysselsättning</a:t>
            </a:r>
          </a:p>
          <a:p>
            <a:pPr>
              <a:buFont typeface="Arial" panose="020B0604020202020204" pitchFamily="34" charset="0"/>
              <a:buChar char="•"/>
              <a:tabLst>
                <a:tab pos="2424113" algn="l"/>
              </a:tabLst>
            </a:pPr>
            <a:r>
              <a:rPr lang="sv-SE" sz="2000" dirty="0"/>
              <a:t>bidrar till 	miljön och det den ger oss</a:t>
            </a:r>
          </a:p>
          <a:p>
            <a:pPr>
              <a:buFont typeface="Arial" panose="020B0604020202020204" pitchFamily="34" charset="0"/>
              <a:buChar char="•"/>
              <a:tabLst>
                <a:tab pos="2424113" algn="l"/>
              </a:tabLst>
            </a:pPr>
            <a:r>
              <a:rPr lang="sv-SE" sz="2000" dirty="0"/>
              <a:t>länkar samman 	planering på hav och på land</a:t>
            </a:r>
          </a:p>
          <a:p>
            <a:pPr>
              <a:buFont typeface="Arial" panose="020B0604020202020204" pitchFamily="34" charset="0"/>
              <a:buChar char="•"/>
              <a:tabLst>
                <a:tab pos="2424113" algn="l"/>
              </a:tabLst>
            </a:pPr>
            <a:r>
              <a:rPr lang="sv-SE" sz="2000" dirty="0"/>
              <a:t>sparar 	tid och pengar för investerare </a:t>
            </a:r>
          </a:p>
          <a:p>
            <a:pPr>
              <a:buFont typeface="Arial" panose="020B0604020202020204" pitchFamily="34" charset="0"/>
              <a:buChar char="•"/>
              <a:tabLst>
                <a:tab pos="2424113" algn="l"/>
              </a:tabLst>
            </a:pPr>
            <a:r>
              <a:rPr lang="sv-SE" sz="2000" dirty="0"/>
              <a:t>uppmuntrar 	</a:t>
            </a:r>
            <a:r>
              <a:rPr lang="sv-SE" sz="2000" dirty="0" smtClean="0"/>
              <a:t>samexistens, </a:t>
            </a:r>
            <a:r>
              <a:rPr lang="sv-SE" sz="2000" dirty="0"/>
              <a:t>för att gynna så många som möjligt</a:t>
            </a:r>
          </a:p>
          <a:p>
            <a:pPr>
              <a:buFont typeface="Arial" panose="020B0604020202020204" pitchFamily="34" charset="0"/>
              <a:buChar char="•"/>
              <a:tabLst>
                <a:tab pos="2424113" algn="l"/>
              </a:tabLst>
            </a:pPr>
            <a:r>
              <a:rPr lang="sv-SE" sz="2000" dirty="0"/>
              <a:t>stimulerar 	</a:t>
            </a:r>
            <a:r>
              <a:rPr lang="sv-SE" sz="2000" dirty="0" smtClean="0"/>
              <a:t>användning som </a:t>
            </a:r>
            <a:r>
              <a:rPr lang="sv-SE" sz="2000" dirty="0"/>
              <a:t>tar hänsyn till djur och ekosystem</a:t>
            </a:r>
          </a:p>
          <a:p>
            <a:pPr>
              <a:buFont typeface="Arial" panose="020B0604020202020204" pitchFamily="34" charset="0"/>
              <a:buChar char="•"/>
              <a:tabLst>
                <a:tab pos="2424113" algn="l"/>
              </a:tabLst>
            </a:pPr>
            <a:r>
              <a:rPr lang="sv-SE" sz="2000" dirty="0"/>
              <a:t>vägleder 	i </a:t>
            </a:r>
            <a:r>
              <a:rPr lang="sv-SE" sz="2000" dirty="0" smtClean="0"/>
              <a:t>beslut, förvaltning, planering </a:t>
            </a:r>
            <a:r>
              <a:rPr lang="sv-SE" sz="2000" dirty="0"/>
              <a:t>och </a:t>
            </a:r>
            <a:r>
              <a:rPr lang="sv-SE" sz="2000" dirty="0" smtClean="0"/>
              <a:t>tillståndsgivning</a:t>
            </a:r>
          </a:p>
          <a:p>
            <a:pPr>
              <a:buFont typeface="Arial" panose="020B0604020202020204" pitchFamily="34" charset="0"/>
              <a:buChar char="•"/>
              <a:tabLst>
                <a:tab pos="2424113" algn="l"/>
              </a:tabLst>
            </a:pPr>
            <a:r>
              <a:rPr lang="sv-SE" sz="2000" dirty="0" smtClean="0"/>
              <a:t>visar 	statens samlade syn på användning av havet</a:t>
            </a:r>
            <a:endParaRPr lang="sv-SE" sz="2000" dirty="0"/>
          </a:p>
        </p:txBody>
      </p:sp>
    </p:spTree>
    <p:extLst>
      <p:ext uri="{BB962C8B-B14F-4D97-AF65-F5344CB8AC3E}">
        <p14:creationId xmlns:p14="http://schemas.microsoft.com/office/powerpoint/2010/main" val="2149671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282101" y="1182423"/>
            <a:ext cx="6249929" cy="1200000"/>
          </a:xfrm>
        </p:spPr>
        <p:txBody>
          <a:bodyPr/>
          <a:lstStyle/>
          <a:p>
            <a:r>
              <a:rPr lang="sv-SE" dirty="0" smtClean="0"/>
              <a:t>Sverige gör tre havsplaner</a:t>
            </a:r>
            <a:endParaRPr lang="sv-SE" dirty="0"/>
          </a:p>
        </p:txBody>
      </p:sp>
      <p:sp>
        <p:nvSpPr>
          <p:cNvPr id="9" name="Platshållare för innehåll 8"/>
          <p:cNvSpPr>
            <a:spLocks noGrp="1"/>
          </p:cNvSpPr>
          <p:nvPr>
            <p:ph idx="1"/>
          </p:nvPr>
        </p:nvSpPr>
        <p:spPr>
          <a:xfrm>
            <a:off x="5291368" y="2844071"/>
            <a:ext cx="4800501" cy="3561260"/>
          </a:xfrm>
        </p:spPr>
        <p:txBody>
          <a:bodyPr>
            <a:normAutofit/>
          </a:bodyPr>
          <a:lstStyle/>
          <a:p>
            <a:r>
              <a:rPr lang="sv-SE" sz="2000" dirty="0"/>
              <a:t>Bottniska </a:t>
            </a:r>
            <a:r>
              <a:rPr lang="sv-SE" sz="2000" dirty="0" smtClean="0"/>
              <a:t>viken</a:t>
            </a:r>
          </a:p>
          <a:p>
            <a:r>
              <a:rPr lang="sv-SE" sz="2000" dirty="0" smtClean="0"/>
              <a:t>Östersjön</a:t>
            </a:r>
          </a:p>
          <a:p>
            <a:r>
              <a:rPr lang="sv-SE" sz="2000" dirty="0" smtClean="0"/>
              <a:t>Västerhavet</a:t>
            </a:r>
            <a:endParaRPr lang="sv-SE" sz="2000" dirty="0"/>
          </a:p>
        </p:txBody>
      </p:sp>
      <p:pic>
        <p:nvPicPr>
          <p:cNvPr id="7" name="Bildobjekt 6"/>
          <p:cNvPicPr>
            <a:picLocks noChangeAspect="1"/>
          </p:cNvPicPr>
          <p:nvPr/>
        </p:nvPicPr>
        <p:blipFill>
          <a:blip r:embed="rId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2400" y="-139700"/>
            <a:ext cx="5041900" cy="7133882"/>
          </a:xfrm>
          <a:prstGeom prst="rect">
            <a:avLst/>
          </a:prstGeom>
        </p:spPr>
      </p:pic>
    </p:spTree>
    <p:extLst>
      <p:ext uri="{BB962C8B-B14F-4D97-AF65-F5344CB8AC3E}">
        <p14:creationId xmlns:p14="http://schemas.microsoft.com/office/powerpoint/2010/main" val="2676724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Bildobjekt 12"/>
          <p:cNvPicPr>
            <a:picLocks noChangeAspect="1"/>
          </p:cNvPicPr>
          <p:nvPr/>
        </p:nvPicPr>
        <p:blipFill>
          <a:blip r:embed="rId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2400" y="-139700"/>
            <a:ext cx="5041900" cy="7133882"/>
          </a:xfrm>
          <a:prstGeom prst="rect">
            <a:avLst/>
          </a:prstGeom>
        </p:spPr>
      </p:pic>
      <p:pic>
        <p:nvPicPr>
          <p:cNvPr id="16" name="Bildobjekt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6826" y="288555"/>
            <a:ext cx="3510000" cy="5969868"/>
          </a:xfrm>
          <a:prstGeom prst="rect">
            <a:avLst/>
          </a:prstGeom>
        </p:spPr>
      </p:pic>
      <p:sp>
        <p:nvSpPr>
          <p:cNvPr id="22" name="Rubrik 1"/>
          <p:cNvSpPr txBox="1">
            <a:spLocks/>
          </p:cNvSpPr>
          <p:nvPr/>
        </p:nvSpPr>
        <p:spPr>
          <a:xfrm>
            <a:off x="5282101" y="3574761"/>
            <a:ext cx="6249929" cy="12000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2800" b="1" kern="0" spc="-40" baseline="0">
                <a:solidFill>
                  <a:schemeClr val="tx2"/>
                </a:solidFill>
                <a:latin typeface="Arial" panose="020B0604020202020204" pitchFamily="34" charset="0"/>
                <a:ea typeface="+mj-ea"/>
                <a:cs typeface="Arial" panose="020B0604020202020204" pitchFamily="34" charset="0"/>
              </a:defRPr>
            </a:lvl1pPr>
          </a:lstStyle>
          <a:p>
            <a:pPr>
              <a:lnSpc>
                <a:spcPct val="100000"/>
              </a:lnSpc>
            </a:pPr>
            <a:r>
              <a:rPr lang="sv-SE" smtClean="0"/>
              <a:t>Stora yta</a:t>
            </a:r>
            <a:br>
              <a:rPr lang="sv-SE" smtClean="0"/>
            </a:br>
            <a:r>
              <a:rPr lang="sv-SE" smtClean="0"/>
              <a:t>– som 30 procent Sveriges landyta</a:t>
            </a:r>
            <a:endParaRPr lang="sv-SE" dirty="0"/>
          </a:p>
        </p:txBody>
      </p:sp>
    </p:spTree>
    <p:extLst>
      <p:ext uri="{BB962C8B-B14F-4D97-AF65-F5344CB8AC3E}">
        <p14:creationId xmlns:p14="http://schemas.microsoft.com/office/powerpoint/2010/main" val="2592746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ubrik 1"/>
          <p:cNvSpPr>
            <a:spLocks noGrp="1"/>
          </p:cNvSpPr>
          <p:nvPr>
            <p:ph type="title"/>
          </p:nvPr>
        </p:nvSpPr>
        <p:spPr>
          <a:xfrm>
            <a:off x="5282101" y="3574761"/>
            <a:ext cx="6249929" cy="1200000"/>
          </a:xfrm>
        </p:spPr>
        <p:txBody>
          <a:bodyPr/>
          <a:lstStyle/>
          <a:p>
            <a:pPr>
              <a:lnSpc>
                <a:spcPct val="100000"/>
              </a:lnSpc>
            </a:pPr>
            <a:r>
              <a:rPr lang="sv-SE" dirty="0"/>
              <a:t>Stora yta</a:t>
            </a:r>
            <a:br>
              <a:rPr lang="sv-SE" dirty="0"/>
            </a:br>
            <a:r>
              <a:rPr lang="sv-SE" dirty="0"/>
              <a:t>– som 30 procent Sveriges landyta</a:t>
            </a:r>
          </a:p>
        </p:txBody>
      </p:sp>
      <p:sp>
        <p:nvSpPr>
          <p:cNvPr id="5" name="Rektangel 4"/>
          <p:cNvSpPr/>
          <p:nvPr/>
        </p:nvSpPr>
        <p:spPr>
          <a:xfrm rot="16200000">
            <a:off x="2867344" y="3851783"/>
            <a:ext cx="1165376" cy="1992027"/>
          </a:xfrm>
          <a:prstGeom prst="rect">
            <a:avLst/>
          </a:prstGeom>
          <a:solidFill>
            <a:srgbClr val="089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ektangel 5"/>
          <p:cNvSpPr/>
          <p:nvPr/>
        </p:nvSpPr>
        <p:spPr>
          <a:xfrm rot="16200000">
            <a:off x="-655407" y="2483498"/>
            <a:ext cx="3901947" cy="1992027"/>
          </a:xfrm>
          <a:prstGeom prst="rect">
            <a:avLst/>
          </a:prstGeom>
          <a:solidFill>
            <a:srgbClr val="D4D7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17128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HoV okt 2019">
      <a:dk1>
        <a:srgbClr val="000000"/>
      </a:dk1>
      <a:lt1>
        <a:srgbClr val="FFFFFF"/>
      </a:lt1>
      <a:dk2>
        <a:srgbClr val="002C4B"/>
      </a:dk2>
      <a:lt2>
        <a:srgbClr val="DFE6E6"/>
      </a:lt2>
      <a:accent1>
        <a:srgbClr val="00688F"/>
      </a:accent1>
      <a:accent2>
        <a:srgbClr val="005B50"/>
      </a:accent2>
      <a:accent3>
        <a:srgbClr val="F15922"/>
      </a:accent3>
      <a:accent4>
        <a:srgbClr val="C8AF40"/>
      </a:accent4>
      <a:accent5>
        <a:srgbClr val="EBE5DD"/>
      </a:accent5>
      <a:accent6>
        <a:srgbClr val="00443A"/>
      </a:accent6>
      <a:hlink>
        <a:srgbClr val="00688F"/>
      </a:hlink>
      <a:folHlink>
        <a:srgbClr val="002C4B"/>
      </a:folHlink>
    </a:clrScheme>
    <a:fontScheme name="H&amp;V ppt nov 201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V_SV_pptmall_vers191108" id="{CC521D6D-350F-471C-81BC-055B2B346AAA}" vid="{2FDA5B4C-DB8B-402E-AA34-1DB7C0F948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hav-svensk-mall-tom</Template>
  <TotalTime>790</TotalTime>
  <Words>1045</Words>
  <Application>Microsoft Office PowerPoint</Application>
  <PresentationFormat>Bredbild</PresentationFormat>
  <Paragraphs>168</Paragraphs>
  <Slides>15</Slides>
  <Notes>14</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15</vt:i4>
      </vt:variant>
    </vt:vector>
  </HeadingPairs>
  <TitlesOfParts>
    <vt:vector size="19" baseType="lpstr">
      <vt:lpstr>.AppleSystemUIFont</vt:lpstr>
      <vt:lpstr>Arial</vt:lpstr>
      <vt:lpstr>Calibri</vt:lpstr>
      <vt:lpstr>Office-tema</vt:lpstr>
      <vt:lpstr>Detta är havsplanering</vt:lpstr>
      <vt:lpstr>Många ska samsas om havet</vt:lpstr>
      <vt:lpstr>Utrymme och placering</vt:lpstr>
      <vt:lpstr>En framtid vi vill nå</vt:lpstr>
      <vt:lpstr>En havsplan…</vt:lpstr>
      <vt:lpstr>En havsplan…</vt:lpstr>
      <vt:lpstr>Sverige gör tre havsplaner</vt:lpstr>
      <vt:lpstr>PowerPoint-presentation</vt:lpstr>
      <vt:lpstr>Stora yta – som 30 procent Sveriges landyta</vt:lpstr>
      <vt:lpstr>Havsplanerna förenar  näringspolitiska mål, sociala mål och miljömål</vt:lpstr>
      <vt:lpstr>Vägleder många</vt:lpstr>
      <vt:lpstr>Många har deltagit – över 150 organisationer</vt:lpstr>
      <vt:lpstr>Steg i arbetet</vt:lpstr>
      <vt:lpstr>11 snabba om havsplaner</vt:lpstr>
      <vt:lpstr>Följ arbetet på  www.havochvatten.se/havsplanering </vt:lpstr>
    </vt:vector>
  </TitlesOfParts>
  <Company>Havs- och vattenmyndigheten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Informationsmöte om förslag till havsplaner</dc:title>
  <dc:creator>Elin Celik</dc:creator>
  <cp:lastModifiedBy>Wilhelm Gårdmark</cp:lastModifiedBy>
  <cp:revision>167</cp:revision>
  <dcterms:created xsi:type="dcterms:W3CDTF">2020-01-13T12:16:14Z</dcterms:created>
  <dcterms:modified xsi:type="dcterms:W3CDTF">2020-01-24T12:34:30Z</dcterms:modified>
</cp:coreProperties>
</file>