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1"/>
  </p:notesMasterIdLst>
  <p:sldIdLst>
    <p:sldId id="256" r:id="rId2"/>
    <p:sldId id="259" r:id="rId3"/>
    <p:sldId id="268" r:id="rId4"/>
    <p:sldId id="269" r:id="rId5"/>
    <p:sldId id="261" r:id="rId6"/>
    <p:sldId id="262" r:id="rId7"/>
    <p:sldId id="263" r:id="rId8"/>
    <p:sldId id="280" r:id="rId9"/>
    <p:sldId id="281" r:id="rId10"/>
    <p:sldId id="270" r:id="rId11"/>
    <p:sldId id="264" r:id="rId12"/>
    <p:sldId id="271" r:id="rId13"/>
    <p:sldId id="272" r:id="rId14"/>
    <p:sldId id="274" r:id="rId15"/>
    <p:sldId id="275" r:id="rId16"/>
    <p:sldId id="276" r:id="rId17"/>
    <p:sldId id="285" r:id="rId18"/>
    <p:sldId id="284" r:id="rId19"/>
    <p:sldId id="279"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8F8"/>
    <a:srgbClr val="002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5" autoAdjust="0"/>
    <p:restoredTop sz="80474" autoAdjust="0"/>
  </p:normalViewPr>
  <p:slideViewPr>
    <p:cSldViewPr snapToGrid="0" showGuides="1">
      <p:cViewPr varScale="1">
        <p:scale>
          <a:sx n="69" d="100"/>
          <a:sy n="69" d="100"/>
        </p:scale>
        <p:origin x="110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A19B1-3C5E-4FC1-9043-0D7FB16BB192}" type="doc">
      <dgm:prSet loTypeId="urn:microsoft.com/office/officeart/2005/8/layout/hChevron3" loCatId="process" qsTypeId="urn:microsoft.com/office/officeart/2005/8/quickstyle/simple4" qsCatId="simple" csTypeId="urn:microsoft.com/office/officeart/2005/8/colors/colorful1" csCatId="colorful" phldr="1"/>
      <dgm:spPr/>
    </dgm:pt>
    <dgm:pt modelId="{A6718C29-BB6A-4274-9287-0A7AF78ED368}">
      <dgm:prSet phldrT="[Text]" custT="1"/>
      <dgm:spPr/>
      <dgm:t>
        <a:bodyPr/>
        <a:lstStyle/>
        <a:p>
          <a:r>
            <a:rPr lang="sv-SE" sz="1400" dirty="0" smtClean="0"/>
            <a:t>Utveckling av indikatorer</a:t>
          </a:r>
          <a:endParaRPr lang="sv-SE" sz="1400" dirty="0"/>
        </a:p>
      </dgm:t>
    </dgm:pt>
    <dgm:pt modelId="{CAD4BA7B-658C-4743-9CE7-C6ED5DB25448}" type="parTrans" cxnId="{EB9BDD93-87FD-4D46-BFE9-BB1FB8C0D0D4}">
      <dgm:prSet/>
      <dgm:spPr/>
      <dgm:t>
        <a:bodyPr/>
        <a:lstStyle/>
        <a:p>
          <a:endParaRPr lang="sv-SE" sz="1400"/>
        </a:p>
      </dgm:t>
    </dgm:pt>
    <dgm:pt modelId="{A8A13EDE-6B98-4CA7-9790-0515B221F997}" type="sibTrans" cxnId="{EB9BDD93-87FD-4D46-BFE9-BB1FB8C0D0D4}">
      <dgm:prSet/>
      <dgm:spPr/>
      <dgm:t>
        <a:bodyPr/>
        <a:lstStyle/>
        <a:p>
          <a:endParaRPr lang="sv-SE" sz="1400"/>
        </a:p>
      </dgm:t>
    </dgm:pt>
    <dgm:pt modelId="{F1EF32DD-11D6-414B-A721-68E1EE840ED9}">
      <dgm:prSet phldrT="[Text]" custT="1"/>
      <dgm:spPr/>
      <dgm:t>
        <a:bodyPr/>
        <a:lstStyle/>
        <a:p>
          <a:r>
            <a:rPr lang="sv-SE" sz="1400" dirty="0" smtClean="0"/>
            <a:t>Statistik</a:t>
          </a:r>
          <a:endParaRPr lang="sv-SE" sz="1400" dirty="0"/>
        </a:p>
      </dgm:t>
    </dgm:pt>
    <dgm:pt modelId="{B2FB6BA9-EC54-4652-A598-90ED6A71533C}" type="parTrans" cxnId="{3172508D-B052-4BAA-9626-C393B9FBF2CB}">
      <dgm:prSet/>
      <dgm:spPr/>
      <dgm:t>
        <a:bodyPr/>
        <a:lstStyle/>
        <a:p>
          <a:endParaRPr lang="sv-SE" sz="1400"/>
        </a:p>
      </dgm:t>
    </dgm:pt>
    <dgm:pt modelId="{9C935D7B-DC03-495D-B473-DF9FC092EAEB}" type="sibTrans" cxnId="{3172508D-B052-4BAA-9626-C393B9FBF2CB}">
      <dgm:prSet/>
      <dgm:spPr/>
      <dgm:t>
        <a:bodyPr/>
        <a:lstStyle/>
        <a:p>
          <a:endParaRPr lang="sv-SE" sz="1400"/>
        </a:p>
      </dgm:t>
    </dgm:pt>
    <dgm:pt modelId="{ECC73044-6DAD-4A85-9DF8-403E9E2C5317}">
      <dgm:prSet phldrT="[Text]" custT="1"/>
      <dgm:spPr/>
      <dgm:t>
        <a:bodyPr/>
        <a:lstStyle/>
        <a:p>
          <a:r>
            <a:rPr lang="sv-SE" sz="1400" dirty="0" smtClean="0"/>
            <a:t>Analys av utfall</a:t>
          </a:r>
          <a:endParaRPr lang="sv-SE" sz="1400" dirty="0"/>
        </a:p>
      </dgm:t>
    </dgm:pt>
    <dgm:pt modelId="{70C03815-B7FB-4468-8E15-20F83541FE4C}" type="parTrans" cxnId="{6F44A14E-2688-4F9F-A19F-3338360D6309}">
      <dgm:prSet/>
      <dgm:spPr/>
      <dgm:t>
        <a:bodyPr/>
        <a:lstStyle/>
        <a:p>
          <a:endParaRPr lang="sv-SE" sz="1400"/>
        </a:p>
      </dgm:t>
    </dgm:pt>
    <dgm:pt modelId="{1C66C1B8-2DBD-4FE2-AD15-54CD091177BE}" type="sibTrans" cxnId="{6F44A14E-2688-4F9F-A19F-3338360D6309}">
      <dgm:prSet/>
      <dgm:spPr/>
      <dgm:t>
        <a:bodyPr/>
        <a:lstStyle/>
        <a:p>
          <a:endParaRPr lang="sv-SE" sz="1400"/>
        </a:p>
      </dgm:t>
    </dgm:pt>
    <dgm:pt modelId="{5804B5A0-8DA0-4532-8548-3C86FE4FF218}">
      <dgm:prSet phldrT="[Text]" custT="1"/>
      <dgm:spPr/>
      <dgm:t>
        <a:bodyPr/>
        <a:lstStyle/>
        <a:p>
          <a:r>
            <a:rPr lang="sv-SE" sz="1400" dirty="0" smtClean="0"/>
            <a:t>Presentera grafiskt </a:t>
          </a:r>
          <a:endParaRPr lang="sv-SE" sz="1400" dirty="0"/>
        </a:p>
      </dgm:t>
    </dgm:pt>
    <dgm:pt modelId="{57DED874-9096-48AC-A8B3-8F259A78A133}" type="parTrans" cxnId="{B5F38F6D-398F-4ACE-8DC4-B1B460374B74}">
      <dgm:prSet/>
      <dgm:spPr/>
      <dgm:t>
        <a:bodyPr/>
        <a:lstStyle/>
        <a:p>
          <a:endParaRPr lang="sv-SE" sz="1400"/>
        </a:p>
      </dgm:t>
    </dgm:pt>
    <dgm:pt modelId="{0DEA81A3-B45C-43BB-88D9-BA98548A0BEB}" type="sibTrans" cxnId="{B5F38F6D-398F-4ACE-8DC4-B1B460374B74}">
      <dgm:prSet/>
      <dgm:spPr/>
      <dgm:t>
        <a:bodyPr/>
        <a:lstStyle/>
        <a:p>
          <a:endParaRPr lang="sv-SE" sz="1400"/>
        </a:p>
      </dgm:t>
    </dgm:pt>
    <dgm:pt modelId="{F1BDEC3E-8669-4960-A5C9-DF0A03035031}">
      <dgm:prSet phldrT="[Text]" custT="1"/>
      <dgm:spPr/>
      <dgm:t>
        <a:bodyPr/>
        <a:lstStyle/>
        <a:p>
          <a:r>
            <a:rPr lang="sv-SE" sz="1400" dirty="0" smtClean="0"/>
            <a:t>Bemanna projektgrupp</a:t>
          </a:r>
          <a:endParaRPr lang="sv-SE" sz="1400" dirty="0"/>
        </a:p>
      </dgm:t>
    </dgm:pt>
    <dgm:pt modelId="{91E4814C-C81B-4F1A-8AB3-28AFD1809DAC}" type="parTrans" cxnId="{8D6BA8E2-B0DB-4A1B-A720-7645968C177A}">
      <dgm:prSet/>
      <dgm:spPr/>
      <dgm:t>
        <a:bodyPr/>
        <a:lstStyle/>
        <a:p>
          <a:endParaRPr lang="sv-SE" sz="1400"/>
        </a:p>
      </dgm:t>
    </dgm:pt>
    <dgm:pt modelId="{439897D0-1DFE-41DB-8849-78AC3E3CF6C3}" type="sibTrans" cxnId="{8D6BA8E2-B0DB-4A1B-A720-7645968C177A}">
      <dgm:prSet/>
      <dgm:spPr/>
      <dgm:t>
        <a:bodyPr/>
        <a:lstStyle/>
        <a:p>
          <a:endParaRPr lang="sv-SE" sz="1400"/>
        </a:p>
      </dgm:t>
    </dgm:pt>
    <dgm:pt modelId="{0A1AFCCF-8101-4E56-930E-4D05E5219F1A}">
      <dgm:prSet phldrT="[Text]" custT="1"/>
      <dgm:spPr/>
      <dgm:t>
        <a:bodyPr/>
        <a:lstStyle/>
        <a:p>
          <a:r>
            <a:rPr lang="sv-SE" sz="1400" dirty="0" smtClean="0"/>
            <a:t>Intressent-analys per indikator</a:t>
          </a:r>
          <a:endParaRPr lang="sv-SE" sz="1400" dirty="0"/>
        </a:p>
      </dgm:t>
    </dgm:pt>
    <dgm:pt modelId="{530BA0BA-1C9B-4E51-B95A-17609E458099}" type="parTrans" cxnId="{21716558-DA34-4A9A-873F-35AF48396A64}">
      <dgm:prSet/>
      <dgm:spPr/>
      <dgm:t>
        <a:bodyPr/>
        <a:lstStyle/>
        <a:p>
          <a:endParaRPr lang="sv-SE" sz="1400"/>
        </a:p>
      </dgm:t>
    </dgm:pt>
    <dgm:pt modelId="{E81BD02A-0EBB-4B7E-8953-D4CFA0645DBB}" type="sibTrans" cxnId="{21716558-DA34-4A9A-873F-35AF48396A64}">
      <dgm:prSet/>
      <dgm:spPr/>
      <dgm:t>
        <a:bodyPr/>
        <a:lstStyle/>
        <a:p>
          <a:endParaRPr lang="sv-SE" sz="1400"/>
        </a:p>
      </dgm:t>
    </dgm:pt>
    <dgm:pt modelId="{0C93C942-80C6-4600-A818-D506B49E02CE}">
      <dgm:prSet phldrT="[Text]" custT="1"/>
      <dgm:spPr/>
      <dgm:t>
        <a:bodyPr/>
        <a:lstStyle/>
        <a:p>
          <a:r>
            <a:rPr lang="sv-SE" sz="1400" dirty="0" smtClean="0"/>
            <a:t>Forma arbetssätt</a:t>
          </a:r>
          <a:endParaRPr lang="sv-SE" sz="1400" dirty="0"/>
        </a:p>
      </dgm:t>
    </dgm:pt>
    <dgm:pt modelId="{9DD6FA8C-F305-41FE-9A71-DD1001A5BF4E}" type="parTrans" cxnId="{B925CFC6-548B-47B8-A2D5-2B045606C7E3}">
      <dgm:prSet/>
      <dgm:spPr/>
      <dgm:t>
        <a:bodyPr/>
        <a:lstStyle/>
        <a:p>
          <a:endParaRPr lang="sv-SE" sz="1400"/>
        </a:p>
      </dgm:t>
    </dgm:pt>
    <dgm:pt modelId="{B1D982E5-611C-479F-A941-9CD1FAFC9A10}" type="sibTrans" cxnId="{B925CFC6-548B-47B8-A2D5-2B045606C7E3}">
      <dgm:prSet/>
      <dgm:spPr/>
      <dgm:t>
        <a:bodyPr/>
        <a:lstStyle/>
        <a:p>
          <a:endParaRPr lang="sv-SE" sz="1400"/>
        </a:p>
      </dgm:t>
    </dgm:pt>
    <dgm:pt modelId="{D2FECB66-98FE-4071-90C5-1FF1F8CACF9E}">
      <dgm:prSet phldrT="[Text]" custT="1"/>
      <dgm:spPr/>
      <dgm:t>
        <a:bodyPr/>
        <a:lstStyle/>
        <a:p>
          <a:r>
            <a:rPr lang="sv-SE" sz="1400" dirty="0" smtClean="0"/>
            <a:t>Redovisning</a:t>
          </a:r>
          <a:endParaRPr lang="sv-SE" sz="1400" dirty="0"/>
        </a:p>
      </dgm:t>
    </dgm:pt>
    <dgm:pt modelId="{609540DD-5B10-4286-BC34-D51553B5ACF7}" type="parTrans" cxnId="{89952B72-FAB6-434D-8C17-54D4487EE64A}">
      <dgm:prSet/>
      <dgm:spPr/>
      <dgm:t>
        <a:bodyPr/>
        <a:lstStyle/>
        <a:p>
          <a:endParaRPr lang="sv-SE" sz="1400"/>
        </a:p>
      </dgm:t>
    </dgm:pt>
    <dgm:pt modelId="{08110ED6-1061-442B-BD9F-83E6E4551DE9}" type="sibTrans" cxnId="{89952B72-FAB6-434D-8C17-54D4487EE64A}">
      <dgm:prSet/>
      <dgm:spPr/>
      <dgm:t>
        <a:bodyPr/>
        <a:lstStyle/>
        <a:p>
          <a:endParaRPr lang="sv-SE" sz="1400"/>
        </a:p>
      </dgm:t>
    </dgm:pt>
    <dgm:pt modelId="{5391D3E4-3914-45F5-ADDD-0A41020C8071}" type="pres">
      <dgm:prSet presAssocID="{AD7A19B1-3C5E-4FC1-9043-0D7FB16BB192}" presName="Name0" presStyleCnt="0">
        <dgm:presLayoutVars>
          <dgm:dir/>
          <dgm:resizeHandles val="exact"/>
        </dgm:presLayoutVars>
      </dgm:prSet>
      <dgm:spPr/>
    </dgm:pt>
    <dgm:pt modelId="{D25F8D12-7624-4C59-9304-34757F61006D}" type="pres">
      <dgm:prSet presAssocID="{F1BDEC3E-8669-4960-A5C9-DF0A03035031}" presName="parTxOnly" presStyleLbl="node1" presStyleIdx="0" presStyleCnt="8">
        <dgm:presLayoutVars>
          <dgm:bulletEnabled val="1"/>
        </dgm:presLayoutVars>
      </dgm:prSet>
      <dgm:spPr/>
      <dgm:t>
        <a:bodyPr/>
        <a:lstStyle/>
        <a:p>
          <a:endParaRPr lang="sv-SE"/>
        </a:p>
      </dgm:t>
    </dgm:pt>
    <dgm:pt modelId="{8E2F00A3-6314-4C64-B59A-0CE18618FAA4}" type="pres">
      <dgm:prSet presAssocID="{439897D0-1DFE-41DB-8849-78AC3E3CF6C3}" presName="parSpace" presStyleCnt="0"/>
      <dgm:spPr/>
    </dgm:pt>
    <dgm:pt modelId="{0B82F097-CDD5-4DD6-9506-EB674D7B1ED6}" type="pres">
      <dgm:prSet presAssocID="{0A1AFCCF-8101-4E56-930E-4D05E5219F1A}" presName="parTxOnly" presStyleLbl="node1" presStyleIdx="1" presStyleCnt="8">
        <dgm:presLayoutVars>
          <dgm:bulletEnabled val="1"/>
        </dgm:presLayoutVars>
      </dgm:prSet>
      <dgm:spPr/>
      <dgm:t>
        <a:bodyPr/>
        <a:lstStyle/>
        <a:p>
          <a:endParaRPr lang="sv-SE"/>
        </a:p>
      </dgm:t>
    </dgm:pt>
    <dgm:pt modelId="{AB5E9848-DC36-4170-97EF-0F70042E49F9}" type="pres">
      <dgm:prSet presAssocID="{E81BD02A-0EBB-4B7E-8953-D4CFA0645DBB}" presName="parSpace" presStyleCnt="0"/>
      <dgm:spPr/>
    </dgm:pt>
    <dgm:pt modelId="{1BC2AE10-FDC2-47AE-A3B6-214157FD95FB}" type="pres">
      <dgm:prSet presAssocID="{0C93C942-80C6-4600-A818-D506B49E02CE}" presName="parTxOnly" presStyleLbl="node1" presStyleIdx="2" presStyleCnt="8">
        <dgm:presLayoutVars>
          <dgm:bulletEnabled val="1"/>
        </dgm:presLayoutVars>
      </dgm:prSet>
      <dgm:spPr/>
      <dgm:t>
        <a:bodyPr/>
        <a:lstStyle/>
        <a:p>
          <a:endParaRPr lang="sv-SE"/>
        </a:p>
      </dgm:t>
    </dgm:pt>
    <dgm:pt modelId="{9EB125FA-0E0A-44EB-9C6D-4CCF93FED028}" type="pres">
      <dgm:prSet presAssocID="{B1D982E5-611C-479F-A941-9CD1FAFC9A10}" presName="parSpace" presStyleCnt="0"/>
      <dgm:spPr/>
    </dgm:pt>
    <dgm:pt modelId="{AAA77DC7-BD14-4290-870A-91BBA3485A9B}" type="pres">
      <dgm:prSet presAssocID="{A6718C29-BB6A-4274-9287-0A7AF78ED368}" presName="parTxOnly" presStyleLbl="node1" presStyleIdx="3" presStyleCnt="8">
        <dgm:presLayoutVars>
          <dgm:bulletEnabled val="1"/>
        </dgm:presLayoutVars>
      </dgm:prSet>
      <dgm:spPr/>
      <dgm:t>
        <a:bodyPr/>
        <a:lstStyle/>
        <a:p>
          <a:endParaRPr lang="sv-SE"/>
        </a:p>
      </dgm:t>
    </dgm:pt>
    <dgm:pt modelId="{3D4C7109-CE16-41E7-9685-CC733A190BB5}" type="pres">
      <dgm:prSet presAssocID="{A8A13EDE-6B98-4CA7-9790-0515B221F997}" presName="parSpace" presStyleCnt="0"/>
      <dgm:spPr/>
    </dgm:pt>
    <dgm:pt modelId="{3D769CF4-A002-4277-9803-6A3812BCB0CE}" type="pres">
      <dgm:prSet presAssocID="{F1EF32DD-11D6-414B-A721-68E1EE840ED9}" presName="parTxOnly" presStyleLbl="node1" presStyleIdx="4" presStyleCnt="8">
        <dgm:presLayoutVars>
          <dgm:bulletEnabled val="1"/>
        </dgm:presLayoutVars>
      </dgm:prSet>
      <dgm:spPr/>
      <dgm:t>
        <a:bodyPr/>
        <a:lstStyle/>
        <a:p>
          <a:endParaRPr lang="sv-SE"/>
        </a:p>
      </dgm:t>
    </dgm:pt>
    <dgm:pt modelId="{96EF7DEB-8CFC-4172-A965-A0D34F72660C}" type="pres">
      <dgm:prSet presAssocID="{9C935D7B-DC03-495D-B473-DF9FC092EAEB}" presName="parSpace" presStyleCnt="0"/>
      <dgm:spPr/>
    </dgm:pt>
    <dgm:pt modelId="{F6BD59CD-8B6B-4699-B7A7-CF8AC38A2B0B}" type="pres">
      <dgm:prSet presAssocID="{ECC73044-6DAD-4A85-9DF8-403E9E2C5317}" presName="parTxOnly" presStyleLbl="node1" presStyleIdx="5" presStyleCnt="8">
        <dgm:presLayoutVars>
          <dgm:bulletEnabled val="1"/>
        </dgm:presLayoutVars>
      </dgm:prSet>
      <dgm:spPr/>
      <dgm:t>
        <a:bodyPr/>
        <a:lstStyle/>
        <a:p>
          <a:endParaRPr lang="sv-SE"/>
        </a:p>
      </dgm:t>
    </dgm:pt>
    <dgm:pt modelId="{9C3B93F8-F288-48E9-8670-214C14E3DB84}" type="pres">
      <dgm:prSet presAssocID="{1C66C1B8-2DBD-4FE2-AD15-54CD091177BE}" presName="parSpace" presStyleCnt="0"/>
      <dgm:spPr/>
    </dgm:pt>
    <dgm:pt modelId="{51D1279B-81D9-43A5-9447-D9D1F42AA060}" type="pres">
      <dgm:prSet presAssocID="{5804B5A0-8DA0-4532-8548-3C86FE4FF218}" presName="parTxOnly" presStyleLbl="node1" presStyleIdx="6" presStyleCnt="8">
        <dgm:presLayoutVars>
          <dgm:bulletEnabled val="1"/>
        </dgm:presLayoutVars>
      </dgm:prSet>
      <dgm:spPr/>
      <dgm:t>
        <a:bodyPr/>
        <a:lstStyle/>
        <a:p>
          <a:endParaRPr lang="sv-SE"/>
        </a:p>
      </dgm:t>
    </dgm:pt>
    <dgm:pt modelId="{69E85BF5-1F16-4122-8700-6417DBA65C07}" type="pres">
      <dgm:prSet presAssocID="{0DEA81A3-B45C-43BB-88D9-BA98548A0BEB}" presName="parSpace" presStyleCnt="0"/>
      <dgm:spPr/>
    </dgm:pt>
    <dgm:pt modelId="{3AF1745F-F938-435D-A1A7-A36C206C2D47}" type="pres">
      <dgm:prSet presAssocID="{D2FECB66-98FE-4071-90C5-1FF1F8CACF9E}" presName="parTxOnly" presStyleLbl="node1" presStyleIdx="7" presStyleCnt="8">
        <dgm:presLayoutVars>
          <dgm:bulletEnabled val="1"/>
        </dgm:presLayoutVars>
      </dgm:prSet>
      <dgm:spPr/>
      <dgm:t>
        <a:bodyPr/>
        <a:lstStyle/>
        <a:p>
          <a:endParaRPr lang="sv-SE"/>
        </a:p>
      </dgm:t>
    </dgm:pt>
  </dgm:ptLst>
  <dgm:cxnLst>
    <dgm:cxn modelId="{6F44A14E-2688-4F9F-A19F-3338360D6309}" srcId="{AD7A19B1-3C5E-4FC1-9043-0D7FB16BB192}" destId="{ECC73044-6DAD-4A85-9DF8-403E9E2C5317}" srcOrd="5" destOrd="0" parTransId="{70C03815-B7FB-4468-8E15-20F83541FE4C}" sibTransId="{1C66C1B8-2DBD-4FE2-AD15-54CD091177BE}"/>
    <dgm:cxn modelId="{B925CFC6-548B-47B8-A2D5-2B045606C7E3}" srcId="{AD7A19B1-3C5E-4FC1-9043-0D7FB16BB192}" destId="{0C93C942-80C6-4600-A818-D506B49E02CE}" srcOrd="2" destOrd="0" parTransId="{9DD6FA8C-F305-41FE-9A71-DD1001A5BF4E}" sibTransId="{B1D982E5-611C-479F-A941-9CD1FAFC9A10}"/>
    <dgm:cxn modelId="{89952B72-FAB6-434D-8C17-54D4487EE64A}" srcId="{AD7A19B1-3C5E-4FC1-9043-0D7FB16BB192}" destId="{D2FECB66-98FE-4071-90C5-1FF1F8CACF9E}" srcOrd="7" destOrd="0" parTransId="{609540DD-5B10-4286-BC34-D51553B5ACF7}" sibTransId="{08110ED6-1061-442B-BD9F-83E6E4551DE9}"/>
    <dgm:cxn modelId="{3172508D-B052-4BAA-9626-C393B9FBF2CB}" srcId="{AD7A19B1-3C5E-4FC1-9043-0D7FB16BB192}" destId="{F1EF32DD-11D6-414B-A721-68E1EE840ED9}" srcOrd="4" destOrd="0" parTransId="{B2FB6BA9-EC54-4652-A598-90ED6A71533C}" sibTransId="{9C935D7B-DC03-495D-B473-DF9FC092EAEB}"/>
    <dgm:cxn modelId="{39D15965-55E0-4C5A-A94F-EEC898B9EBFC}" type="presOf" srcId="{F1BDEC3E-8669-4960-A5C9-DF0A03035031}" destId="{D25F8D12-7624-4C59-9304-34757F61006D}" srcOrd="0" destOrd="0" presId="urn:microsoft.com/office/officeart/2005/8/layout/hChevron3"/>
    <dgm:cxn modelId="{8D6BA8E2-B0DB-4A1B-A720-7645968C177A}" srcId="{AD7A19B1-3C5E-4FC1-9043-0D7FB16BB192}" destId="{F1BDEC3E-8669-4960-A5C9-DF0A03035031}" srcOrd="0" destOrd="0" parTransId="{91E4814C-C81B-4F1A-8AB3-28AFD1809DAC}" sibTransId="{439897D0-1DFE-41DB-8849-78AC3E3CF6C3}"/>
    <dgm:cxn modelId="{28FCBF5B-E1D8-4787-8BD6-01FBB641AFBF}" type="presOf" srcId="{A6718C29-BB6A-4274-9287-0A7AF78ED368}" destId="{AAA77DC7-BD14-4290-870A-91BBA3485A9B}" srcOrd="0" destOrd="0" presId="urn:microsoft.com/office/officeart/2005/8/layout/hChevron3"/>
    <dgm:cxn modelId="{53ABA86F-D288-447F-9D21-FDFA7E6A7F04}" type="presOf" srcId="{F1EF32DD-11D6-414B-A721-68E1EE840ED9}" destId="{3D769CF4-A002-4277-9803-6A3812BCB0CE}" srcOrd="0" destOrd="0" presId="urn:microsoft.com/office/officeart/2005/8/layout/hChevron3"/>
    <dgm:cxn modelId="{E5A13C02-93C3-4648-9822-CC0B94E06783}" type="presOf" srcId="{ECC73044-6DAD-4A85-9DF8-403E9E2C5317}" destId="{F6BD59CD-8B6B-4699-B7A7-CF8AC38A2B0B}" srcOrd="0" destOrd="0" presId="urn:microsoft.com/office/officeart/2005/8/layout/hChevron3"/>
    <dgm:cxn modelId="{21716558-DA34-4A9A-873F-35AF48396A64}" srcId="{AD7A19B1-3C5E-4FC1-9043-0D7FB16BB192}" destId="{0A1AFCCF-8101-4E56-930E-4D05E5219F1A}" srcOrd="1" destOrd="0" parTransId="{530BA0BA-1C9B-4E51-B95A-17609E458099}" sibTransId="{E81BD02A-0EBB-4B7E-8953-D4CFA0645DBB}"/>
    <dgm:cxn modelId="{5BFDC83E-6473-4E69-9E34-73FDE65046CF}" type="presOf" srcId="{0A1AFCCF-8101-4E56-930E-4D05E5219F1A}" destId="{0B82F097-CDD5-4DD6-9506-EB674D7B1ED6}" srcOrd="0" destOrd="0" presId="urn:microsoft.com/office/officeart/2005/8/layout/hChevron3"/>
    <dgm:cxn modelId="{B5F38F6D-398F-4ACE-8DC4-B1B460374B74}" srcId="{AD7A19B1-3C5E-4FC1-9043-0D7FB16BB192}" destId="{5804B5A0-8DA0-4532-8548-3C86FE4FF218}" srcOrd="6" destOrd="0" parTransId="{57DED874-9096-48AC-A8B3-8F259A78A133}" sibTransId="{0DEA81A3-B45C-43BB-88D9-BA98548A0BEB}"/>
    <dgm:cxn modelId="{EB9BDD93-87FD-4D46-BFE9-BB1FB8C0D0D4}" srcId="{AD7A19B1-3C5E-4FC1-9043-0D7FB16BB192}" destId="{A6718C29-BB6A-4274-9287-0A7AF78ED368}" srcOrd="3" destOrd="0" parTransId="{CAD4BA7B-658C-4743-9CE7-C6ED5DB25448}" sibTransId="{A8A13EDE-6B98-4CA7-9790-0515B221F997}"/>
    <dgm:cxn modelId="{14AD2433-FE23-466E-80A8-583F42CFDA6E}" type="presOf" srcId="{D2FECB66-98FE-4071-90C5-1FF1F8CACF9E}" destId="{3AF1745F-F938-435D-A1A7-A36C206C2D47}" srcOrd="0" destOrd="0" presId="urn:microsoft.com/office/officeart/2005/8/layout/hChevron3"/>
    <dgm:cxn modelId="{F0C3BF37-D287-487A-8809-A6E7FA3E6F3B}" type="presOf" srcId="{AD7A19B1-3C5E-4FC1-9043-0D7FB16BB192}" destId="{5391D3E4-3914-45F5-ADDD-0A41020C8071}" srcOrd="0" destOrd="0" presId="urn:microsoft.com/office/officeart/2005/8/layout/hChevron3"/>
    <dgm:cxn modelId="{867593CE-472A-4365-9223-4D891C026652}" type="presOf" srcId="{5804B5A0-8DA0-4532-8548-3C86FE4FF218}" destId="{51D1279B-81D9-43A5-9447-D9D1F42AA060}" srcOrd="0" destOrd="0" presId="urn:microsoft.com/office/officeart/2005/8/layout/hChevron3"/>
    <dgm:cxn modelId="{CB9F1803-6C0F-46A4-BBD1-DE3C8BED4BB9}" type="presOf" srcId="{0C93C942-80C6-4600-A818-D506B49E02CE}" destId="{1BC2AE10-FDC2-47AE-A3B6-214157FD95FB}" srcOrd="0" destOrd="0" presId="urn:microsoft.com/office/officeart/2005/8/layout/hChevron3"/>
    <dgm:cxn modelId="{5041F626-698A-41AF-BAE8-BA59CCFFE46F}" type="presParOf" srcId="{5391D3E4-3914-45F5-ADDD-0A41020C8071}" destId="{D25F8D12-7624-4C59-9304-34757F61006D}" srcOrd="0" destOrd="0" presId="urn:microsoft.com/office/officeart/2005/8/layout/hChevron3"/>
    <dgm:cxn modelId="{5A83FE29-63A4-4296-B4AF-484B01B500C2}" type="presParOf" srcId="{5391D3E4-3914-45F5-ADDD-0A41020C8071}" destId="{8E2F00A3-6314-4C64-B59A-0CE18618FAA4}" srcOrd="1" destOrd="0" presId="urn:microsoft.com/office/officeart/2005/8/layout/hChevron3"/>
    <dgm:cxn modelId="{92CB73C3-5D96-4D1D-8E4E-670EF41164CF}" type="presParOf" srcId="{5391D3E4-3914-45F5-ADDD-0A41020C8071}" destId="{0B82F097-CDD5-4DD6-9506-EB674D7B1ED6}" srcOrd="2" destOrd="0" presId="urn:microsoft.com/office/officeart/2005/8/layout/hChevron3"/>
    <dgm:cxn modelId="{18F3E15A-E5FE-4E2F-ADDA-6EDA4973388B}" type="presParOf" srcId="{5391D3E4-3914-45F5-ADDD-0A41020C8071}" destId="{AB5E9848-DC36-4170-97EF-0F70042E49F9}" srcOrd="3" destOrd="0" presId="urn:microsoft.com/office/officeart/2005/8/layout/hChevron3"/>
    <dgm:cxn modelId="{524B25C0-F105-494F-A31A-AE359B260625}" type="presParOf" srcId="{5391D3E4-3914-45F5-ADDD-0A41020C8071}" destId="{1BC2AE10-FDC2-47AE-A3B6-214157FD95FB}" srcOrd="4" destOrd="0" presId="urn:microsoft.com/office/officeart/2005/8/layout/hChevron3"/>
    <dgm:cxn modelId="{FE7A8248-021C-4D1D-A898-2EBF7D0F9438}" type="presParOf" srcId="{5391D3E4-3914-45F5-ADDD-0A41020C8071}" destId="{9EB125FA-0E0A-44EB-9C6D-4CCF93FED028}" srcOrd="5" destOrd="0" presId="urn:microsoft.com/office/officeart/2005/8/layout/hChevron3"/>
    <dgm:cxn modelId="{D2087DB7-B95D-45FE-BDD0-027E999A58B2}" type="presParOf" srcId="{5391D3E4-3914-45F5-ADDD-0A41020C8071}" destId="{AAA77DC7-BD14-4290-870A-91BBA3485A9B}" srcOrd="6" destOrd="0" presId="urn:microsoft.com/office/officeart/2005/8/layout/hChevron3"/>
    <dgm:cxn modelId="{EF85EED9-8D2E-425F-83ED-99D44847F754}" type="presParOf" srcId="{5391D3E4-3914-45F5-ADDD-0A41020C8071}" destId="{3D4C7109-CE16-41E7-9685-CC733A190BB5}" srcOrd="7" destOrd="0" presId="urn:microsoft.com/office/officeart/2005/8/layout/hChevron3"/>
    <dgm:cxn modelId="{38FA3A40-617E-47DF-8600-099F6D7AF167}" type="presParOf" srcId="{5391D3E4-3914-45F5-ADDD-0A41020C8071}" destId="{3D769CF4-A002-4277-9803-6A3812BCB0CE}" srcOrd="8" destOrd="0" presId="urn:microsoft.com/office/officeart/2005/8/layout/hChevron3"/>
    <dgm:cxn modelId="{07766430-FBB7-492F-9C8C-AC90C3F7F38A}" type="presParOf" srcId="{5391D3E4-3914-45F5-ADDD-0A41020C8071}" destId="{96EF7DEB-8CFC-4172-A965-A0D34F72660C}" srcOrd="9" destOrd="0" presId="urn:microsoft.com/office/officeart/2005/8/layout/hChevron3"/>
    <dgm:cxn modelId="{32D70EE0-19C8-4726-848A-F6C83C15C631}" type="presParOf" srcId="{5391D3E4-3914-45F5-ADDD-0A41020C8071}" destId="{F6BD59CD-8B6B-4699-B7A7-CF8AC38A2B0B}" srcOrd="10" destOrd="0" presId="urn:microsoft.com/office/officeart/2005/8/layout/hChevron3"/>
    <dgm:cxn modelId="{FC6A44C3-4C60-4343-B13F-0E3B9474BE46}" type="presParOf" srcId="{5391D3E4-3914-45F5-ADDD-0A41020C8071}" destId="{9C3B93F8-F288-48E9-8670-214C14E3DB84}" srcOrd="11" destOrd="0" presId="urn:microsoft.com/office/officeart/2005/8/layout/hChevron3"/>
    <dgm:cxn modelId="{79B326B6-E321-4D81-AF27-ECA69D18EA62}" type="presParOf" srcId="{5391D3E4-3914-45F5-ADDD-0A41020C8071}" destId="{51D1279B-81D9-43A5-9447-D9D1F42AA060}" srcOrd="12" destOrd="0" presId="urn:microsoft.com/office/officeart/2005/8/layout/hChevron3"/>
    <dgm:cxn modelId="{76D011FF-1DA6-477D-AC50-02F25B5BC457}" type="presParOf" srcId="{5391D3E4-3914-45F5-ADDD-0A41020C8071}" destId="{69E85BF5-1F16-4122-8700-6417DBA65C07}" srcOrd="13" destOrd="0" presId="urn:microsoft.com/office/officeart/2005/8/layout/hChevron3"/>
    <dgm:cxn modelId="{810604D7-E08B-4C95-8783-5AE54F30FB43}" type="presParOf" srcId="{5391D3E4-3914-45F5-ADDD-0A41020C8071}" destId="{3AF1745F-F938-435D-A1A7-A36C206C2D47}" srcOrd="1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D7A19B1-3C5E-4FC1-9043-0D7FB16BB192}" type="doc">
      <dgm:prSet loTypeId="urn:microsoft.com/office/officeart/2005/8/layout/hChevron3" loCatId="process" qsTypeId="urn:microsoft.com/office/officeart/2005/8/quickstyle/simple4" qsCatId="simple" csTypeId="urn:microsoft.com/office/officeart/2005/8/colors/colorful1" csCatId="colorful" phldr="1"/>
      <dgm:spPr/>
    </dgm:pt>
    <dgm:pt modelId="{A6718C29-BB6A-4274-9287-0A7AF78ED368}">
      <dgm:prSet phldrT="[Text]" custT="1"/>
      <dgm:spPr/>
      <dgm:t>
        <a:bodyPr/>
        <a:lstStyle/>
        <a:p>
          <a:r>
            <a:rPr lang="sv-SE" sz="900" dirty="0" smtClean="0"/>
            <a:t>Utveckling av indikatorer</a:t>
          </a:r>
          <a:endParaRPr lang="sv-SE" sz="900" dirty="0"/>
        </a:p>
      </dgm:t>
    </dgm:pt>
    <dgm:pt modelId="{CAD4BA7B-658C-4743-9CE7-C6ED5DB25448}" type="parTrans" cxnId="{EB9BDD93-87FD-4D46-BFE9-BB1FB8C0D0D4}">
      <dgm:prSet/>
      <dgm:spPr/>
      <dgm:t>
        <a:bodyPr/>
        <a:lstStyle/>
        <a:p>
          <a:endParaRPr lang="sv-SE" sz="900"/>
        </a:p>
      </dgm:t>
    </dgm:pt>
    <dgm:pt modelId="{A8A13EDE-6B98-4CA7-9790-0515B221F997}" type="sibTrans" cxnId="{EB9BDD93-87FD-4D46-BFE9-BB1FB8C0D0D4}">
      <dgm:prSet/>
      <dgm:spPr/>
      <dgm:t>
        <a:bodyPr/>
        <a:lstStyle/>
        <a:p>
          <a:endParaRPr lang="sv-SE" sz="900"/>
        </a:p>
      </dgm:t>
    </dgm:pt>
    <dgm:pt modelId="{F1EF32DD-11D6-414B-A721-68E1EE840ED9}">
      <dgm:prSet phldrT="[Text]" custT="1"/>
      <dgm:spPr/>
      <dgm:t>
        <a:bodyPr/>
        <a:lstStyle/>
        <a:p>
          <a:r>
            <a:rPr lang="sv-SE" sz="900" dirty="0" smtClean="0"/>
            <a:t>Statistik</a:t>
          </a:r>
          <a:endParaRPr lang="sv-SE" sz="900" dirty="0"/>
        </a:p>
      </dgm:t>
    </dgm:pt>
    <dgm:pt modelId="{B2FB6BA9-EC54-4652-A598-90ED6A71533C}" type="parTrans" cxnId="{3172508D-B052-4BAA-9626-C393B9FBF2CB}">
      <dgm:prSet/>
      <dgm:spPr/>
      <dgm:t>
        <a:bodyPr/>
        <a:lstStyle/>
        <a:p>
          <a:endParaRPr lang="sv-SE" sz="900"/>
        </a:p>
      </dgm:t>
    </dgm:pt>
    <dgm:pt modelId="{9C935D7B-DC03-495D-B473-DF9FC092EAEB}" type="sibTrans" cxnId="{3172508D-B052-4BAA-9626-C393B9FBF2CB}">
      <dgm:prSet/>
      <dgm:spPr/>
      <dgm:t>
        <a:bodyPr/>
        <a:lstStyle/>
        <a:p>
          <a:endParaRPr lang="sv-SE" sz="900"/>
        </a:p>
      </dgm:t>
    </dgm:pt>
    <dgm:pt modelId="{ECC73044-6DAD-4A85-9DF8-403E9E2C5317}">
      <dgm:prSet phldrT="[Text]" custT="1"/>
      <dgm:spPr/>
      <dgm:t>
        <a:bodyPr/>
        <a:lstStyle/>
        <a:p>
          <a:r>
            <a:rPr lang="sv-SE" sz="900" dirty="0" smtClean="0"/>
            <a:t>Analys av utfall</a:t>
          </a:r>
          <a:endParaRPr lang="sv-SE" sz="900" dirty="0"/>
        </a:p>
      </dgm:t>
    </dgm:pt>
    <dgm:pt modelId="{70C03815-B7FB-4468-8E15-20F83541FE4C}" type="parTrans" cxnId="{6F44A14E-2688-4F9F-A19F-3338360D6309}">
      <dgm:prSet/>
      <dgm:spPr/>
      <dgm:t>
        <a:bodyPr/>
        <a:lstStyle/>
        <a:p>
          <a:endParaRPr lang="sv-SE" sz="900"/>
        </a:p>
      </dgm:t>
    </dgm:pt>
    <dgm:pt modelId="{1C66C1B8-2DBD-4FE2-AD15-54CD091177BE}" type="sibTrans" cxnId="{6F44A14E-2688-4F9F-A19F-3338360D6309}">
      <dgm:prSet/>
      <dgm:spPr/>
      <dgm:t>
        <a:bodyPr/>
        <a:lstStyle/>
        <a:p>
          <a:endParaRPr lang="sv-SE" sz="900"/>
        </a:p>
      </dgm:t>
    </dgm:pt>
    <dgm:pt modelId="{5804B5A0-8DA0-4532-8548-3C86FE4FF218}">
      <dgm:prSet phldrT="[Text]" custT="1"/>
      <dgm:spPr/>
      <dgm:t>
        <a:bodyPr/>
        <a:lstStyle/>
        <a:p>
          <a:r>
            <a:rPr lang="sv-SE" sz="900" dirty="0" smtClean="0"/>
            <a:t>Presentera grafiskt </a:t>
          </a:r>
          <a:endParaRPr lang="sv-SE" sz="900" dirty="0"/>
        </a:p>
      </dgm:t>
    </dgm:pt>
    <dgm:pt modelId="{57DED874-9096-48AC-A8B3-8F259A78A133}" type="parTrans" cxnId="{B5F38F6D-398F-4ACE-8DC4-B1B460374B74}">
      <dgm:prSet/>
      <dgm:spPr/>
      <dgm:t>
        <a:bodyPr/>
        <a:lstStyle/>
        <a:p>
          <a:endParaRPr lang="sv-SE" sz="900"/>
        </a:p>
      </dgm:t>
    </dgm:pt>
    <dgm:pt modelId="{0DEA81A3-B45C-43BB-88D9-BA98548A0BEB}" type="sibTrans" cxnId="{B5F38F6D-398F-4ACE-8DC4-B1B460374B74}">
      <dgm:prSet/>
      <dgm:spPr/>
      <dgm:t>
        <a:bodyPr/>
        <a:lstStyle/>
        <a:p>
          <a:endParaRPr lang="sv-SE" sz="900"/>
        </a:p>
      </dgm:t>
    </dgm:pt>
    <dgm:pt modelId="{F1BDEC3E-8669-4960-A5C9-DF0A03035031}">
      <dgm:prSet phldrT="[Text]" custT="1"/>
      <dgm:spPr/>
      <dgm:t>
        <a:bodyPr/>
        <a:lstStyle/>
        <a:p>
          <a:r>
            <a:rPr lang="sv-SE" sz="900" dirty="0" smtClean="0"/>
            <a:t>Bemanna projektgrupp</a:t>
          </a:r>
          <a:endParaRPr lang="sv-SE" sz="900" dirty="0"/>
        </a:p>
      </dgm:t>
    </dgm:pt>
    <dgm:pt modelId="{91E4814C-C81B-4F1A-8AB3-28AFD1809DAC}" type="parTrans" cxnId="{8D6BA8E2-B0DB-4A1B-A720-7645968C177A}">
      <dgm:prSet/>
      <dgm:spPr/>
      <dgm:t>
        <a:bodyPr/>
        <a:lstStyle/>
        <a:p>
          <a:endParaRPr lang="sv-SE" sz="900"/>
        </a:p>
      </dgm:t>
    </dgm:pt>
    <dgm:pt modelId="{439897D0-1DFE-41DB-8849-78AC3E3CF6C3}" type="sibTrans" cxnId="{8D6BA8E2-B0DB-4A1B-A720-7645968C177A}">
      <dgm:prSet/>
      <dgm:spPr/>
      <dgm:t>
        <a:bodyPr/>
        <a:lstStyle/>
        <a:p>
          <a:endParaRPr lang="sv-SE" sz="900"/>
        </a:p>
      </dgm:t>
    </dgm:pt>
    <dgm:pt modelId="{0A1AFCCF-8101-4E56-930E-4D05E5219F1A}">
      <dgm:prSet phldrT="[Text]" custT="1"/>
      <dgm:spPr/>
      <dgm:t>
        <a:bodyPr/>
        <a:lstStyle/>
        <a:p>
          <a:r>
            <a:rPr lang="sv-SE" sz="900" dirty="0" smtClean="0"/>
            <a:t>Intressent-analys per indikator</a:t>
          </a:r>
          <a:endParaRPr lang="sv-SE" sz="900" dirty="0"/>
        </a:p>
      </dgm:t>
    </dgm:pt>
    <dgm:pt modelId="{530BA0BA-1C9B-4E51-B95A-17609E458099}" type="parTrans" cxnId="{21716558-DA34-4A9A-873F-35AF48396A64}">
      <dgm:prSet/>
      <dgm:spPr/>
      <dgm:t>
        <a:bodyPr/>
        <a:lstStyle/>
        <a:p>
          <a:endParaRPr lang="sv-SE" sz="900"/>
        </a:p>
      </dgm:t>
    </dgm:pt>
    <dgm:pt modelId="{E81BD02A-0EBB-4B7E-8953-D4CFA0645DBB}" type="sibTrans" cxnId="{21716558-DA34-4A9A-873F-35AF48396A64}">
      <dgm:prSet/>
      <dgm:spPr/>
      <dgm:t>
        <a:bodyPr/>
        <a:lstStyle/>
        <a:p>
          <a:endParaRPr lang="sv-SE" sz="900"/>
        </a:p>
      </dgm:t>
    </dgm:pt>
    <dgm:pt modelId="{0C93C942-80C6-4600-A818-D506B49E02CE}">
      <dgm:prSet phldrT="[Text]" custT="1"/>
      <dgm:spPr/>
      <dgm:t>
        <a:bodyPr/>
        <a:lstStyle/>
        <a:p>
          <a:r>
            <a:rPr lang="sv-SE" sz="900" dirty="0" smtClean="0"/>
            <a:t>Forma arbetssätt</a:t>
          </a:r>
          <a:endParaRPr lang="sv-SE" sz="900" dirty="0"/>
        </a:p>
      </dgm:t>
    </dgm:pt>
    <dgm:pt modelId="{9DD6FA8C-F305-41FE-9A71-DD1001A5BF4E}" type="parTrans" cxnId="{B925CFC6-548B-47B8-A2D5-2B045606C7E3}">
      <dgm:prSet/>
      <dgm:spPr/>
      <dgm:t>
        <a:bodyPr/>
        <a:lstStyle/>
        <a:p>
          <a:endParaRPr lang="sv-SE" sz="900"/>
        </a:p>
      </dgm:t>
    </dgm:pt>
    <dgm:pt modelId="{B1D982E5-611C-479F-A941-9CD1FAFC9A10}" type="sibTrans" cxnId="{B925CFC6-548B-47B8-A2D5-2B045606C7E3}">
      <dgm:prSet/>
      <dgm:spPr/>
      <dgm:t>
        <a:bodyPr/>
        <a:lstStyle/>
        <a:p>
          <a:endParaRPr lang="sv-SE" sz="900"/>
        </a:p>
      </dgm:t>
    </dgm:pt>
    <dgm:pt modelId="{D2FECB66-98FE-4071-90C5-1FF1F8CACF9E}">
      <dgm:prSet phldrT="[Text]" custT="1"/>
      <dgm:spPr/>
      <dgm:t>
        <a:bodyPr/>
        <a:lstStyle/>
        <a:p>
          <a:r>
            <a:rPr lang="sv-SE" sz="900" dirty="0" err="1" smtClean="0"/>
            <a:t>Redovis-ning</a:t>
          </a:r>
          <a:endParaRPr lang="sv-SE" sz="900" dirty="0"/>
        </a:p>
      </dgm:t>
    </dgm:pt>
    <dgm:pt modelId="{609540DD-5B10-4286-BC34-D51553B5ACF7}" type="parTrans" cxnId="{89952B72-FAB6-434D-8C17-54D4487EE64A}">
      <dgm:prSet/>
      <dgm:spPr/>
      <dgm:t>
        <a:bodyPr/>
        <a:lstStyle/>
        <a:p>
          <a:endParaRPr lang="sv-SE" sz="900"/>
        </a:p>
      </dgm:t>
    </dgm:pt>
    <dgm:pt modelId="{08110ED6-1061-442B-BD9F-83E6E4551DE9}" type="sibTrans" cxnId="{89952B72-FAB6-434D-8C17-54D4487EE64A}">
      <dgm:prSet/>
      <dgm:spPr/>
      <dgm:t>
        <a:bodyPr/>
        <a:lstStyle/>
        <a:p>
          <a:endParaRPr lang="sv-SE" sz="900"/>
        </a:p>
      </dgm:t>
    </dgm:pt>
    <dgm:pt modelId="{5391D3E4-3914-45F5-ADDD-0A41020C8071}" type="pres">
      <dgm:prSet presAssocID="{AD7A19B1-3C5E-4FC1-9043-0D7FB16BB192}" presName="Name0" presStyleCnt="0">
        <dgm:presLayoutVars>
          <dgm:dir/>
          <dgm:resizeHandles val="exact"/>
        </dgm:presLayoutVars>
      </dgm:prSet>
      <dgm:spPr/>
    </dgm:pt>
    <dgm:pt modelId="{D25F8D12-7624-4C59-9304-34757F61006D}" type="pres">
      <dgm:prSet presAssocID="{F1BDEC3E-8669-4960-A5C9-DF0A03035031}" presName="parTxOnly" presStyleLbl="node1" presStyleIdx="0" presStyleCnt="8">
        <dgm:presLayoutVars>
          <dgm:bulletEnabled val="1"/>
        </dgm:presLayoutVars>
      </dgm:prSet>
      <dgm:spPr/>
      <dgm:t>
        <a:bodyPr/>
        <a:lstStyle/>
        <a:p>
          <a:endParaRPr lang="sv-SE"/>
        </a:p>
      </dgm:t>
    </dgm:pt>
    <dgm:pt modelId="{8E2F00A3-6314-4C64-B59A-0CE18618FAA4}" type="pres">
      <dgm:prSet presAssocID="{439897D0-1DFE-41DB-8849-78AC3E3CF6C3}" presName="parSpace" presStyleCnt="0"/>
      <dgm:spPr/>
    </dgm:pt>
    <dgm:pt modelId="{0B82F097-CDD5-4DD6-9506-EB674D7B1ED6}" type="pres">
      <dgm:prSet presAssocID="{0A1AFCCF-8101-4E56-930E-4D05E5219F1A}" presName="parTxOnly" presStyleLbl="node1" presStyleIdx="1" presStyleCnt="8">
        <dgm:presLayoutVars>
          <dgm:bulletEnabled val="1"/>
        </dgm:presLayoutVars>
      </dgm:prSet>
      <dgm:spPr/>
      <dgm:t>
        <a:bodyPr/>
        <a:lstStyle/>
        <a:p>
          <a:endParaRPr lang="sv-SE"/>
        </a:p>
      </dgm:t>
    </dgm:pt>
    <dgm:pt modelId="{AB5E9848-DC36-4170-97EF-0F70042E49F9}" type="pres">
      <dgm:prSet presAssocID="{E81BD02A-0EBB-4B7E-8953-D4CFA0645DBB}" presName="parSpace" presStyleCnt="0"/>
      <dgm:spPr/>
    </dgm:pt>
    <dgm:pt modelId="{1BC2AE10-FDC2-47AE-A3B6-214157FD95FB}" type="pres">
      <dgm:prSet presAssocID="{0C93C942-80C6-4600-A818-D506B49E02CE}" presName="parTxOnly" presStyleLbl="node1" presStyleIdx="2" presStyleCnt="8">
        <dgm:presLayoutVars>
          <dgm:bulletEnabled val="1"/>
        </dgm:presLayoutVars>
      </dgm:prSet>
      <dgm:spPr/>
      <dgm:t>
        <a:bodyPr/>
        <a:lstStyle/>
        <a:p>
          <a:endParaRPr lang="sv-SE"/>
        </a:p>
      </dgm:t>
    </dgm:pt>
    <dgm:pt modelId="{9EB125FA-0E0A-44EB-9C6D-4CCF93FED028}" type="pres">
      <dgm:prSet presAssocID="{B1D982E5-611C-479F-A941-9CD1FAFC9A10}" presName="parSpace" presStyleCnt="0"/>
      <dgm:spPr/>
    </dgm:pt>
    <dgm:pt modelId="{AAA77DC7-BD14-4290-870A-91BBA3485A9B}" type="pres">
      <dgm:prSet presAssocID="{A6718C29-BB6A-4274-9287-0A7AF78ED368}" presName="parTxOnly" presStyleLbl="node1" presStyleIdx="3" presStyleCnt="8">
        <dgm:presLayoutVars>
          <dgm:bulletEnabled val="1"/>
        </dgm:presLayoutVars>
      </dgm:prSet>
      <dgm:spPr/>
      <dgm:t>
        <a:bodyPr/>
        <a:lstStyle/>
        <a:p>
          <a:endParaRPr lang="sv-SE"/>
        </a:p>
      </dgm:t>
    </dgm:pt>
    <dgm:pt modelId="{3D4C7109-CE16-41E7-9685-CC733A190BB5}" type="pres">
      <dgm:prSet presAssocID="{A8A13EDE-6B98-4CA7-9790-0515B221F997}" presName="parSpace" presStyleCnt="0"/>
      <dgm:spPr/>
    </dgm:pt>
    <dgm:pt modelId="{3D769CF4-A002-4277-9803-6A3812BCB0CE}" type="pres">
      <dgm:prSet presAssocID="{F1EF32DD-11D6-414B-A721-68E1EE840ED9}" presName="parTxOnly" presStyleLbl="node1" presStyleIdx="4" presStyleCnt="8">
        <dgm:presLayoutVars>
          <dgm:bulletEnabled val="1"/>
        </dgm:presLayoutVars>
      </dgm:prSet>
      <dgm:spPr/>
      <dgm:t>
        <a:bodyPr/>
        <a:lstStyle/>
        <a:p>
          <a:endParaRPr lang="sv-SE"/>
        </a:p>
      </dgm:t>
    </dgm:pt>
    <dgm:pt modelId="{96EF7DEB-8CFC-4172-A965-A0D34F72660C}" type="pres">
      <dgm:prSet presAssocID="{9C935D7B-DC03-495D-B473-DF9FC092EAEB}" presName="parSpace" presStyleCnt="0"/>
      <dgm:spPr/>
    </dgm:pt>
    <dgm:pt modelId="{F6BD59CD-8B6B-4699-B7A7-CF8AC38A2B0B}" type="pres">
      <dgm:prSet presAssocID="{ECC73044-6DAD-4A85-9DF8-403E9E2C5317}" presName="parTxOnly" presStyleLbl="node1" presStyleIdx="5" presStyleCnt="8">
        <dgm:presLayoutVars>
          <dgm:bulletEnabled val="1"/>
        </dgm:presLayoutVars>
      </dgm:prSet>
      <dgm:spPr/>
      <dgm:t>
        <a:bodyPr/>
        <a:lstStyle/>
        <a:p>
          <a:endParaRPr lang="sv-SE"/>
        </a:p>
      </dgm:t>
    </dgm:pt>
    <dgm:pt modelId="{9C3B93F8-F288-48E9-8670-214C14E3DB84}" type="pres">
      <dgm:prSet presAssocID="{1C66C1B8-2DBD-4FE2-AD15-54CD091177BE}" presName="parSpace" presStyleCnt="0"/>
      <dgm:spPr/>
    </dgm:pt>
    <dgm:pt modelId="{51D1279B-81D9-43A5-9447-D9D1F42AA060}" type="pres">
      <dgm:prSet presAssocID="{5804B5A0-8DA0-4532-8548-3C86FE4FF218}" presName="parTxOnly" presStyleLbl="node1" presStyleIdx="6" presStyleCnt="8">
        <dgm:presLayoutVars>
          <dgm:bulletEnabled val="1"/>
        </dgm:presLayoutVars>
      </dgm:prSet>
      <dgm:spPr/>
      <dgm:t>
        <a:bodyPr/>
        <a:lstStyle/>
        <a:p>
          <a:endParaRPr lang="sv-SE"/>
        </a:p>
      </dgm:t>
    </dgm:pt>
    <dgm:pt modelId="{69E85BF5-1F16-4122-8700-6417DBA65C07}" type="pres">
      <dgm:prSet presAssocID="{0DEA81A3-B45C-43BB-88D9-BA98548A0BEB}" presName="parSpace" presStyleCnt="0"/>
      <dgm:spPr/>
    </dgm:pt>
    <dgm:pt modelId="{3AF1745F-F938-435D-A1A7-A36C206C2D47}" type="pres">
      <dgm:prSet presAssocID="{D2FECB66-98FE-4071-90C5-1FF1F8CACF9E}" presName="parTxOnly" presStyleLbl="node1" presStyleIdx="7" presStyleCnt="8">
        <dgm:presLayoutVars>
          <dgm:bulletEnabled val="1"/>
        </dgm:presLayoutVars>
      </dgm:prSet>
      <dgm:spPr/>
      <dgm:t>
        <a:bodyPr/>
        <a:lstStyle/>
        <a:p>
          <a:endParaRPr lang="sv-SE"/>
        </a:p>
      </dgm:t>
    </dgm:pt>
  </dgm:ptLst>
  <dgm:cxnLst>
    <dgm:cxn modelId="{6F44A14E-2688-4F9F-A19F-3338360D6309}" srcId="{AD7A19B1-3C5E-4FC1-9043-0D7FB16BB192}" destId="{ECC73044-6DAD-4A85-9DF8-403E9E2C5317}" srcOrd="5" destOrd="0" parTransId="{70C03815-B7FB-4468-8E15-20F83541FE4C}" sibTransId="{1C66C1B8-2DBD-4FE2-AD15-54CD091177BE}"/>
    <dgm:cxn modelId="{B925CFC6-548B-47B8-A2D5-2B045606C7E3}" srcId="{AD7A19B1-3C5E-4FC1-9043-0D7FB16BB192}" destId="{0C93C942-80C6-4600-A818-D506B49E02CE}" srcOrd="2" destOrd="0" parTransId="{9DD6FA8C-F305-41FE-9A71-DD1001A5BF4E}" sibTransId="{B1D982E5-611C-479F-A941-9CD1FAFC9A10}"/>
    <dgm:cxn modelId="{89952B72-FAB6-434D-8C17-54D4487EE64A}" srcId="{AD7A19B1-3C5E-4FC1-9043-0D7FB16BB192}" destId="{D2FECB66-98FE-4071-90C5-1FF1F8CACF9E}" srcOrd="7" destOrd="0" parTransId="{609540DD-5B10-4286-BC34-D51553B5ACF7}" sibTransId="{08110ED6-1061-442B-BD9F-83E6E4551DE9}"/>
    <dgm:cxn modelId="{3172508D-B052-4BAA-9626-C393B9FBF2CB}" srcId="{AD7A19B1-3C5E-4FC1-9043-0D7FB16BB192}" destId="{F1EF32DD-11D6-414B-A721-68E1EE840ED9}" srcOrd="4" destOrd="0" parTransId="{B2FB6BA9-EC54-4652-A598-90ED6A71533C}" sibTransId="{9C935D7B-DC03-495D-B473-DF9FC092EAEB}"/>
    <dgm:cxn modelId="{39D15965-55E0-4C5A-A94F-EEC898B9EBFC}" type="presOf" srcId="{F1BDEC3E-8669-4960-A5C9-DF0A03035031}" destId="{D25F8D12-7624-4C59-9304-34757F61006D}" srcOrd="0" destOrd="0" presId="urn:microsoft.com/office/officeart/2005/8/layout/hChevron3"/>
    <dgm:cxn modelId="{8D6BA8E2-B0DB-4A1B-A720-7645968C177A}" srcId="{AD7A19B1-3C5E-4FC1-9043-0D7FB16BB192}" destId="{F1BDEC3E-8669-4960-A5C9-DF0A03035031}" srcOrd="0" destOrd="0" parTransId="{91E4814C-C81B-4F1A-8AB3-28AFD1809DAC}" sibTransId="{439897D0-1DFE-41DB-8849-78AC3E3CF6C3}"/>
    <dgm:cxn modelId="{28FCBF5B-E1D8-4787-8BD6-01FBB641AFBF}" type="presOf" srcId="{A6718C29-BB6A-4274-9287-0A7AF78ED368}" destId="{AAA77DC7-BD14-4290-870A-91BBA3485A9B}" srcOrd="0" destOrd="0" presId="urn:microsoft.com/office/officeart/2005/8/layout/hChevron3"/>
    <dgm:cxn modelId="{53ABA86F-D288-447F-9D21-FDFA7E6A7F04}" type="presOf" srcId="{F1EF32DD-11D6-414B-A721-68E1EE840ED9}" destId="{3D769CF4-A002-4277-9803-6A3812BCB0CE}" srcOrd="0" destOrd="0" presId="urn:microsoft.com/office/officeart/2005/8/layout/hChevron3"/>
    <dgm:cxn modelId="{E5A13C02-93C3-4648-9822-CC0B94E06783}" type="presOf" srcId="{ECC73044-6DAD-4A85-9DF8-403E9E2C5317}" destId="{F6BD59CD-8B6B-4699-B7A7-CF8AC38A2B0B}" srcOrd="0" destOrd="0" presId="urn:microsoft.com/office/officeart/2005/8/layout/hChevron3"/>
    <dgm:cxn modelId="{21716558-DA34-4A9A-873F-35AF48396A64}" srcId="{AD7A19B1-3C5E-4FC1-9043-0D7FB16BB192}" destId="{0A1AFCCF-8101-4E56-930E-4D05E5219F1A}" srcOrd="1" destOrd="0" parTransId="{530BA0BA-1C9B-4E51-B95A-17609E458099}" sibTransId="{E81BD02A-0EBB-4B7E-8953-D4CFA0645DBB}"/>
    <dgm:cxn modelId="{5BFDC83E-6473-4E69-9E34-73FDE65046CF}" type="presOf" srcId="{0A1AFCCF-8101-4E56-930E-4D05E5219F1A}" destId="{0B82F097-CDD5-4DD6-9506-EB674D7B1ED6}" srcOrd="0" destOrd="0" presId="urn:microsoft.com/office/officeart/2005/8/layout/hChevron3"/>
    <dgm:cxn modelId="{B5F38F6D-398F-4ACE-8DC4-B1B460374B74}" srcId="{AD7A19B1-3C5E-4FC1-9043-0D7FB16BB192}" destId="{5804B5A0-8DA0-4532-8548-3C86FE4FF218}" srcOrd="6" destOrd="0" parTransId="{57DED874-9096-48AC-A8B3-8F259A78A133}" sibTransId="{0DEA81A3-B45C-43BB-88D9-BA98548A0BEB}"/>
    <dgm:cxn modelId="{EB9BDD93-87FD-4D46-BFE9-BB1FB8C0D0D4}" srcId="{AD7A19B1-3C5E-4FC1-9043-0D7FB16BB192}" destId="{A6718C29-BB6A-4274-9287-0A7AF78ED368}" srcOrd="3" destOrd="0" parTransId="{CAD4BA7B-658C-4743-9CE7-C6ED5DB25448}" sibTransId="{A8A13EDE-6B98-4CA7-9790-0515B221F997}"/>
    <dgm:cxn modelId="{14AD2433-FE23-466E-80A8-583F42CFDA6E}" type="presOf" srcId="{D2FECB66-98FE-4071-90C5-1FF1F8CACF9E}" destId="{3AF1745F-F938-435D-A1A7-A36C206C2D47}" srcOrd="0" destOrd="0" presId="urn:microsoft.com/office/officeart/2005/8/layout/hChevron3"/>
    <dgm:cxn modelId="{F0C3BF37-D287-487A-8809-A6E7FA3E6F3B}" type="presOf" srcId="{AD7A19B1-3C5E-4FC1-9043-0D7FB16BB192}" destId="{5391D3E4-3914-45F5-ADDD-0A41020C8071}" srcOrd="0" destOrd="0" presId="urn:microsoft.com/office/officeart/2005/8/layout/hChevron3"/>
    <dgm:cxn modelId="{867593CE-472A-4365-9223-4D891C026652}" type="presOf" srcId="{5804B5A0-8DA0-4532-8548-3C86FE4FF218}" destId="{51D1279B-81D9-43A5-9447-D9D1F42AA060}" srcOrd="0" destOrd="0" presId="urn:microsoft.com/office/officeart/2005/8/layout/hChevron3"/>
    <dgm:cxn modelId="{CB9F1803-6C0F-46A4-BBD1-DE3C8BED4BB9}" type="presOf" srcId="{0C93C942-80C6-4600-A818-D506B49E02CE}" destId="{1BC2AE10-FDC2-47AE-A3B6-214157FD95FB}" srcOrd="0" destOrd="0" presId="urn:microsoft.com/office/officeart/2005/8/layout/hChevron3"/>
    <dgm:cxn modelId="{5041F626-698A-41AF-BAE8-BA59CCFFE46F}" type="presParOf" srcId="{5391D3E4-3914-45F5-ADDD-0A41020C8071}" destId="{D25F8D12-7624-4C59-9304-34757F61006D}" srcOrd="0" destOrd="0" presId="urn:microsoft.com/office/officeart/2005/8/layout/hChevron3"/>
    <dgm:cxn modelId="{5A83FE29-63A4-4296-B4AF-484B01B500C2}" type="presParOf" srcId="{5391D3E4-3914-45F5-ADDD-0A41020C8071}" destId="{8E2F00A3-6314-4C64-B59A-0CE18618FAA4}" srcOrd="1" destOrd="0" presId="urn:microsoft.com/office/officeart/2005/8/layout/hChevron3"/>
    <dgm:cxn modelId="{92CB73C3-5D96-4D1D-8E4E-670EF41164CF}" type="presParOf" srcId="{5391D3E4-3914-45F5-ADDD-0A41020C8071}" destId="{0B82F097-CDD5-4DD6-9506-EB674D7B1ED6}" srcOrd="2" destOrd="0" presId="urn:microsoft.com/office/officeart/2005/8/layout/hChevron3"/>
    <dgm:cxn modelId="{18F3E15A-E5FE-4E2F-ADDA-6EDA4973388B}" type="presParOf" srcId="{5391D3E4-3914-45F5-ADDD-0A41020C8071}" destId="{AB5E9848-DC36-4170-97EF-0F70042E49F9}" srcOrd="3" destOrd="0" presId="urn:microsoft.com/office/officeart/2005/8/layout/hChevron3"/>
    <dgm:cxn modelId="{524B25C0-F105-494F-A31A-AE359B260625}" type="presParOf" srcId="{5391D3E4-3914-45F5-ADDD-0A41020C8071}" destId="{1BC2AE10-FDC2-47AE-A3B6-214157FD95FB}" srcOrd="4" destOrd="0" presId="urn:microsoft.com/office/officeart/2005/8/layout/hChevron3"/>
    <dgm:cxn modelId="{FE7A8248-021C-4D1D-A898-2EBF7D0F9438}" type="presParOf" srcId="{5391D3E4-3914-45F5-ADDD-0A41020C8071}" destId="{9EB125FA-0E0A-44EB-9C6D-4CCF93FED028}" srcOrd="5" destOrd="0" presId="urn:microsoft.com/office/officeart/2005/8/layout/hChevron3"/>
    <dgm:cxn modelId="{D2087DB7-B95D-45FE-BDD0-027E999A58B2}" type="presParOf" srcId="{5391D3E4-3914-45F5-ADDD-0A41020C8071}" destId="{AAA77DC7-BD14-4290-870A-91BBA3485A9B}" srcOrd="6" destOrd="0" presId="urn:microsoft.com/office/officeart/2005/8/layout/hChevron3"/>
    <dgm:cxn modelId="{EF85EED9-8D2E-425F-83ED-99D44847F754}" type="presParOf" srcId="{5391D3E4-3914-45F5-ADDD-0A41020C8071}" destId="{3D4C7109-CE16-41E7-9685-CC733A190BB5}" srcOrd="7" destOrd="0" presId="urn:microsoft.com/office/officeart/2005/8/layout/hChevron3"/>
    <dgm:cxn modelId="{38FA3A40-617E-47DF-8600-099F6D7AF167}" type="presParOf" srcId="{5391D3E4-3914-45F5-ADDD-0A41020C8071}" destId="{3D769CF4-A002-4277-9803-6A3812BCB0CE}" srcOrd="8" destOrd="0" presId="urn:microsoft.com/office/officeart/2005/8/layout/hChevron3"/>
    <dgm:cxn modelId="{07766430-FBB7-492F-9C8C-AC90C3F7F38A}" type="presParOf" srcId="{5391D3E4-3914-45F5-ADDD-0A41020C8071}" destId="{96EF7DEB-8CFC-4172-A965-A0D34F72660C}" srcOrd="9" destOrd="0" presId="urn:microsoft.com/office/officeart/2005/8/layout/hChevron3"/>
    <dgm:cxn modelId="{32D70EE0-19C8-4726-848A-F6C83C15C631}" type="presParOf" srcId="{5391D3E4-3914-45F5-ADDD-0A41020C8071}" destId="{F6BD59CD-8B6B-4699-B7A7-CF8AC38A2B0B}" srcOrd="10" destOrd="0" presId="urn:microsoft.com/office/officeart/2005/8/layout/hChevron3"/>
    <dgm:cxn modelId="{FC6A44C3-4C60-4343-B13F-0E3B9474BE46}" type="presParOf" srcId="{5391D3E4-3914-45F5-ADDD-0A41020C8071}" destId="{9C3B93F8-F288-48E9-8670-214C14E3DB84}" srcOrd="11" destOrd="0" presId="urn:microsoft.com/office/officeart/2005/8/layout/hChevron3"/>
    <dgm:cxn modelId="{79B326B6-E321-4D81-AF27-ECA69D18EA62}" type="presParOf" srcId="{5391D3E4-3914-45F5-ADDD-0A41020C8071}" destId="{51D1279B-81D9-43A5-9447-D9D1F42AA060}" srcOrd="12" destOrd="0" presId="urn:microsoft.com/office/officeart/2005/8/layout/hChevron3"/>
    <dgm:cxn modelId="{76D011FF-1DA6-477D-AC50-02F25B5BC457}" type="presParOf" srcId="{5391D3E4-3914-45F5-ADDD-0A41020C8071}" destId="{69E85BF5-1F16-4122-8700-6417DBA65C07}" srcOrd="13" destOrd="0" presId="urn:microsoft.com/office/officeart/2005/8/layout/hChevron3"/>
    <dgm:cxn modelId="{810604D7-E08B-4C95-8783-5AE54F30FB43}" type="presParOf" srcId="{5391D3E4-3914-45F5-ADDD-0A41020C8071}" destId="{3AF1745F-F938-435D-A1A7-A36C206C2D47}"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8C612C4-EEAE-446E-AD3C-B9838134AE41}" type="doc">
      <dgm:prSet loTypeId="urn:microsoft.com/office/officeart/2005/8/layout/chevron1" loCatId="process" qsTypeId="urn:microsoft.com/office/officeart/2005/8/quickstyle/simple1" qsCatId="simple" csTypeId="urn:microsoft.com/office/officeart/2005/8/colors/accent1_4" csCatId="accent1" phldr="1"/>
      <dgm:spPr/>
      <dgm:t>
        <a:bodyPr/>
        <a:lstStyle/>
        <a:p>
          <a:endParaRPr lang="sv-SE"/>
        </a:p>
      </dgm:t>
    </dgm:pt>
    <dgm:pt modelId="{ABA5B065-58AB-454F-9259-E80336E78B32}">
      <dgm:prSet phldrT="[Text]"/>
      <dgm:spPr/>
      <dgm:t>
        <a:bodyPr/>
        <a:lstStyle/>
        <a:p>
          <a:r>
            <a:rPr lang="sv-SE" dirty="0" smtClean="0"/>
            <a:t>April</a:t>
          </a:r>
          <a:endParaRPr lang="sv-SE" dirty="0"/>
        </a:p>
      </dgm:t>
    </dgm:pt>
    <dgm:pt modelId="{9141C448-D8D9-4B15-B6DC-59447B496786}" type="parTrans" cxnId="{59D5026B-FAC1-4C99-9165-98A57D2BDEEA}">
      <dgm:prSet/>
      <dgm:spPr/>
      <dgm:t>
        <a:bodyPr/>
        <a:lstStyle/>
        <a:p>
          <a:endParaRPr lang="sv-SE"/>
        </a:p>
      </dgm:t>
    </dgm:pt>
    <dgm:pt modelId="{0D9EB879-3EA2-4B2F-AD10-97AA5C50520E}" type="sibTrans" cxnId="{59D5026B-FAC1-4C99-9165-98A57D2BDEEA}">
      <dgm:prSet/>
      <dgm:spPr/>
      <dgm:t>
        <a:bodyPr/>
        <a:lstStyle/>
        <a:p>
          <a:endParaRPr lang="sv-SE"/>
        </a:p>
      </dgm:t>
    </dgm:pt>
    <dgm:pt modelId="{67CC6BB3-6F73-4F56-BCF9-9D3694BC1678}">
      <dgm:prSet phldrT="[Text]"/>
      <dgm:spPr/>
      <dgm:t>
        <a:bodyPr/>
        <a:lstStyle/>
        <a:p>
          <a:r>
            <a:rPr lang="sv-SE" dirty="0" smtClean="0"/>
            <a:t>2020</a:t>
          </a:r>
          <a:br>
            <a:rPr lang="sv-SE" dirty="0" smtClean="0"/>
          </a:br>
          <a:r>
            <a:rPr lang="sv-SE" dirty="0" smtClean="0"/>
            <a:t>Januari</a:t>
          </a:r>
          <a:endParaRPr lang="sv-SE" dirty="0"/>
        </a:p>
      </dgm:t>
    </dgm:pt>
    <dgm:pt modelId="{7517F3A0-F3BA-4F5B-9B1C-FAED055FCC54}" type="parTrans" cxnId="{C84D1607-1D1C-44EA-BC51-CE2A164BCD30}">
      <dgm:prSet/>
      <dgm:spPr/>
      <dgm:t>
        <a:bodyPr/>
        <a:lstStyle/>
        <a:p>
          <a:endParaRPr lang="sv-SE"/>
        </a:p>
      </dgm:t>
    </dgm:pt>
    <dgm:pt modelId="{236B00E7-FE09-43FC-BD79-D963410C3076}" type="sibTrans" cxnId="{C84D1607-1D1C-44EA-BC51-CE2A164BCD30}">
      <dgm:prSet/>
      <dgm:spPr/>
      <dgm:t>
        <a:bodyPr/>
        <a:lstStyle/>
        <a:p>
          <a:endParaRPr lang="sv-SE"/>
        </a:p>
      </dgm:t>
    </dgm:pt>
    <dgm:pt modelId="{7A10C25C-8056-4755-BE19-453524E1F4E1}">
      <dgm:prSet phldrT="[Text]"/>
      <dgm:spPr/>
      <dgm:t>
        <a:bodyPr/>
        <a:lstStyle/>
        <a:p>
          <a:r>
            <a:rPr lang="sv-SE" dirty="0" smtClean="0"/>
            <a:t>Mars</a:t>
          </a:r>
          <a:endParaRPr lang="sv-SE" dirty="0"/>
        </a:p>
      </dgm:t>
    </dgm:pt>
    <dgm:pt modelId="{B00641F9-0C76-4A75-B602-B1D3987CF6EF}" type="parTrans" cxnId="{CE3C95FA-5F54-4F21-BC9A-1C4390D4AFD5}">
      <dgm:prSet/>
      <dgm:spPr/>
      <dgm:t>
        <a:bodyPr/>
        <a:lstStyle/>
        <a:p>
          <a:endParaRPr lang="sv-SE"/>
        </a:p>
      </dgm:t>
    </dgm:pt>
    <dgm:pt modelId="{BE218ED4-3D1F-479D-B847-B95759FB8981}" type="sibTrans" cxnId="{CE3C95FA-5F54-4F21-BC9A-1C4390D4AFD5}">
      <dgm:prSet/>
      <dgm:spPr/>
      <dgm:t>
        <a:bodyPr/>
        <a:lstStyle/>
        <a:p>
          <a:endParaRPr lang="sv-SE"/>
        </a:p>
      </dgm:t>
    </dgm:pt>
    <dgm:pt modelId="{70D96CA5-BBFB-4356-9CA2-C3315E6006EC}">
      <dgm:prSet phldrT="[Text]"/>
      <dgm:spPr/>
      <dgm:t>
        <a:bodyPr/>
        <a:lstStyle/>
        <a:p>
          <a:r>
            <a:rPr lang="sv-SE" dirty="0" smtClean="0"/>
            <a:t>Februari</a:t>
          </a:r>
          <a:endParaRPr lang="sv-SE" dirty="0"/>
        </a:p>
      </dgm:t>
    </dgm:pt>
    <dgm:pt modelId="{BC43C873-9C28-4606-9922-5BC5D55EF759}" type="parTrans" cxnId="{7A4FD953-64FB-40C0-B8E1-D6E989B3EF95}">
      <dgm:prSet/>
      <dgm:spPr/>
      <dgm:t>
        <a:bodyPr/>
        <a:lstStyle/>
        <a:p>
          <a:endParaRPr lang="sv-SE"/>
        </a:p>
      </dgm:t>
    </dgm:pt>
    <dgm:pt modelId="{174FC891-AF76-47C9-945E-A9CB1E37FC8F}" type="sibTrans" cxnId="{7A4FD953-64FB-40C0-B8E1-D6E989B3EF95}">
      <dgm:prSet/>
      <dgm:spPr/>
      <dgm:t>
        <a:bodyPr/>
        <a:lstStyle/>
        <a:p>
          <a:endParaRPr lang="sv-SE"/>
        </a:p>
      </dgm:t>
    </dgm:pt>
    <dgm:pt modelId="{CE941C74-F882-44BD-AB90-CCC52A3871A5}">
      <dgm:prSet phldrT="[Text]"/>
      <dgm:spPr/>
      <dgm:t>
        <a:bodyPr/>
        <a:lstStyle/>
        <a:p>
          <a:r>
            <a:rPr lang="sv-SE" dirty="0" smtClean="0"/>
            <a:t>Maj</a:t>
          </a:r>
          <a:endParaRPr lang="sv-SE" dirty="0"/>
        </a:p>
      </dgm:t>
    </dgm:pt>
    <dgm:pt modelId="{25C9FAA8-A5DA-425E-84F8-256C629B2656}" type="parTrans" cxnId="{86ABCAA5-4DCF-48C1-8CCF-DC114D35026D}">
      <dgm:prSet/>
      <dgm:spPr/>
      <dgm:t>
        <a:bodyPr/>
        <a:lstStyle/>
        <a:p>
          <a:endParaRPr lang="sv-SE"/>
        </a:p>
      </dgm:t>
    </dgm:pt>
    <dgm:pt modelId="{E5C79BB7-A8F6-4EF5-A574-5A529C315C8E}" type="sibTrans" cxnId="{86ABCAA5-4DCF-48C1-8CCF-DC114D35026D}">
      <dgm:prSet/>
      <dgm:spPr/>
      <dgm:t>
        <a:bodyPr/>
        <a:lstStyle/>
        <a:p>
          <a:endParaRPr lang="sv-SE"/>
        </a:p>
      </dgm:t>
    </dgm:pt>
    <dgm:pt modelId="{97187BE6-9653-467C-8C4A-2282932FFD1E}">
      <dgm:prSet phldrT="[Text]"/>
      <dgm:spPr/>
      <dgm:t>
        <a:bodyPr/>
        <a:lstStyle/>
        <a:p>
          <a:r>
            <a:rPr lang="sv-SE" dirty="0" smtClean="0"/>
            <a:t>Juni</a:t>
          </a:r>
          <a:endParaRPr lang="sv-SE" dirty="0"/>
        </a:p>
      </dgm:t>
    </dgm:pt>
    <dgm:pt modelId="{269A78E4-0694-4D18-867F-702C4E9155B1}" type="parTrans" cxnId="{F868CE5E-DF8F-4ACA-B4EE-4E4739436CD5}">
      <dgm:prSet/>
      <dgm:spPr/>
      <dgm:t>
        <a:bodyPr/>
        <a:lstStyle/>
        <a:p>
          <a:endParaRPr lang="sv-SE"/>
        </a:p>
      </dgm:t>
    </dgm:pt>
    <dgm:pt modelId="{7A7D7628-109B-4A71-91C5-FF5E8AF08FB3}" type="sibTrans" cxnId="{F868CE5E-DF8F-4ACA-B4EE-4E4739436CD5}">
      <dgm:prSet/>
      <dgm:spPr/>
      <dgm:t>
        <a:bodyPr/>
        <a:lstStyle/>
        <a:p>
          <a:endParaRPr lang="sv-SE"/>
        </a:p>
      </dgm:t>
    </dgm:pt>
    <dgm:pt modelId="{C88C4866-71CD-46A9-9814-B06E76AED457}">
      <dgm:prSet phldrT="[Text]"/>
      <dgm:spPr/>
      <dgm:t>
        <a:bodyPr/>
        <a:lstStyle/>
        <a:p>
          <a:r>
            <a:rPr lang="sv-SE" dirty="0" smtClean="0"/>
            <a:t>Juli </a:t>
          </a:r>
          <a:endParaRPr lang="sv-SE" dirty="0"/>
        </a:p>
      </dgm:t>
    </dgm:pt>
    <dgm:pt modelId="{02A9A0A1-B7FC-4961-ABA7-9BEDEA8766DC}" type="parTrans" cxnId="{1AEAC050-9F34-4532-A38B-FECBDA6A4A45}">
      <dgm:prSet/>
      <dgm:spPr/>
      <dgm:t>
        <a:bodyPr/>
        <a:lstStyle/>
        <a:p>
          <a:endParaRPr lang="sv-SE"/>
        </a:p>
      </dgm:t>
    </dgm:pt>
    <dgm:pt modelId="{0AD88905-C43F-4F20-A866-15F51363F437}" type="sibTrans" cxnId="{1AEAC050-9F34-4532-A38B-FECBDA6A4A45}">
      <dgm:prSet/>
      <dgm:spPr/>
      <dgm:t>
        <a:bodyPr/>
        <a:lstStyle/>
        <a:p>
          <a:endParaRPr lang="sv-SE"/>
        </a:p>
      </dgm:t>
    </dgm:pt>
    <dgm:pt modelId="{526125CB-5BAE-41C7-AD23-4E77198C66AF}">
      <dgm:prSet phldrT="[Text]"/>
      <dgm:spPr/>
      <dgm:t>
        <a:bodyPr/>
        <a:lstStyle/>
        <a:p>
          <a:r>
            <a:rPr lang="sv-SE" dirty="0" smtClean="0"/>
            <a:t>Augusti</a:t>
          </a:r>
          <a:endParaRPr lang="sv-SE" dirty="0"/>
        </a:p>
      </dgm:t>
    </dgm:pt>
    <dgm:pt modelId="{8EB36B11-AD70-4D9C-8B7E-46CD5A0B7309}" type="parTrans" cxnId="{7C00ECFA-75B0-4BF3-8E59-429D6D44121C}">
      <dgm:prSet/>
      <dgm:spPr/>
      <dgm:t>
        <a:bodyPr/>
        <a:lstStyle/>
        <a:p>
          <a:endParaRPr lang="sv-SE"/>
        </a:p>
      </dgm:t>
    </dgm:pt>
    <dgm:pt modelId="{1BDFAEDA-BEA4-4A3D-BAF3-2B906794167D}" type="sibTrans" cxnId="{7C00ECFA-75B0-4BF3-8E59-429D6D44121C}">
      <dgm:prSet/>
      <dgm:spPr/>
      <dgm:t>
        <a:bodyPr/>
        <a:lstStyle/>
        <a:p>
          <a:endParaRPr lang="sv-SE"/>
        </a:p>
      </dgm:t>
    </dgm:pt>
    <dgm:pt modelId="{E9FA479A-2965-4B5C-9C2C-F6376CD38B94}">
      <dgm:prSet phldrT="[Text]"/>
      <dgm:spPr/>
      <dgm:t>
        <a:bodyPr/>
        <a:lstStyle/>
        <a:p>
          <a:r>
            <a:rPr lang="sv-SE" dirty="0" smtClean="0"/>
            <a:t>2019</a:t>
          </a:r>
          <a:br>
            <a:rPr lang="sv-SE" dirty="0" smtClean="0"/>
          </a:br>
          <a:r>
            <a:rPr lang="sv-SE" dirty="0" smtClean="0"/>
            <a:t>November</a:t>
          </a:r>
          <a:endParaRPr lang="sv-SE" dirty="0"/>
        </a:p>
      </dgm:t>
    </dgm:pt>
    <dgm:pt modelId="{D500EED0-3511-4988-9E93-BBBA1774394C}" type="sibTrans" cxnId="{F3C3CC58-4B4A-435E-A983-6496DFBB7544}">
      <dgm:prSet/>
      <dgm:spPr/>
      <dgm:t>
        <a:bodyPr/>
        <a:lstStyle/>
        <a:p>
          <a:endParaRPr lang="sv-SE"/>
        </a:p>
      </dgm:t>
    </dgm:pt>
    <dgm:pt modelId="{7F0AF06D-DAC9-4853-8AAA-3546BC1EFA15}" type="parTrans" cxnId="{F3C3CC58-4B4A-435E-A983-6496DFBB7544}">
      <dgm:prSet/>
      <dgm:spPr/>
      <dgm:t>
        <a:bodyPr/>
        <a:lstStyle/>
        <a:p>
          <a:endParaRPr lang="sv-SE"/>
        </a:p>
      </dgm:t>
    </dgm:pt>
    <dgm:pt modelId="{B45DA9F2-278D-450B-B3D6-CF5ABB2D046B}">
      <dgm:prSet phldrT="[Text]"/>
      <dgm:spPr/>
      <dgm:t>
        <a:bodyPr/>
        <a:lstStyle/>
        <a:p>
          <a:r>
            <a:rPr lang="sv-SE" dirty="0" smtClean="0"/>
            <a:t>2019</a:t>
          </a:r>
          <a:br>
            <a:rPr lang="sv-SE" dirty="0" smtClean="0"/>
          </a:br>
          <a:r>
            <a:rPr lang="sv-SE" dirty="0" smtClean="0"/>
            <a:t>December</a:t>
          </a:r>
          <a:endParaRPr lang="sv-SE" dirty="0"/>
        </a:p>
      </dgm:t>
    </dgm:pt>
    <dgm:pt modelId="{EEE1EFA6-9D98-4911-94EC-74695E58577C}" type="sibTrans" cxnId="{E8561052-9CEE-41F6-B1ED-2F73E33749F7}">
      <dgm:prSet/>
      <dgm:spPr/>
      <dgm:t>
        <a:bodyPr/>
        <a:lstStyle/>
        <a:p>
          <a:endParaRPr lang="sv-SE"/>
        </a:p>
      </dgm:t>
    </dgm:pt>
    <dgm:pt modelId="{039DB1EC-9F94-42B0-A9E6-24E8839DEF1C}" type="parTrans" cxnId="{E8561052-9CEE-41F6-B1ED-2F73E33749F7}">
      <dgm:prSet/>
      <dgm:spPr/>
      <dgm:t>
        <a:bodyPr/>
        <a:lstStyle/>
        <a:p>
          <a:endParaRPr lang="sv-SE"/>
        </a:p>
      </dgm:t>
    </dgm:pt>
    <dgm:pt modelId="{F8412B18-C77C-47B6-96CC-B8953AE11DE7}" type="pres">
      <dgm:prSet presAssocID="{28C612C4-EEAE-446E-AD3C-B9838134AE41}" presName="Name0" presStyleCnt="0">
        <dgm:presLayoutVars>
          <dgm:dir/>
          <dgm:animLvl val="lvl"/>
          <dgm:resizeHandles val="exact"/>
        </dgm:presLayoutVars>
      </dgm:prSet>
      <dgm:spPr/>
      <dgm:t>
        <a:bodyPr/>
        <a:lstStyle/>
        <a:p>
          <a:endParaRPr lang="sv-SE"/>
        </a:p>
      </dgm:t>
    </dgm:pt>
    <dgm:pt modelId="{FFAEEA26-0AC7-4E8B-9D3F-951D2B981145}" type="pres">
      <dgm:prSet presAssocID="{E9FA479A-2965-4B5C-9C2C-F6376CD38B94}" presName="parTxOnly" presStyleLbl="node1" presStyleIdx="0" presStyleCnt="10">
        <dgm:presLayoutVars>
          <dgm:chMax val="0"/>
          <dgm:chPref val="0"/>
          <dgm:bulletEnabled val="1"/>
        </dgm:presLayoutVars>
      </dgm:prSet>
      <dgm:spPr/>
      <dgm:t>
        <a:bodyPr/>
        <a:lstStyle/>
        <a:p>
          <a:endParaRPr lang="sv-SE"/>
        </a:p>
      </dgm:t>
    </dgm:pt>
    <dgm:pt modelId="{79910280-416D-491E-B560-7A0F2D927E13}" type="pres">
      <dgm:prSet presAssocID="{D500EED0-3511-4988-9E93-BBBA1774394C}" presName="parTxOnlySpace" presStyleCnt="0"/>
      <dgm:spPr/>
      <dgm:t>
        <a:bodyPr/>
        <a:lstStyle/>
        <a:p>
          <a:endParaRPr lang="sv-SE"/>
        </a:p>
      </dgm:t>
    </dgm:pt>
    <dgm:pt modelId="{36A75F5B-A8C3-4388-A956-C744BB3FD0F2}" type="pres">
      <dgm:prSet presAssocID="{B45DA9F2-278D-450B-B3D6-CF5ABB2D046B}" presName="parTxOnly" presStyleLbl="node1" presStyleIdx="1" presStyleCnt="10">
        <dgm:presLayoutVars>
          <dgm:chMax val="0"/>
          <dgm:chPref val="0"/>
          <dgm:bulletEnabled val="1"/>
        </dgm:presLayoutVars>
      </dgm:prSet>
      <dgm:spPr/>
      <dgm:t>
        <a:bodyPr/>
        <a:lstStyle/>
        <a:p>
          <a:endParaRPr lang="sv-SE"/>
        </a:p>
      </dgm:t>
    </dgm:pt>
    <dgm:pt modelId="{9CF252C3-646C-45E8-A7F3-CCE1D86543EC}" type="pres">
      <dgm:prSet presAssocID="{EEE1EFA6-9D98-4911-94EC-74695E58577C}" presName="parTxOnlySpace" presStyleCnt="0"/>
      <dgm:spPr/>
      <dgm:t>
        <a:bodyPr/>
        <a:lstStyle/>
        <a:p>
          <a:endParaRPr lang="sv-SE"/>
        </a:p>
      </dgm:t>
    </dgm:pt>
    <dgm:pt modelId="{B44F36DB-164D-4AD8-94E1-A8D85DEB2E99}" type="pres">
      <dgm:prSet presAssocID="{67CC6BB3-6F73-4F56-BCF9-9D3694BC1678}" presName="parTxOnly" presStyleLbl="node1" presStyleIdx="2" presStyleCnt="10">
        <dgm:presLayoutVars>
          <dgm:chMax val="0"/>
          <dgm:chPref val="0"/>
          <dgm:bulletEnabled val="1"/>
        </dgm:presLayoutVars>
      </dgm:prSet>
      <dgm:spPr/>
      <dgm:t>
        <a:bodyPr/>
        <a:lstStyle/>
        <a:p>
          <a:endParaRPr lang="sv-SE"/>
        </a:p>
      </dgm:t>
    </dgm:pt>
    <dgm:pt modelId="{5EA9B685-1B36-4801-B7CD-A28AE44417EB}" type="pres">
      <dgm:prSet presAssocID="{236B00E7-FE09-43FC-BD79-D963410C3076}" presName="parTxOnlySpace" presStyleCnt="0"/>
      <dgm:spPr/>
      <dgm:t>
        <a:bodyPr/>
        <a:lstStyle/>
        <a:p>
          <a:endParaRPr lang="sv-SE"/>
        </a:p>
      </dgm:t>
    </dgm:pt>
    <dgm:pt modelId="{066843A8-3D08-41FE-A9BA-9FE691FA578A}" type="pres">
      <dgm:prSet presAssocID="{70D96CA5-BBFB-4356-9CA2-C3315E6006EC}" presName="parTxOnly" presStyleLbl="node1" presStyleIdx="3" presStyleCnt="10">
        <dgm:presLayoutVars>
          <dgm:chMax val="0"/>
          <dgm:chPref val="0"/>
          <dgm:bulletEnabled val="1"/>
        </dgm:presLayoutVars>
      </dgm:prSet>
      <dgm:spPr/>
      <dgm:t>
        <a:bodyPr/>
        <a:lstStyle/>
        <a:p>
          <a:endParaRPr lang="sv-SE"/>
        </a:p>
      </dgm:t>
    </dgm:pt>
    <dgm:pt modelId="{9AAAB31A-BB7C-443A-A869-340E32D7DF86}" type="pres">
      <dgm:prSet presAssocID="{174FC891-AF76-47C9-945E-A9CB1E37FC8F}" presName="parTxOnlySpace" presStyleCnt="0"/>
      <dgm:spPr/>
      <dgm:t>
        <a:bodyPr/>
        <a:lstStyle/>
        <a:p>
          <a:endParaRPr lang="sv-SE"/>
        </a:p>
      </dgm:t>
    </dgm:pt>
    <dgm:pt modelId="{5A2E81B0-7B6D-48EA-8599-F80206F7363F}" type="pres">
      <dgm:prSet presAssocID="{7A10C25C-8056-4755-BE19-453524E1F4E1}" presName="parTxOnly" presStyleLbl="node1" presStyleIdx="4" presStyleCnt="10">
        <dgm:presLayoutVars>
          <dgm:chMax val="0"/>
          <dgm:chPref val="0"/>
          <dgm:bulletEnabled val="1"/>
        </dgm:presLayoutVars>
      </dgm:prSet>
      <dgm:spPr/>
      <dgm:t>
        <a:bodyPr/>
        <a:lstStyle/>
        <a:p>
          <a:endParaRPr lang="sv-SE"/>
        </a:p>
      </dgm:t>
    </dgm:pt>
    <dgm:pt modelId="{090A8E61-E49A-4F60-98B8-8D618AC1EF63}" type="pres">
      <dgm:prSet presAssocID="{BE218ED4-3D1F-479D-B847-B95759FB8981}" presName="parTxOnlySpace" presStyleCnt="0"/>
      <dgm:spPr/>
      <dgm:t>
        <a:bodyPr/>
        <a:lstStyle/>
        <a:p>
          <a:endParaRPr lang="sv-SE"/>
        </a:p>
      </dgm:t>
    </dgm:pt>
    <dgm:pt modelId="{65DF3E1C-2ADF-40D1-88BA-84DF9CDCE321}" type="pres">
      <dgm:prSet presAssocID="{ABA5B065-58AB-454F-9259-E80336E78B32}" presName="parTxOnly" presStyleLbl="node1" presStyleIdx="5" presStyleCnt="10">
        <dgm:presLayoutVars>
          <dgm:chMax val="0"/>
          <dgm:chPref val="0"/>
          <dgm:bulletEnabled val="1"/>
        </dgm:presLayoutVars>
      </dgm:prSet>
      <dgm:spPr/>
      <dgm:t>
        <a:bodyPr/>
        <a:lstStyle/>
        <a:p>
          <a:endParaRPr lang="sv-SE"/>
        </a:p>
      </dgm:t>
    </dgm:pt>
    <dgm:pt modelId="{23D26F82-5E69-408B-91F4-3258B13995AD}" type="pres">
      <dgm:prSet presAssocID="{0D9EB879-3EA2-4B2F-AD10-97AA5C50520E}" presName="parTxOnlySpace" presStyleCnt="0"/>
      <dgm:spPr/>
      <dgm:t>
        <a:bodyPr/>
        <a:lstStyle/>
        <a:p>
          <a:endParaRPr lang="sv-SE"/>
        </a:p>
      </dgm:t>
    </dgm:pt>
    <dgm:pt modelId="{9BA04F2B-8F70-4329-BE39-CAEFB57E6C43}" type="pres">
      <dgm:prSet presAssocID="{CE941C74-F882-44BD-AB90-CCC52A3871A5}" presName="parTxOnly" presStyleLbl="node1" presStyleIdx="6" presStyleCnt="10">
        <dgm:presLayoutVars>
          <dgm:chMax val="0"/>
          <dgm:chPref val="0"/>
          <dgm:bulletEnabled val="1"/>
        </dgm:presLayoutVars>
      </dgm:prSet>
      <dgm:spPr/>
      <dgm:t>
        <a:bodyPr/>
        <a:lstStyle/>
        <a:p>
          <a:endParaRPr lang="sv-SE"/>
        </a:p>
      </dgm:t>
    </dgm:pt>
    <dgm:pt modelId="{3C6DA3F0-F711-4565-B49D-0A616422436B}" type="pres">
      <dgm:prSet presAssocID="{E5C79BB7-A8F6-4EF5-A574-5A529C315C8E}" presName="parTxOnlySpace" presStyleCnt="0"/>
      <dgm:spPr/>
      <dgm:t>
        <a:bodyPr/>
        <a:lstStyle/>
        <a:p>
          <a:endParaRPr lang="sv-SE"/>
        </a:p>
      </dgm:t>
    </dgm:pt>
    <dgm:pt modelId="{03ECF556-212C-4A34-AAD1-07BA838DCEA6}" type="pres">
      <dgm:prSet presAssocID="{97187BE6-9653-467C-8C4A-2282932FFD1E}" presName="parTxOnly" presStyleLbl="node1" presStyleIdx="7" presStyleCnt="10">
        <dgm:presLayoutVars>
          <dgm:chMax val="0"/>
          <dgm:chPref val="0"/>
          <dgm:bulletEnabled val="1"/>
        </dgm:presLayoutVars>
      </dgm:prSet>
      <dgm:spPr/>
      <dgm:t>
        <a:bodyPr/>
        <a:lstStyle/>
        <a:p>
          <a:endParaRPr lang="sv-SE"/>
        </a:p>
      </dgm:t>
    </dgm:pt>
    <dgm:pt modelId="{5F2C402A-6332-4BF9-A0AF-E53948E0B0BD}" type="pres">
      <dgm:prSet presAssocID="{7A7D7628-109B-4A71-91C5-FF5E8AF08FB3}" presName="parTxOnlySpace" presStyleCnt="0"/>
      <dgm:spPr/>
      <dgm:t>
        <a:bodyPr/>
        <a:lstStyle/>
        <a:p>
          <a:endParaRPr lang="sv-SE"/>
        </a:p>
      </dgm:t>
    </dgm:pt>
    <dgm:pt modelId="{B504EB87-EDA1-4700-96E2-4C0FFA3CA34B}" type="pres">
      <dgm:prSet presAssocID="{C88C4866-71CD-46A9-9814-B06E76AED457}" presName="parTxOnly" presStyleLbl="node1" presStyleIdx="8" presStyleCnt="10">
        <dgm:presLayoutVars>
          <dgm:chMax val="0"/>
          <dgm:chPref val="0"/>
          <dgm:bulletEnabled val="1"/>
        </dgm:presLayoutVars>
      </dgm:prSet>
      <dgm:spPr/>
      <dgm:t>
        <a:bodyPr/>
        <a:lstStyle/>
        <a:p>
          <a:endParaRPr lang="sv-SE"/>
        </a:p>
      </dgm:t>
    </dgm:pt>
    <dgm:pt modelId="{EE183BF4-BCC3-436B-8D1B-471DC7187F2A}" type="pres">
      <dgm:prSet presAssocID="{0AD88905-C43F-4F20-A866-15F51363F437}" presName="parTxOnlySpace" presStyleCnt="0"/>
      <dgm:spPr/>
      <dgm:t>
        <a:bodyPr/>
        <a:lstStyle/>
        <a:p>
          <a:endParaRPr lang="sv-SE"/>
        </a:p>
      </dgm:t>
    </dgm:pt>
    <dgm:pt modelId="{BB0FC584-6E7C-41D9-B1EB-F54A8A3C0341}" type="pres">
      <dgm:prSet presAssocID="{526125CB-5BAE-41C7-AD23-4E77198C66AF}" presName="parTxOnly" presStyleLbl="node1" presStyleIdx="9" presStyleCnt="10">
        <dgm:presLayoutVars>
          <dgm:chMax val="0"/>
          <dgm:chPref val="0"/>
          <dgm:bulletEnabled val="1"/>
        </dgm:presLayoutVars>
      </dgm:prSet>
      <dgm:spPr/>
      <dgm:t>
        <a:bodyPr/>
        <a:lstStyle/>
        <a:p>
          <a:endParaRPr lang="sv-SE"/>
        </a:p>
      </dgm:t>
    </dgm:pt>
  </dgm:ptLst>
  <dgm:cxnLst>
    <dgm:cxn modelId="{E8561052-9CEE-41F6-B1ED-2F73E33749F7}" srcId="{28C612C4-EEAE-446E-AD3C-B9838134AE41}" destId="{B45DA9F2-278D-450B-B3D6-CF5ABB2D046B}" srcOrd="1" destOrd="0" parTransId="{039DB1EC-9F94-42B0-A9E6-24E8839DEF1C}" sibTransId="{EEE1EFA6-9D98-4911-94EC-74695E58577C}"/>
    <dgm:cxn modelId="{F6CABB5A-3719-45FF-B9FC-201F00C8011F}" type="presOf" srcId="{ABA5B065-58AB-454F-9259-E80336E78B32}" destId="{65DF3E1C-2ADF-40D1-88BA-84DF9CDCE321}" srcOrd="0" destOrd="0" presId="urn:microsoft.com/office/officeart/2005/8/layout/chevron1"/>
    <dgm:cxn modelId="{C84D1607-1D1C-44EA-BC51-CE2A164BCD30}" srcId="{28C612C4-EEAE-446E-AD3C-B9838134AE41}" destId="{67CC6BB3-6F73-4F56-BCF9-9D3694BC1678}" srcOrd="2" destOrd="0" parTransId="{7517F3A0-F3BA-4F5B-9B1C-FAED055FCC54}" sibTransId="{236B00E7-FE09-43FC-BD79-D963410C3076}"/>
    <dgm:cxn modelId="{F868CE5E-DF8F-4ACA-B4EE-4E4739436CD5}" srcId="{28C612C4-EEAE-446E-AD3C-B9838134AE41}" destId="{97187BE6-9653-467C-8C4A-2282932FFD1E}" srcOrd="7" destOrd="0" parTransId="{269A78E4-0694-4D18-867F-702C4E9155B1}" sibTransId="{7A7D7628-109B-4A71-91C5-FF5E8AF08FB3}"/>
    <dgm:cxn modelId="{6C3726B3-7EBA-4927-8F09-1AD81A9243E0}" type="presOf" srcId="{B45DA9F2-278D-450B-B3D6-CF5ABB2D046B}" destId="{36A75F5B-A8C3-4388-A956-C744BB3FD0F2}" srcOrd="0" destOrd="0" presId="urn:microsoft.com/office/officeart/2005/8/layout/chevron1"/>
    <dgm:cxn modelId="{EEC9BFF9-E16D-4C49-9C12-50124B53B34D}" type="presOf" srcId="{C88C4866-71CD-46A9-9814-B06E76AED457}" destId="{B504EB87-EDA1-4700-96E2-4C0FFA3CA34B}" srcOrd="0" destOrd="0" presId="urn:microsoft.com/office/officeart/2005/8/layout/chevron1"/>
    <dgm:cxn modelId="{E30C3977-4456-4BCE-80F7-910CEB3DC341}" type="presOf" srcId="{CE941C74-F882-44BD-AB90-CCC52A3871A5}" destId="{9BA04F2B-8F70-4329-BE39-CAEFB57E6C43}" srcOrd="0" destOrd="0" presId="urn:microsoft.com/office/officeart/2005/8/layout/chevron1"/>
    <dgm:cxn modelId="{315D20C7-34E5-4500-85F3-8F74420E0751}" type="presOf" srcId="{28C612C4-EEAE-446E-AD3C-B9838134AE41}" destId="{F8412B18-C77C-47B6-96CC-B8953AE11DE7}" srcOrd="0" destOrd="0" presId="urn:microsoft.com/office/officeart/2005/8/layout/chevron1"/>
    <dgm:cxn modelId="{28779980-93AB-46BF-A552-5BB5BCD34EA3}" type="presOf" srcId="{7A10C25C-8056-4755-BE19-453524E1F4E1}" destId="{5A2E81B0-7B6D-48EA-8599-F80206F7363F}" srcOrd="0" destOrd="0" presId="urn:microsoft.com/office/officeart/2005/8/layout/chevron1"/>
    <dgm:cxn modelId="{35CB3DF2-4840-4A6D-B6FB-3BFC90E7964C}" type="presOf" srcId="{E9FA479A-2965-4B5C-9C2C-F6376CD38B94}" destId="{FFAEEA26-0AC7-4E8B-9D3F-951D2B981145}" srcOrd="0" destOrd="0" presId="urn:microsoft.com/office/officeart/2005/8/layout/chevron1"/>
    <dgm:cxn modelId="{86ABCAA5-4DCF-48C1-8CCF-DC114D35026D}" srcId="{28C612C4-EEAE-446E-AD3C-B9838134AE41}" destId="{CE941C74-F882-44BD-AB90-CCC52A3871A5}" srcOrd="6" destOrd="0" parTransId="{25C9FAA8-A5DA-425E-84F8-256C629B2656}" sibTransId="{E5C79BB7-A8F6-4EF5-A574-5A529C315C8E}"/>
    <dgm:cxn modelId="{59D5026B-FAC1-4C99-9165-98A57D2BDEEA}" srcId="{28C612C4-EEAE-446E-AD3C-B9838134AE41}" destId="{ABA5B065-58AB-454F-9259-E80336E78B32}" srcOrd="5" destOrd="0" parTransId="{9141C448-D8D9-4B15-B6DC-59447B496786}" sibTransId="{0D9EB879-3EA2-4B2F-AD10-97AA5C50520E}"/>
    <dgm:cxn modelId="{F3C3CC58-4B4A-435E-A983-6496DFBB7544}" srcId="{28C612C4-EEAE-446E-AD3C-B9838134AE41}" destId="{E9FA479A-2965-4B5C-9C2C-F6376CD38B94}" srcOrd="0" destOrd="0" parTransId="{7F0AF06D-DAC9-4853-8AAA-3546BC1EFA15}" sibTransId="{D500EED0-3511-4988-9E93-BBBA1774394C}"/>
    <dgm:cxn modelId="{1AEAC050-9F34-4532-A38B-FECBDA6A4A45}" srcId="{28C612C4-EEAE-446E-AD3C-B9838134AE41}" destId="{C88C4866-71CD-46A9-9814-B06E76AED457}" srcOrd="8" destOrd="0" parTransId="{02A9A0A1-B7FC-4961-ABA7-9BEDEA8766DC}" sibTransId="{0AD88905-C43F-4F20-A866-15F51363F437}"/>
    <dgm:cxn modelId="{CE3C95FA-5F54-4F21-BC9A-1C4390D4AFD5}" srcId="{28C612C4-EEAE-446E-AD3C-B9838134AE41}" destId="{7A10C25C-8056-4755-BE19-453524E1F4E1}" srcOrd="4" destOrd="0" parTransId="{B00641F9-0C76-4A75-B602-B1D3987CF6EF}" sibTransId="{BE218ED4-3D1F-479D-B847-B95759FB8981}"/>
    <dgm:cxn modelId="{C863D5D7-999C-4D7E-BB90-0343DBB67E7D}" type="presOf" srcId="{97187BE6-9653-467C-8C4A-2282932FFD1E}" destId="{03ECF556-212C-4A34-AAD1-07BA838DCEA6}" srcOrd="0" destOrd="0" presId="urn:microsoft.com/office/officeart/2005/8/layout/chevron1"/>
    <dgm:cxn modelId="{7A4FD953-64FB-40C0-B8E1-D6E989B3EF95}" srcId="{28C612C4-EEAE-446E-AD3C-B9838134AE41}" destId="{70D96CA5-BBFB-4356-9CA2-C3315E6006EC}" srcOrd="3" destOrd="0" parTransId="{BC43C873-9C28-4606-9922-5BC5D55EF759}" sibTransId="{174FC891-AF76-47C9-945E-A9CB1E37FC8F}"/>
    <dgm:cxn modelId="{36C6392B-30DE-40E4-BE31-1616CF4A62EB}" type="presOf" srcId="{67CC6BB3-6F73-4F56-BCF9-9D3694BC1678}" destId="{B44F36DB-164D-4AD8-94E1-A8D85DEB2E99}" srcOrd="0" destOrd="0" presId="urn:microsoft.com/office/officeart/2005/8/layout/chevron1"/>
    <dgm:cxn modelId="{6F0D5C78-D8F3-43E1-9DF0-0B23295C5E71}" type="presOf" srcId="{70D96CA5-BBFB-4356-9CA2-C3315E6006EC}" destId="{066843A8-3D08-41FE-A9BA-9FE691FA578A}" srcOrd="0" destOrd="0" presId="urn:microsoft.com/office/officeart/2005/8/layout/chevron1"/>
    <dgm:cxn modelId="{7C00ECFA-75B0-4BF3-8E59-429D6D44121C}" srcId="{28C612C4-EEAE-446E-AD3C-B9838134AE41}" destId="{526125CB-5BAE-41C7-AD23-4E77198C66AF}" srcOrd="9" destOrd="0" parTransId="{8EB36B11-AD70-4D9C-8B7E-46CD5A0B7309}" sibTransId="{1BDFAEDA-BEA4-4A3D-BAF3-2B906794167D}"/>
    <dgm:cxn modelId="{B95D92A6-699A-4A48-BCE8-081C88020402}" type="presOf" srcId="{526125CB-5BAE-41C7-AD23-4E77198C66AF}" destId="{BB0FC584-6E7C-41D9-B1EB-F54A8A3C0341}" srcOrd="0" destOrd="0" presId="urn:microsoft.com/office/officeart/2005/8/layout/chevron1"/>
    <dgm:cxn modelId="{6F596C66-DCB7-4FDC-BFA9-63889ECA1B46}" type="presParOf" srcId="{F8412B18-C77C-47B6-96CC-B8953AE11DE7}" destId="{FFAEEA26-0AC7-4E8B-9D3F-951D2B981145}" srcOrd="0" destOrd="0" presId="urn:microsoft.com/office/officeart/2005/8/layout/chevron1"/>
    <dgm:cxn modelId="{9698A24D-ED61-4AC5-83FD-F3DB34A9FF67}" type="presParOf" srcId="{F8412B18-C77C-47B6-96CC-B8953AE11DE7}" destId="{79910280-416D-491E-B560-7A0F2D927E13}" srcOrd="1" destOrd="0" presId="urn:microsoft.com/office/officeart/2005/8/layout/chevron1"/>
    <dgm:cxn modelId="{4D81AB08-F094-4816-9ABF-4BCD87B48278}" type="presParOf" srcId="{F8412B18-C77C-47B6-96CC-B8953AE11DE7}" destId="{36A75F5B-A8C3-4388-A956-C744BB3FD0F2}" srcOrd="2" destOrd="0" presId="urn:microsoft.com/office/officeart/2005/8/layout/chevron1"/>
    <dgm:cxn modelId="{AB86B348-8E88-452D-A620-C1E22C5493EC}" type="presParOf" srcId="{F8412B18-C77C-47B6-96CC-B8953AE11DE7}" destId="{9CF252C3-646C-45E8-A7F3-CCE1D86543EC}" srcOrd="3" destOrd="0" presId="urn:microsoft.com/office/officeart/2005/8/layout/chevron1"/>
    <dgm:cxn modelId="{4A473650-139C-461C-A15E-215A72440CBB}" type="presParOf" srcId="{F8412B18-C77C-47B6-96CC-B8953AE11DE7}" destId="{B44F36DB-164D-4AD8-94E1-A8D85DEB2E99}" srcOrd="4" destOrd="0" presId="urn:microsoft.com/office/officeart/2005/8/layout/chevron1"/>
    <dgm:cxn modelId="{B70C778F-0660-474E-8C1D-BDC9A77A2B74}" type="presParOf" srcId="{F8412B18-C77C-47B6-96CC-B8953AE11DE7}" destId="{5EA9B685-1B36-4801-B7CD-A28AE44417EB}" srcOrd="5" destOrd="0" presId="urn:microsoft.com/office/officeart/2005/8/layout/chevron1"/>
    <dgm:cxn modelId="{A1D6B5C8-E81D-427D-8065-2C5A36377620}" type="presParOf" srcId="{F8412B18-C77C-47B6-96CC-B8953AE11DE7}" destId="{066843A8-3D08-41FE-A9BA-9FE691FA578A}" srcOrd="6" destOrd="0" presId="urn:microsoft.com/office/officeart/2005/8/layout/chevron1"/>
    <dgm:cxn modelId="{876EB64E-AEBD-4AAE-8E64-D24F881818B4}" type="presParOf" srcId="{F8412B18-C77C-47B6-96CC-B8953AE11DE7}" destId="{9AAAB31A-BB7C-443A-A869-340E32D7DF86}" srcOrd="7" destOrd="0" presId="urn:microsoft.com/office/officeart/2005/8/layout/chevron1"/>
    <dgm:cxn modelId="{97EFAE4C-E00C-4D7D-B306-A55C47FEB14B}" type="presParOf" srcId="{F8412B18-C77C-47B6-96CC-B8953AE11DE7}" destId="{5A2E81B0-7B6D-48EA-8599-F80206F7363F}" srcOrd="8" destOrd="0" presId="urn:microsoft.com/office/officeart/2005/8/layout/chevron1"/>
    <dgm:cxn modelId="{D6644FBA-B906-4D64-8EF9-4094BFBEA3C1}" type="presParOf" srcId="{F8412B18-C77C-47B6-96CC-B8953AE11DE7}" destId="{090A8E61-E49A-4F60-98B8-8D618AC1EF63}" srcOrd="9" destOrd="0" presId="urn:microsoft.com/office/officeart/2005/8/layout/chevron1"/>
    <dgm:cxn modelId="{06DEACD4-2E51-41C6-A46D-1FF912829C84}" type="presParOf" srcId="{F8412B18-C77C-47B6-96CC-B8953AE11DE7}" destId="{65DF3E1C-2ADF-40D1-88BA-84DF9CDCE321}" srcOrd="10" destOrd="0" presId="urn:microsoft.com/office/officeart/2005/8/layout/chevron1"/>
    <dgm:cxn modelId="{62B202A0-3455-420D-B042-E7556B501983}" type="presParOf" srcId="{F8412B18-C77C-47B6-96CC-B8953AE11DE7}" destId="{23D26F82-5E69-408B-91F4-3258B13995AD}" srcOrd="11" destOrd="0" presId="urn:microsoft.com/office/officeart/2005/8/layout/chevron1"/>
    <dgm:cxn modelId="{C45F88BB-BCE0-4E80-950D-F93BD8CA5EC4}" type="presParOf" srcId="{F8412B18-C77C-47B6-96CC-B8953AE11DE7}" destId="{9BA04F2B-8F70-4329-BE39-CAEFB57E6C43}" srcOrd="12" destOrd="0" presId="urn:microsoft.com/office/officeart/2005/8/layout/chevron1"/>
    <dgm:cxn modelId="{DFCFCA39-4D3C-47D0-A20D-270A2525E4D0}" type="presParOf" srcId="{F8412B18-C77C-47B6-96CC-B8953AE11DE7}" destId="{3C6DA3F0-F711-4565-B49D-0A616422436B}" srcOrd="13" destOrd="0" presId="urn:microsoft.com/office/officeart/2005/8/layout/chevron1"/>
    <dgm:cxn modelId="{B3B2332B-F567-46D6-A278-3796CC25FDAC}" type="presParOf" srcId="{F8412B18-C77C-47B6-96CC-B8953AE11DE7}" destId="{03ECF556-212C-4A34-AAD1-07BA838DCEA6}" srcOrd="14" destOrd="0" presId="urn:microsoft.com/office/officeart/2005/8/layout/chevron1"/>
    <dgm:cxn modelId="{8BF6E6C3-56EF-4ACB-A798-9756F04AA5BA}" type="presParOf" srcId="{F8412B18-C77C-47B6-96CC-B8953AE11DE7}" destId="{5F2C402A-6332-4BF9-A0AF-E53948E0B0BD}" srcOrd="15" destOrd="0" presId="urn:microsoft.com/office/officeart/2005/8/layout/chevron1"/>
    <dgm:cxn modelId="{5225C38E-853A-4E43-9C70-950876213267}" type="presParOf" srcId="{F8412B18-C77C-47B6-96CC-B8953AE11DE7}" destId="{B504EB87-EDA1-4700-96E2-4C0FFA3CA34B}" srcOrd="16" destOrd="0" presId="urn:microsoft.com/office/officeart/2005/8/layout/chevron1"/>
    <dgm:cxn modelId="{10C546FC-BB77-470B-8D5F-CB1B07BD63F9}" type="presParOf" srcId="{F8412B18-C77C-47B6-96CC-B8953AE11DE7}" destId="{EE183BF4-BCC3-436B-8D1B-471DC7187F2A}" srcOrd="17" destOrd="0" presId="urn:microsoft.com/office/officeart/2005/8/layout/chevron1"/>
    <dgm:cxn modelId="{A061CD03-D6A9-4805-B2E2-49575C0F2F4D}" type="presParOf" srcId="{F8412B18-C77C-47B6-96CC-B8953AE11DE7}" destId="{BB0FC584-6E7C-41D9-B1EB-F54A8A3C0341}" srcOrd="1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F8D12-7624-4C59-9304-34757F61006D}">
      <dsp:nvSpPr>
        <dsp:cNvPr id="0" name=""/>
        <dsp:cNvSpPr/>
      </dsp:nvSpPr>
      <dsp:spPr>
        <a:xfrm>
          <a:off x="5676" y="1321721"/>
          <a:ext cx="1759786" cy="70391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Bemanna projektgrupp</a:t>
          </a:r>
          <a:endParaRPr lang="sv-SE" sz="1400" kern="1200" dirty="0"/>
        </a:p>
      </dsp:txBody>
      <dsp:txXfrm>
        <a:off x="5676" y="1321721"/>
        <a:ext cx="1583808" cy="703914"/>
      </dsp:txXfrm>
    </dsp:sp>
    <dsp:sp modelId="{0B82F097-CDD5-4DD6-9506-EB674D7B1ED6}">
      <dsp:nvSpPr>
        <dsp:cNvPr id="0" name=""/>
        <dsp:cNvSpPr/>
      </dsp:nvSpPr>
      <dsp:spPr>
        <a:xfrm>
          <a:off x="1413505" y="1321721"/>
          <a:ext cx="1759786" cy="70391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Intressent-analys per indikator</a:t>
          </a:r>
          <a:endParaRPr lang="sv-SE" sz="1400" kern="1200" dirty="0"/>
        </a:p>
      </dsp:txBody>
      <dsp:txXfrm>
        <a:off x="1765462" y="1321721"/>
        <a:ext cx="1055872" cy="703914"/>
      </dsp:txXfrm>
    </dsp:sp>
    <dsp:sp modelId="{1BC2AE10-FDC2-47AE-A3B6-214157FD95FB}">
      <dsp:nvSpPr>
        <dsp:cNvPr id="0" name=""/>
        <dsp:cNvSpPr/>
      </dsp:nvSpPr>
      <dsp:spPr>
        <a:xfrm>
          <a:off x="2821334" y="1321721"/>
          <a:ext cx="1759786" cy="70391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Forma arbetssätt</a:t>
          </a:r>
          <a:endParaRPr lang="sv-SE" sz="1400" kern="1200" dirty="0"/>
        </a:p>
      </dsp:txBody>
      <dsp:txXfrm>
        <a:off x="3173291" y="1321721"/>
        <a:ext cx="1055872" cy="703914"/>
      </dsp:txXfrm>
    </dsp:sp>
    <dsp:sp modelId="{AAA77DC7-BD14-4290-870A-91BBA3485A9B}">
      <dsp:nvSpPr>
        <dsp:cNvPr id="0" name=""/>
        <dsp:cNvSpPr/>
      </dsp:nvSpPr>
      <dsp:spPr>
        <a:xfrm>
          <a:off x="4229163" y="1321721"/>
          <a:ext cx="1759786" cy="70391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Utveckling av indikatorer</a:t>
          </a:r>
          <a:endParaRPr lang="sv-SE" sz="1400" kern="1200" dirty="0"/>
        </a:p>
      </dsp:txBody>
      <dsp:txXfrm>
        <a:off x="4581120" y="1321721"/>
        <a:ext cx="1055872" cy="703914"/>
      </dsp:txXfrm>
    </dsp:sp>
    <dsp:sp modelId="{3D769CF4-A002-4277-9803-6A3812BCB0CE}">
      <dsp:nvSpPr>
        <dsp:cNvPr id="0" name=""/>
        <dsp:cNvSpPr/>
      </dsp:nvSpPr>
      <dsp:spPr>
        <a:xfrm>
          <a:off x="5636992" y="1321721"/>
          <a:ext cx="1759786" cy="703914"/>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Statistik</a:t>
          </a:r>
          <a:endParaRPr lang="sv-SE" sz="1400" kern="1200" dirty="0"/>
        </a:p>
      </dsp:txBody>
      <dsp:txXfrm>
        <a:off x="5988949" y="1321721"/>
        <a:ext cx="1055872" cy="703914"/>
      </dsp:txXfrm>
    </dsp:sp>
    <dsp:sp modelId="{F6BD59CD-8B6B-4699-B7A7-CF8AC38A2B0B}">
      <dsp:nvSpPr>
        <dsp:cNvPr id="0" name=""/>
        <dsp:cNvSpPr/>
      </dsp:nvSpPr>
      <dsp:spPr>
        <a:xfrm>
          <a:off x="7044821" y="1321721"/>
          <a:ext cx="1759786" cy="703914"/>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Analys av utfall</a:t>
          </a:r>
          <a:endParaRPr lang="sv-SE" sz="1400" kern="1200" dirty="0"/>
        </a:p>
      </dsp:txBody>
      <dsp:txXfrm>
        <a:off x="7396778" y="1321721"/>
        <a:ext cx="1055872" cy="703914"/>
      </dsp:txXfrm>
    </dsp:sp>
    <dsp:sp modelId="{51D1279B-81D9-43A5-9447-D9D1F42AA060}">
      <dsp:nvSpPr>
        <dsp:cNvPr id="0" name=""/>
        <dsp:cNvSpPr/>
      </dsp:nvSpPr>
      <dsp:spPr>
        <a:xfrm>
          <a:off x="8452650" y="1321721"/>
          <a:ext cx="1759786" cy="70391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Presentera grafiskt </a:t>
          </a:r>
          <a:endParaRPr lang="sv-SE" sz="1400" kern="1200" dirty="0"/>
        </a:p>
      </dsp:txBody>
      <dsp:txXfrm>
        <a:off x="8804607" y="1321721"/>
        <a:ext cx="1055872" cy="703914"/>
      </dsp:txXfrm>
    </dsp:sp>
    <dsp:sp modelId="{3AF1745F-F938-435D-A1A7-A36C206C2D47}">
      <dsp:nvSpPr>
        <dsp:cNvPr id="0" name=""/>
        <dsp:cNvSpPr/>
      </dsp:nvSpPr>
      <dsp:spPr>
        <a:xfrm>
          <a:off x="9860479" y="1321721"/>
          <a:ext cx="1759786" cy="70391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sv-SE" sz="1400" kern="1200" dirty="0" smtClean="0"/>
            <a:t>Redovisning</a:t>
          </a:r>
          <a:endParaRPr lang="sv-SE" sz="1400" kern="1200" dirty="0"/>
        </a:p>
      </dsp:txBody>
      <dsp:txXfrm>
        <a:off x="10212436" y="1321721"/>
        <a:ext cx="1055872" cy="703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F8D12-7624-4C59-9304-34757F61006D}">
      <dsp:nvSpPr>
        <dsp:cNvPr id="0" name=""/>
        <dsp:cNvSpPr/>
      </dsp:nvSpPr>
      <dsp:spPr>
        <a:xfrm>
          <a:off x="3478" y="505478"/>
          <a:ext cx="1078205" cy="431282"/>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Bemanna projektgrupp</a:t>
          </a:r>
          <a:endParaRPr lang="sv-SE" sz="900" kern="1200" dirty="0"/>
        </a:p>
      </dsp:txBody>
      <dsp:txXfrm>
        <a:off x="3478" y="505478"/>
        <a:ext cx="970385" cy="431282"/>
      </dsp:txXfrm>
    </dsp:sp>
    <dsp:sp modelId="{0B82F097-CDD5-4DD6-9506-EB674D7B1ED6}">
      <dsp:nvSpPr>
        <dsp:cNvPr id="0" name=""/>
        <dsp:cNvSpPr/>
      </dsp:nvSpPr>
      <dsp:spPr>
        <a:xfrm>
          <a:off x="866042" y="505478"/>
          <a:ext cx="1078205" cy="43128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Intressent-analys per indikator</a:t>
          </a:r>
          <a:endParaRPr lang="sv-SE" sz="900" kern="1200" dirty="0"/>
        </a:p>
      </dsp:txBody>
      <dsp:txXfrm>
        <a:off x="1081683" y="505478"/>
        <a:ext cx="646923" cy="431282"/>
      </dsp:txXfrm>
    </dsp:sp>
    <dsp:sp modelId="{1BC2AE10-FDC2-47AE-A3B6-214157FD95FB}">
      <dsp:nvSpPr>
        <dsp:cNvPr id="0" name=""/>
        <dsp:cNvSpPr/>
      </dsp:nvSpPr>
      <dsp:spPr>
        <a:xfrm>
          <a:off x="1728607" y="505478"/>
          <a:ext cx="1078205" cy="43128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Forma arbetssätt</a:t>
          </a:r>
          <a:endParaRPr lang="sv-SE" sz="900" kern="1200" dirty="0"/>
        </a:p>
      </dsp:txBody>
      <dsp:txXfrm>
        <a:off x="1944248" y="505478"/>
        <a:ext cx="646923" cy="431282"/>
      </dsp:txXfrm>
    </dsp:sp>
    <dsp:sp modelId="{AAA77DC7-BD14-4290-870A-91BBA3485A9B}">
      <dsp:nvSpPr>
        <dsp:cNvPr id="0" name=""/>
        <dsp:cNvSpPr/>
      </dsp:nvSpPr>
      <dsp:spPr>
        <a:xfrm>
          <a:off x="2591171" y="505478"/>
          <a:ext cx="1078205" cy="431282"/>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Utveckling av indikatorer</a:t>
          </a:r>
          <a:endParaRPr lang="sv-SE" sz="900" kern="1200" dirty="0"/>
        </a:p>
      </dsp:txBody>
      <dsp:txXfrm>
        <a:off x="2806812" y="505478"/>
        <a:ext cx="646923" cy="431282"/>
      </dsp:txXfrm>
    </dsp:sp>
    <dsp:sp modelId="{3D769CF4-A002-4277-9803-6A3812BCB0CE}">
      <dsp:nvSpPr>
        <dsp:cNvPr id="0" name=""/>
        <dsp:cNvSpPr/>
      </dsp:nvSpPr>
      <dsp:spPr>
        <a:xfrm>
          <a:off x="3453736" y="505478"/>
          <a:ext cx="1078205" cy="43128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Statistik</a:t>
          </a:r>
          <a:endParaRPr lang="sv-SE" sz="900" kern="1200" dirty="0"/>
        </a:p>
      </dsp:txBody>
      <dsp:txXfrm>
        <a:off x="3669377" y="505478"/>
        <a:ext cx="646923" cy="431282"/>
      </dsp:txXfrm>
    </dsp:sp>
    <dsp:sp modelId="{F6BD59CD-8B6B-4699-B7A7-CF8AC38A2B0B}">
      <dsp:nvSpPr>
        <dsp:cNvPr id="0" name=""/>
        <dsp:cNvSpPr/>
      </dsp:nvSpPr>
      <dsp:spPr>
        <a:xfrm>
          <a:off x="4316301" y="505478"/>
          <a:ext cx="1078205" cy="431282"/>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Analys av utfall</a:t>
          </a:r>
          <a:endParaRPr lang="sv-SE" sz="900" kern="1200" dirty="0"/>
        </a:p>
      </dsp:txBody>
      <dsp:txXfrm>
        <a:off x="4531942" y="505478"/>
        <a:ext cx="646923" cy="431282"/>
      </dsp:txXfrm>
    </dsp:sp>
    <dsp:sp modelId="{51D1279B-81D9-43A5-9447-D9D1F42AA060}">
      <dsp:nvSpPr>
        <dsp:cNvPr id="0" name=""/>
        <dsp:cNvSpPr/>
      </dsp:nvSpPr>
      <dsp:spPr>
        <a:xfrm>
          <a:off x="5178865" y="505478"/>
          <a:ext cx="1078205" cy="431282"/>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smtClean="0"/>
            <a:t>Presentera grafiskt </a:t>
          </a:r>
          <a:endParaRPr lang="sv-SE" sz="900" kern="1200" dirty="0"/>
        </a:p>
      </dsp:txBody>
      <dsp:txXfrm>
        <a:off x="5394506" y="505478"/>
        <a:ext cx="646923" cy="431282"/>
      </dsp:txXfrm>
    </dsp:sp>
    <dsp:sp modelId="{3AF1745F-F938-435D-A1A7-A36C206C2D47}">
      <dsp:nvSpPr>
        <dsp:cNvPr id="0" name=""/>
        <dsp:cNvSpPr/>
      </dsp:nvSpPr>
      <dsp:spPr>
        <a:xfrm>
          <a:off x="6041430" y="505478"/>
          <a:ext cx="1078205" cy="431282"/>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05" tIns="24003" rIns="12002" bIns="24003" numCol="1" spcCol="1270" anchor="ctr" anchorCtr="0">
          <a:noAutofit/>
        </a:bodyPr>
        <a:lstStyle/>
        <a:p>
          <a:pPr lvl="0" algn="ctr" defTabSz="400050">
            <a:lnSpc>
              <a:spcPct val="90000"/>
            </a:lnSpc>
            <a:spcBef>
              <a:spcPct val="0"/>
            </a:spcBef>
            <a:spcAft>
              <a:spcPct val="35000"/>
            </a:spcAft>
          </a:pPr>
          <a:r>
            <a:rPr lang="sv-SE" sz="900" kern="1200" dirty="0" err="1" smtClean="0"/>
            <a:t>Redovis-ning</a:t>
          </a:r>
          <a:endParaRPr lang="sv-SE" sz="900" kern="1200" dirty="0"/>
        </a:p>
      </dsp:txBody>
      <dsp:txXfrm>
        <a:off x="6257071" y="505478"/>
        <a:ext cx="646923" cy="431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EEA26-0AC7-4E8B-9D3F-951D2B981145}">
      <dsp:nvSpPr>
        <dsp:cNvPr id="0" name=""/>
        <dsp:cNvSpPr/>
      </dsp:nvSpPr>
      <dsp:spPr>
        <a:xfrm>
          <a:off x="1309" y="1890037"/>
          <a:ext cx="1178125" cy="471250"/>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2019</a:t>
          </a:r>
          <a:br>
            <a:rPr lang="sv-SE" sz="1100" kern="1200" dirty="0" smtClean="0"/>
          </a:br>
          <a:r>
            <a:rPr lang="sv-SE" sz="1100" kern="1200" dirty="0" smtClean="0"/>
            <a:t>November</a:t>
          </a:r>
          <a:endParaRPr lang="sv-SE" sz="1100" kern="1200" dirty="0"/>
        </a:p>
      </dsp:txBody>
      <dsp:txXfrm>
        <a:off x="236934" y="1890037"/>
        <a:ext cx="706875" cy="471250"/>
      </dsp:txXfrm>
    </dsp:sp>
    <dsp:sp modelId="{36A75F5B-A8C3-4388-A956-C744BB3FD0F2}">
      <dsp:nvSpPr>
        <dsp:cNvPr id="0" name=""/>
        <dsp:cNvSpPr/>
      </dsp:nvSpPr>
      <dsp:spPr>
        <a:xfrm>
          <a:off x="1061622" y="1890037"/>
          <a:ext cx="1178125" cy="471250"/>
        </a:xfrm>
        <a:prstGeom prst="chevron">
          <a:avLst/>
        </a:prstGeom>
        <a:solidFill>
          <a:schemeClr val="accent1">
            <a:shade val="50000"/>
            <a:hueOff val="138921"/>
            <a:satOff val="-16123"/>
            <a:lumOff val="10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2019</a:t>
          </a:r>
          <a:br>
            <a:rPr lang="sv-SE" sz="1100" kern="1200" dirty="0" smtClean="0"/>
          </a:br>
          <a:r>
            <a:rPr lang="sv-SE" sz="1100" kern="1200" dirty="0" smtClean="0"/>
            <a:t>December</a:t>
          </a:r>
          <a:endParaRPr lang="sv-SE" sz="1100" kern="1200" dirty="0"/>
        </a:p>
      </dsp:txBody>
      <dsp:txXfrm>
        <a:off x="1297247" y="1890037"/>
        <a:ext cx="706875" cy="471250"/>
      </dsp:txXfrm>
    </dsp:sp>
    <dsp:sp modelId="{B44F36DB-164D-4AD8-94E1-A8D85DEB2E99}">
      <dsp:nvSpPr>
        <dsp:cNvPr id="0" name=""/>
        <dsp:cNvSpPr/>
      </dsp:nvSpPr>
      <dsp:spPr>
        <a:xfrm>
          <a:off x="2121935" y="1890037"/>
          <a:ext cx="1178125" cy="471250"/>
        </a:xfrm>
        <a:prstGeom prst="chevron">
          <a:avLst/>
        </a:prstGeom>
        <a:solidFill>
          <a:schemeClr val="accent1">
            <a:shade val="50000"/>
            <a:hueOff val="277843"/>
            <a:satOff val="-32246"/>
            <a:lumOff val="21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2020</a:t>
          </a:r>
          <a:br>
            <a:rPr lang="sv-SE" sz="1100" kern="1200" dirty="0" smtClean="0"/>
          </a:br>
          <a:r>
            <a:rPr lang="sv-SE" sz="1100" kern="1200" dirty="0" smtClean="0"/>
            <a:t>Januari</a:t>
          </a:r>
          <a:endParaRPr lang="sv-SE" sz="1100" kern="1200" dirty="0"/>
        </a:p>
      </dsp:txBody>
      <dsp:txXfrm>
        <a:off x="2357560" y="1890037"/>
        <a:ext cx="706875" cy="471250"/>
      </dsp:txXfrm>
    </dsp:sp>
    <dsp:sp modelId="{066843A8-3D08-41FE-A9BA-9FE691FA578A}">
      <dsp:nvSpPr>
        <dsp:cNvPr id="0" name=""/>
        <dsp:cNvSpPr/>
      </dsp:nvSpPr>
      <dsp:spPr>
        <a:xfrm>
          <a:off x="3182248" y="1890037"/>
          <a:ext cx="1178125" cy="471250"/>
        </a:xfrm>
        <a:prstGeom prst="chevron">
          <a:avLst/>
        </a:prstGeom>
        <a:solidFill>
          <a:schemeClr val="accent1">
            <a:shade val="50000"/>
            <a:hueOff val="416764"/>
            <a:satOff val="-48370"/>
            <a:lumOff val="32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Februari</a:t>
          </a:r>
          <a:endParaRPr lang="sv-SE" sz="1100" kern="1200" dirty="0"/>
        </a:p>
      </dsp:txBody>
      <dsp:txXfrm>
        <a:off x="3417873" y="1890037"/>
        <a:ext cx="706875" cy="471250"/>
      </dsp:txXfrm>
    </dsp:sp>
    <dsp:sp modelId="{5A2E81B0-7B6D-48EA-8599-F80206F7363F}">
      <dsp:nvSpPr>
        <dsp:cNvPr id="0" name=""/>
        <dsp:cNvSpPr/>
      </dsp:nvSpPr>
      <dsp:spPr>
        <a:xfrm>
          <a:off x="4242561" y="1890037"/>
          <a:ext cx="1178125" cy="471250"/>
        </a:xfrm>
        <a:prstGeom prst="chevron">
          <a:avLst/>
        </a:prstGeom>
        <a:solidFill>
          <a:schemeClr val="accent1">
            <a:shade val="50000"/>
            <a:hueOff val="555686"/>
            <a:satOff val="-64493"/>
            <a:lumOff val="43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Mars</a:t>
          </a:r>
          <a:endParaRPr lang="sv-SE" sz="1100" kern="1200" dirty="0"/>
        </a:p>
      </dsp:txBody>
      <dsp:txXfrm>
        <a:off x="4478186" y="1890037"/>
        <a:ext cx="706875" cy="471250"/>
      </dsp:txXfrm>
    </dsp:sp>
    <dsp:sp modelId="{65DF3E1C-2ADF-40D1-88BA-84DF9CDCE321}">
      <dsp:nvSpPr>
        <dsp:cNvPr id="0" name=""/>
        <dsp:cNvSpPr/>
      </dsp:nvSpPr>
      <dsp:spPr>
        <a:xfrm>
          <a:off x="5302875" y="1890037"/>
          <a:ext cx="1178125" cy="471250"/>
        </a:xfrm>
        <a:prstGeom prst="chevron">
          <a:avLst/>
        </a:prstGeom>
        <a:solidFill>
          <a:schemeClr val="accent1">
            <a:shade val="50000"/>
            <a:hueOff val="694607"/>
            <a:satOff val="-80616"/>
            <a:lumOff val="546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April</a:t>
          </a:r>
          <a:endParaRPr lang="sv-SE" sz="1100" kern="1200" dirty="0"/>
        </a:p>
      </dsp:txBody>
      <dsp:txXfrm>
        <a:off x="5538500" y="1890037"/>
        <a:ext cx="706875" cy="471250"/>
      </dsp:txXfrm>
    </dsp:sp>
    <dsp:sp modelId="{9BA04F2B-8F70-4329-BE39-CAEFB57E6C43}">
      <dsp:nvSpPr>
        <dsp:cNvPr id="0" name=""/>
        <dsp:cNvSpPr/>
      </dsp:nvSpPr>
      <dsp:spPr>
        <a:xfrm>
          <a:off x="6363188" y="1890037"/>
          <a:ext cx="1178125" cy="471250"/>
        </a:xfrm>
        <a:prstGeom prst="chevron">
          <a:avLst/>
        </a:prstGeom>
        <a:solidFill>
          <a:schemeClr val="accent1">
            <a:shade val="50000"/>
            <a:hueOff val="555686"/>
            <a:satOff val="-64493"/>
            <a:lumOff val="437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Maj</a:t>
          </a:r>
          <a:endParaRPr lang="sv-SE" sz="1100" kern="1200" dirty="0"/>
        </a:p>
      </dsp:txBody>
      <dsp:txXfrm>
        <a:off x="6598813" y="1890037"/>
        <a:ext cx="706875" cy="471250"/>
      </dsp:txXfrm>
    </dsp:sp>
    <dsp:sp modelId="{03ECF556-212C-4A34-AAD1-07BA838DCEA6}">
      <dsp:nvSpPr>
        <dsp:cNvPr id="0" name=""/>
        <dsp:cNvSpPr/>
      </dsp:nvSpPr>
      <dsp:spPr>
        <a:xfrm>
          <a:off x="7423501" y="1890037"/>
          <a:ext cx="1178125" cy="471250"/>
        </a:xfrm>
        <a:prstGeom prst="chevron">
          <a:avLst/>
        </a:prstGeom>
        <a:solidFill>
          <a:schemeClr val="accent1">
            <a:shade val="50000"/>
            <a:hueOff val="416764"/>
            <a:satOff val="-48370"/>
            <a:lumOff val="32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Juni</a:t>
          </a:r>
          <a:endParaRPr lang="sv-SE" sz="1100" kern="1200" dirty="0"/>
        </a:p>
      </dsp:txBody>
      <dsp:txXfrm>
        <a:off x="7659126" y="1890037"/>
        <a:ext cx="706875" cy="471250"/>
      </dsp:txXfrm>
    </dsp:sp>
    <dsp:sp modelId="{B504EB87-EDA1-4700-96E2-4C0FFA3CA34B}">
      <dsp:nvSpPr>
        <dsp:cNvPr id="0" name=""/>
        <dsp:cNvSpPr/>
      </dsp:nvSpPr>
      <dsp:spPr>
        <a:xfrm>
          <a:off x="8483814" y="1890037"/>
          <a:ext cx="1178125" cy="471250"/>
        </a:xfrm>
        <a:prstGeom prst="chevron">
          <a:avLst/>
        </a:prstGeom>
        <a:solidFill>
          <a:schemeClr val="accent1">
            <a:shade val="50000"/>
            <a:hueOff val="277843"/>
            <a:satOff val="-32246"/>
            <a:lumOff val="218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Juli </a:t>
          </a:r>
          <a:endParaRPr lang="sv-SE" sz="1100" kern="1200" dirty="0"/>
        </a:p>
      </dsp:txBody>
      <dsp:txXfrm>
        <a:off x="8719439" y="1890037"/>
        <a:ext cx="706875" cy="471250"/>
      </dsp:txXfrm>
    </dsp:sp>
    <dsp:sp modelId="{BB0FC584-6E7C-41D9-B1EB-F54A8A3C0341}">
      <dsp:nvSpPr>
        <dsp:cNvPr id="0" name=""/>
        <dsp:cNvSpPr/>
      </dsp:nvSpPr>
      <dsp:spPr>
        <a:xfrm>
          <a:off x="9544128" y="1890037"/>
          <a:ext cx="1178125" cy="471250"/>
        </a:xfrm>
        <a:prstGeom prst="chevron">
          <a:avLst/>
        </a:prstGeom>
        <a:solidFill>
          <a:schemeClr val="accent1">
            <a:shade val="50000"/>
            <a:hueOff val="138921"/>
            <a:satOff val="-16123"/>
            <a:lumOff val="109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sv-SE" sz="1100" kern="1200" dirty="0" smtClean="0"/>
            <a:t>Augusti</a:t>
          </a:r>
          <a:endParaRPr lang="sv-SE" sz="1100" kern="1200" dirty="0"/>
        </a:p>
      </dsp:txBody>
      <dsp:txXfrm>
        <a:off x="9779753" y="1890037"/>
        <a:ext cx="706875" cy="47125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8F20A-47C5-46BC-B03B-34621BA7A2A9}" type="datetimeFigureOut">
              <a:rPr lang="sv-SE" smtClean="0"/>
              <a:t>2020-02-06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D39177-5F45-49EF-9588-B7C00682878E}" type="slidenum">
              <a:rPr lang="sv-SE" smtClean="0"/>
              <a:t>‹#›</a:t>
            </a:fld>
            <a:endParaRPr lang="sv-SE"/>
          </a:p>
        </p:txBody>
      </p:sp>
    </p:spTree>
    <p:extLst>
      <p:ext uri="{BB962C8B-B14F-4D97-AF65-F5344CB8AC3E}">
        <p14:creationId xmlns:p14="http://schemas.microsoft.com/office/powerpoint/2010/main" val="195815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De frågor som ni skulle kunna förbereda ett muntligt svar till är :</a:t>
            </a:r>
          </a:p>
          <a:p>
            <a:r>
              <a:rPr lang="sv-SE" sz="1200" kern="1200" dirty="0" smtClean="0">
                <a:solidFill>
                  <a:schemeClr val="tx1"/>
                </a:solidFill>
                <a:effectLst/>
                <a:latin typeface="+mn-lt"/>
                <a:ea typeface="+mn-ea"/>
                <a:cs typeface="+mn-cs"/>
              </a:rPr>
              <a:t> </a:t>
            </a:r>
          </a:p>
          <a:p>
            <a:pPr lvl="0"/>
            <a:r>
              <a:rPr lang="sv-SE" sz="1200" kern="1200" dirty="0" smtClean="0">
                <a:solidFill>
                  <a:schemeClr val="tx1"/>
                </a:solidFill>
                <a:effectLst/>
                <a:latin typeface="+mn-lt"/>
                <a:ea typeface="+mn-ea"/>
                <a:cs typeface="+mn-cs"/>
              </a:rPr>
              <a:t>Hur ni berörs av den maritima strategin?</a:t>
            </a:r>
          </a:p>
          <a:p>
            <a:pPr lvl="0"/>
            <a:r>
              <a:rPr lang="sv-SE" sz="1200" kern="1200" dirty="0" smtClean="0">
                <a:solidFill>
                  <a:schemeClr val="tx1"/>
                </a:solidFill>
                <a:effectLst/>
                <a:latin typeface="+mn-lt"/>
                <a:ea typeface="+mn-ea"/>
                <a:cs typeface="+mn-cs"/>
              </a:rPr>
              <a:t>Om strategin hittills har lett till att ni förändrat ert arbetssätt på något sätt?</a:t>
            </a:r>
          </a:p>
          <a:p>
            <a:pPr lvl="0"/>
            <a:r>
              <a:rPr lang="sv-SE" sz="1200" kern="1200" dirty="0" smtClean="0">
                <a:solidFill>
                  <a:schemeClr val="tx1"/>
                </a:solidFill>
                <a:effectLst/>
                <a:latin typeface="+mn-lt"/>
                <a:ea typeface="+mn-ea"/>
                <a:cs typeface="+mn-cs"/>
              </a:rPr>
              <a:t>Vad tror ni att strategin kan göra för skillnad på lång sikt?</a:t>
            </a:r>
          </a:p>
          <a:p>
            <a:endParaRPr lang="sv-SE" dirty="0"/>
          </a:p>
        </p:txBody>
      </p:sp>
      <p:sp>
        <p:nvSpPr>
          <p:cNvPr id="4" name="Platshållare för bildnummer 3"/>
          <p:cNvSpPr>
            <a:spLocks noGrp="1"/>
          </p:cNvSpPr>
          <p:nvPr>
            <p:ph type="sldNum" sz="quarter" idx="10"/>
          </p:nvPr>
        </p:nvSpPr>
        <p:spPr/>
        <p:txBody>
          <a:bodyPr/>
          <a:lstStyle/>
          <a:p>
            <a:fld id="{54D39177-5F45-49EF-9588-B7C00682878E}" type="slidenum">
              <a:rPr lang="sv-SE" smtClean="0"/>
              <a:t>2</a:t>
            </a:fld>
            <a:endParaRPr lang="sv-SE"/>
          </a:p>
        </p:txBody>
      </p:sp>
    </p:spTree>
    <p:extLst>
      <p:ext uri="{BB962C8B-B14F-4D97-AF65-F5344CB8AC3E}">
        <p14:creationId xmlns:p14="http://schemas.microsoft.com/office/powerpoint/2010/main" val="297121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4D39177-5F45-49EF-9588-B7C00682878E}" type="slidenum">
              <a:rPr lang="sv-SE" smtClean="0"/>
              <a:t>4</a:t>
            </a:fld>
            <a:endParaRPr lang="sv-SE"/>
          </a:p>
        </p:txBody>
      </p:sp>
    </p:spTree>
    <p:extLst>
      <p:ext uri="{BB962C8B-B14F-4D97-AF65-F5344CB8AC3E}">
        <p14:creationId xmlns:p14="http://schemas.microsoft.com/office/powerpoint/2010/main" val="150984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4D39177-5F45-49EF-9588-B7C00682878E}" type="slidenum">
              <a:rPr lang="sv-SE" smtClean="0"/>
              <a:t>5</a:t>
            </a:fld>
            <a:endParaRPr lang="sv-SE"/>
          </a:p>
        </p:txBody>
      </p:sp>
    </p:spTree>
    <p:extLst>
      <p:ext uri="{BB962C8B-B14F-4D97-AF65-F5344CB8AC3E}">
        <p14:creationId xmlns:p14="http://schemas.microsoft.com/office/powerpoint/2010/main" val="30943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Strategin omfattar</a:t>
            </a:r>
            <a:r>
              <a:rPr lang="sv-SE" baseline="0" dirty="0" smtClean="0"/>
              <a:t> inga direkta resurser men vill åstadkomma någon förändring som bidrar till att ta vara på potentialen inom de maritima näringarna genom att myndigheter gör annorlunda inom ramen för deras uppdrag.</a:t>
            </a:r>
            <a:endParaRPr lang="sv-SE" dirty="0"/>
          </a:p>
        </p:txBody>
      </p:sp>
      <p:sp>
        <p:nvSpPr>
          <p:cNvPr id="4" name="Platshållare för bildnummer 3"/>
          <p:cNvSpPr>
            <a:spLocks noGrp="1"/>
          </p:cNvSpPr>
          <p:nvPr>
            <p:ph type="sldNum" sz="quarter" idx="10"/>
          </p:nvPr>
        </p:nvSpPr>
        <p:spPr/>
        <p:txBody>
          <a:bodyPr/>
          <a:lstStyle/>
          <a:p>
            <a:fld id="{54D39177-5F45-49EF-9588-B7C00682878E}" type="slidenum">
              <a:rPr lang="sv-SE" smtClean="0"/>
              <a:t>6</a:t>
            </a:fld>
            <a:endParaRPr lang="sv-SE"/>
          </a:p>
        </p:txBody>
      </p:sp>
    </p:spTree>
    <p:extLst>
      <p:ext uri="{BB962C8B-B14F-4D97-AF65-F5344CB8AC3E}">
        <p14:creationId xmlns:p14="http://schemas.microsoft.com/office/powerpoint/2010/main" val="185516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Regeringens vision för utveckling av de maritima näringarna förutsätter en miljömässigt, ekonomiskt och socialt hållbar tillväxt och vilar på tre likställda perspektiv: Hav i balans, Konkurrenskraftiga maritima näringar och Attraktiva kustområden.</a:t>
            </a:r>
          </a:p>
          <a:p>
            <a:endParaRPr lang="sv-SE" dirty="0" smtClean="0"/>
          </a:p>
          <a:p>
            <a:r>
              <a:rPr lang="sv-SE" dirty="0" smtClean="0"/>
              <a:t>Alla offentliga</a:t>
            </a:r>
            <a:r>
              <a:rPr lang="sv-SE" baseline="0" dirty="0" smtClean="0"/>
              <a:t> verktyg, havsplanering, havsmiljöförordningen, översiktsplanering med flera.</a:t>
            </a:r>
            <a:endParaRPr lang="sv-SE" dirty="0" smtClean="0"/>
          </a:p>
          <a:p>
            <a:endParaRPr lang="sv-SE" dirty="0" smtClean="0"/>
          </a:p>
          <a:p>
            <a:r>
              <a:rPr lang="sv-SE" dirty="0" smtClean="0"/>
              <a:t>Strategin anger riktningen för att förverkliga den vision som regeringen har för de maritima näringarna. För att ta tillvara utvecklingspotentialen behöver offentliga aktörer bidra till genomförandet. De offentliga insatserna presenteras i åtgärder inom sex åtgärdsområden: Friskt och säkert hav, Kunskap och innovation, Planering med marint perspektiv, Funktionella regler och väl fungerande tillståndsprocesser, Internationellt samarbete och Förutsättningar för näringslivet och branschspecifika åtgärder. För att realisera regeringens vision behöver offentliga aktörer, enskilda företag och branschorganisationer samverka.</a:t>
            </a:r>
            <a:endParaRPr lang="sv-SE" dirty="0"/>
          </a:p>
        </p:txBody>
      </p:sp>
      <p:sp>
        <p:nvSpPr>
          <p:cNvPr id="4" name="Platshållare för bildnummer 3"/>
          <p:cNvSpPr>
            <a:spLocks noGrp="1"/>
          </p:cNvSpPr>
          <p:nvPr>
            <p:ph type="sldNum" sz="quarter" idx="10"/>
          </p:nvPr>
        </p:nvSpPr>
        <p:spPr/>
        <p:txBody>
          <a:bodyPr/>
          <a:lstStyle/>
          <a:p>
            <a:fld id="{72C798F7-3D9F-41DE-930A-FE01CD2920AD}" type="slidenum">
              <a:rPr lang="sv-SE" smtClean="0"/>
              <a:t>8</a:t>
            </a:fld>
            <a:endParaRPr lang="sv-SE"/>
          </a:p>
        </p:txBody>
      </p:sp>
    </p:spTree>
    <p:extLst>
      <p:ext uri="{BB962C8B-B14F-4D97-AF65-F5344CB8AC3E}">
        <p14:creationId xmlns:p14="http://schemas.microsoft.com/office/powerpoint/2010/main" val="14048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0" i="0" kern="1200" dirty="0" smtClean="0">
                <a:solidFill>
                  <a:schemeClr val="tx1"/>
                </a:solidFill>
                <a:effectLst/>
                <a:latin typeface="+mn-lt"/>
                <a:ea typeface="+mn-ea"/>
                <a:cs typeface="+mn-cs"/>
              </a:rPr>
              <a:t>I redovisningen lämnas ett förslag till en årlig uppföljning baserad på ett urval av 26 indikatorer som gör det möjligt att följa utvecklingen av strategins resultat, på åtgärds- och perspektivnivån. Utöver det föreslås även att en fördjupad uppföljning genomförs vart tredje år. Där kompletteras och analyseras de årliga indikatorerna med hjälp av information som inte ingår i den årliga uppföljningen. Tjugotalet kompletterande områdena har identifierats i arbetet.</a:t>
            </a:r>
          </a:p>
          <a:p>
            <a:pPr fontAlgn="base"/>
            <a:r>
              <a:rPr lang="sv-SE" sz="1200" b="0" i="0" kern="1200" dirty="0" smtClean="0">
                <a:solidFill>
                  <a:schemeClr val="tx1"/>
                </a:solidFill>
                <a:effectLst/>
                <a:latin typeface="+mn-lt"/>
                <a:ea typeface="+mn-ea"/>
                <a:cs typeface="+mn-cs"/>
              </a:rPr>
              <a:t>För tolv av de föreslagna indikatorerna finns det redan idag årlig uppföljning. Tolv indikatorer har befintliga datakällor men behöver utvecklas i relation till uppföljningens avgränsningar. Slutligen föreslås två indikatorer som kräver en större insats för sammanställning.</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P1 Miljöpåverkan i haven</a:t>
            </a:r>
          </a:p>
          <a:p>
            <a:r>
              <a:rPr lang="sv-SE" sz="1200" kern="1200" dirty="0" smtClean="0">
                <a:solidFill>
                  <a:schemeClr val="tx1"/>
                </a:solidFill>
                <a:effectLst/>
                <a:latin typeface="+mn-lt"/>
                <a:ea typeface="+mn-ea"/>
                <a:cs typeface="+mn-cs"/>
              </a:rPr>
              <a:t>P2 Tillgång till arbetsplatser i kustområden</a:t>
            </a:r>
          </a:p>
          <a:p>
            <a:r>
              <a:rPr lang="sv-SE" sz="1200" kern="1200" dirty="0" smtClean="0">
                <a:solidFill>
                  <a:schemeClr val="tx1"/>
                </a:solidFill>
                <a:effectLst/>
                <a:latin typeface="+mn-lt"/>
                <a:ea typeface="+mn-ea"/>
                <a:cs typeface="+mn-cs"/>
              </a:rPr>
              <a:t>P3 Besöksattraktivitet</a:t>
            </a:r>
          </a:p>
          <a:p>
            <a:r>
              <a:rPr lang="sv-SE" sz="1200" kern="1200" dirty="0" smtClean="0">
                <a:solidFill>
                  <a:schemeClr val="tx1"/>
                </a:solidFill>
                <a:effectLst/>
                <a:latin typeface="+mn-lt"/>
                <a:ea typeface="+mn-ea"/>
                <a:cs typeface="+mn-cs"/>
              </a:rPr>
              <a:t>P4 Attraktiva boendemiljöer</a:t>
            </a:r>
          </a:p>
          <a:p>
            <a:r>
              <a:rPr lang="sv-SE" sz="1200" kern="1200" dirty="0" smtClean="0">
                <a:solidFill>
                  <a:schemeClr val="tx1"/>
                </a:solidFill>
                <a:effectLst/>
                <a:latin typeface="+mn-lt"/>
                <a:ea typeface="+mn-ea"/>
                <a:cs typeface="+mn-cs"/>
              </a:rPr>
              <a:t>P5 Uppkopplade kustområden</a:t>
            </a:r>
          </a:p>
          <a:p>
            <a:r>
              <a:rPr lang="sv-SE" sz="1200" kern="1200" dirty="0" smtClean="0">
                <a:solidFill>
                  <a:schemeClr val="tx1"/>
                </a:solidFill>
                <a:effectLst/>
                <a:latin typeface="+mn-lt"/>
                <a:ea typeface="+mn-ea"/>
                <a:cs typeface="+mn-cs"/>
              </a:rPr>
              <a:t>P6 Smarta kustområden</a:t>
            </a:r>
          </a:p>
          <a:p>
            <a:r>
              <a:rPr lang="sv-SE" sz="1200" kern="1200" dirty="0" smtClean="0">
                <a:solidFill>
                  <a:schemeClr val="tx1"/>
                </a:solidFill>
                <a:effectLst/>
                <a:latin typeface="+mn-lt"/>
                <a:ea typeface="+mn-ea"/>
                <a:cs typeface="+mn-cs"/>
              </a:rPr>
              <a:t>P7 Konkurrenskraftiga näringar</a:t>
            </a:r>
          </a:p>
          <a:p>
            <a:r>
              <a:rPr lang="sv-SE" sz="1200" kern="1200" dirty="0" smtClean="0">
                <a:solidFill>
                  <a:schemeClr val="tx1"/>
                </a:solidFill>
                <a:effectLst/>
                <a:latin typeface="+mn-lt"/>
                <a:ea typeface="+mn-ea"/>
                <a:cs typeface="+mn-cs"/>
              </a:rPr>
              <a:t>ÅO1 Övergödning</a:t>
            </a:r>
          </a:p>
          <a:p>
            <a:r>
              <a:rPr lang="sv-SE" sz="1200" kern="1200" dirty="0" smtClean="0">
                <a:solidFill>
                  <a:schemeClr val="tx1"/>
                </a:solidFill>
                <a:effectLst/>
                <a:latin typeface="+mn-lt"/>
                <a:ea typeface="+mn-ea"/>
                <a:cs typeface="+mn-cs"/>
              </a:rPr>
              <a:t>ÅO2 Miljögifter i svenskfångad fisk</a:t>
            </a:r>
          </a:p>
          <a:p>
            <a:r>
              <a:rPr lang="sv-SE" sz="1200" kern="1200" dirty="0" smtClean="0">
                <a:solidFill>
                  <a:schemeClr val="tx1"/>
                </a:solidFill>
                <a:effectLst/>
                <a:latin typeface="+mn-lt"/>
                <a:ea typeface="+mn-ea"/>
                <a:cs typeface="+mn-cs"/>
              </a:rPr>
              <a:t>ÅO3 Hållbart nyttjade fiskbestånd</a:t>
            </a:r>
          </a:p>
          <a:p>
            <a:r>
              <a:rPr lang="sv-SE" sz="1200" kern="1200" dirty="0" smtClean="0">
                <a:solidFill>
                  <a:schemeClr val="tx1"/>
                </a:solidFill>
                <a:effectLst/>
                <a:latin typeface="+mn-lt"/>
                <a:ea typeface="+mn-ea"/>
                <a:cs typeface="+mn-cs"/>
              </a:rPr>
              <a:t>ÅO4 Olyckor och tillbud i svenska vatten</a:t>
            </a:r>
          </a:p>
          <a:p>
            <a:r>
              <a:rPr lang="sv-SE" sz="1200" kern="1200" dirty="0" smtClean="0">
                <a:solidFill>
                  <a:schemeClr val="tx1"/>
                </a:solidFill>
                <a:effectLst/>
                <a:latin typeface="+mn-lt"/>
                <a:ea typeface="+mn-ea"/>
                <a:cs typeface="+mn-cs"/>
              </a:rPr>
              <a:t>ÅO5 Innovation för maritima näringar</a:t>
            </a:r>
          </a:p>
          <a:p>
            <a:r>
              <a:rPr lang="sv-SE" sz="1200" kern="1200" dirty="0" smtClean="0">
                <a:solidFill>
                  <a:schemeClr val="tx1"/>
                </a:solidFill>
                <a:effectLst/>
                <a:latin typeface="+mn-lt"/>
                <a:ea typeface="+mn-ea"/>
                <a:cs typeface="+mn-cs"/>
              </a:rPr>
              <a:t>ÅO6 Översiktsplanering kust, hav och skärgård</a:t>
            </a:r>
          </a:p>
          <a:p>
            <a:r>
              <a:rPr lang="sv-SE" sz="1200" kern="1200" dirty="0" smtClean="0">
                <a:solidFill>
                  <a:schemeClr val="tx1"/>
                </a:solidFill>
                <a:effectLst/>
                <a:latin typeface="+mn-lt"/>
                <a:ea typeface="+mn-ea"/>
                <a:cs typeface="+mn-cs"/>
              </a:rPr>
              <a:t>ÅO7 Rättvisa trafikslagsregelverk</a:t>
            </a:r>
          </a:p>
          <a:p>
            <a:r>
              <a:rPr lang="sv-SE" sz="1200" kern="1200" dirty="0" smtClean="0">
                <a:solidFill>
                  <a:schemeClr val="tx1"/>
                </a:solidFill>
                <a:effectLst/>
                <a:latin typeface="+mn-lt"/>
                <a:ea typeface="+mn-ea"/>
                <a:cs typeface="+mn-cs"/>
              </a:rPr>
              <a:t>ÅO8 Resurser för internationellt samarbete kring innovationer och maritima miljöer</a:t>
            </a:r>
          </a:p>
          <a:p>
            <a:r>
              <a:rPr lang="sv-SE" sz="1200" kern="1200" dirty="0" smtClean="0">
                <a:solidFill>
                  <a:schemeClr val="tx1"/>
                </a:solidFill>
                <a:effectLst/>
                <a:latin typeface="+mn-lt"/>
                <a:ea typeface="+mn-ea"/>
                <a:cs typeface="+mn-cs"/>
              </a:rPr>
              <a:t>ÅO9 - 13 Näringarnas konkurrenskraft</a:t>
            </a:r>
          </a:p>
          <a:p>
            <a:r>
              <a:rPr lang="sv-SE" sz="1200" kern="1200" dirty="0" smtClean="0">
                <a:solidFill>
                  <a:schemeClr val="tx1"/>
                </a:solidFill>
                <a:effectLst/>
                <a:latin typeface="+mn-lt"/>
                <a:ea typeface="+mn-ea"/>
                <a:cs typeface="+mn-cs"/>
              </a:rPr>
              <a:t>ÅO14 Havsbaserad energiproduktion</a:t>
            </a:r>
          </a:p>
          <a:p>
            <a:r>
              <a:rPr lang="sv-SE" sz="1200" kern="1200" dirty="0" smtClean="0">
                <a:solidFill>
                  <a:schemeClr val="tx1"/>
                </a:solidFill>
                <a:effectLst/>
                <a:latin typeface="+mn-lt"/>
                <a:ea typeface="+mn-ea"/>
                <a:cs typeface="+mn-cs"/>
              </a:rPr>
              <a:t>ÅO15 Sveriges fartygsflotta</a:t>
            </a:r>
          </a:p>
          <a:p>
            <a:r>
              <a:rPr lang="sv-SE" sz="1200" kern="1200" dirty="0" smtClean="0">
                <a:solidFill>
                  <a:schemeClr val="tx1"/>
                </a:solidFill>
                <a:effectLst/>
                <a:latin typeface="+mn-lt"/>
                <a:ea typeface="+mn-ea"/>
                <a:cs typeface="+mn-cs"/>
              </a:rPr>
              <a:t>ÅO16 Övernattning/ besök i kustområdena</a:t>
            </a:r>
          </a:p>
          <a:p>
            <a:r>
              <a:rPr lang="sv-SE" sz="1200" kern="1200" dirty="0" smtClean="0">
                <a:solidFill>
                  <a:schemeClr val="tx1"/>
                </a:solidFill>
                <a:effectLst/>
                <a:latin typeface="+mn-lt"/>
                <a:ea typeface="+mn-ea"/>
                <a:cs typeface="+mn-cs"/>
              </a:rPr>
              <a:t>ÅO17 Säsongsförlängning</a:t>
            </a:r>
          </a:p>
          <a:p>
            <a:r>
              <a:rPr lang="sv-SE" sz="1200" kern="1200" dirty="0" smtClean="0">
                <a:solidFill>
                  <a:schemeClr val="tx1"/>
                </a:solidFill>
                <a:effectLst/>
                <a:latin typeface="+mn-lt"/>
                <a:ea typeface="+mn-ea"/>
                <a:cs typeface="+mn-cs"/>
              </a:rPr>
              <a:t>ÅO18 Fångster av fisk och skaldjur</a:t>
            </a:r>
          </a:p>
          <a:p>
            <a:r>
              <a:rPr lang="sv-SE" sz="1200" kern="1200" dirty="0" smtClean="0">
                <a:solidFill>
                  <a:schemeClr val="tx1"/>
                </a:solidFill>
                <a:effectLst/>
                <a:latin typeface="+mn-lt"/>
                <a:ea typeface="+mn-ea"/>
                <a:cs typeface="+mn-cs"/>
              </a:rPr>
              <a:t>ÅO19 Produktion från vattenbruk</a:t>
            </a:r>
          </a:p>
          <a:p>
            <a:endParaRPr lang="sv-SE" dirty="0"/>
          </a:p>
        </p:txBody>
      </p:sp>
      <p:sp>
        <p:nvSpPr>
          <p:cNvPr id="4" name="Platshållare för bildnummer 3"/>
          <p:cNvSpPr>
            <a:spLocks noGrp="1"/>
          </p:cNvSpPr>
          <p:nvPr>
            <p:ph type="sldNum" sz="quarter" idx="10"/>
          </p:nvPr>
        </p:nvSpPr>
        <p:spPr/>
        <p:txBody>
          <a:bodyPr/>
          <a:lstStyle/>
          <a:p>
            <a:fld id="{72C798F7-3D9F-41DE-930A-FE01CD2920AD}" type="slidenum">
              <a:rPr lang="sv-SE" smtClean="0"/>
              <a:t>9</a:t>
            </a:fld>
            <a:endParaRPr lang="sv-SE"/>
          </a:p>
        </p:txBody>
      </p:sp>
    </p:spTree>
    <p:extLst>
      <p:ext uri="{BB962C8B-B14F-4D97-AF65-F5344CB8AC3E}">
        <p14:creationId xmlns:p14="http://schemas.microsoft.com/office/powerpoint/2010/main" val="278330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4D39177-5F45-49EF-9588-B7C00682878E}" type="slidenum">
              <a:rPr lang="sv-SE" smtClean="0"/>
              <a:t>12</a:t>
            </a:fld>
            <a:endParaRPr lang="sv-SE"/>
          </a:p>
        </p:txBody>
      </p:sp>
    </p:spTree>
    <p:extLst>
      <p:ext uri="{BB962C8B-B14F-4D97-AF65-F5344CB8AC3E}">
        <p14:creationId xmlns:p14="http://schemas.microsoft.com/office/powerpoint/2010/main" val="1413791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nd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C1BC-8B0B-4844-BCEC-F75757E3E154}"/>
              </a:ext>
            </a:extLst>
          </p:cNvPr>
          <p:cNvSpPr>
            <a:spLocks noGrp="1"/>
          </p:cNvSpPr>
          <p:nvPr>
            <p:ph type="ctrTitle"/>
          </p:nvPr>
        </p:nvSpPr>
        <p:spPr>
          <a:xfrm>
            <a:off x="1095375" y="715103"/>
            <a:ext cx="6474299" cy="2387600"/>
          </a:xfrm>
        </p:spPr>
        <p:txBody>
          <a:bodyPr anchor="b">
            <a:normAutofit/>
          </a:bodyPr>
          <a:lstStyle>
            <a:lvl1pPr algn="l">
              <a:defRPr sz="40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AC2F1D8B-E992-A747-9956-00239CCBC30E}"/>
              </a:ext>
            </a:extLst>
          </p:cNvPr>
          <p:cNvSpPr>
            <a:spLocks noGrp="1"/>
          </p:cNvSpPr>
          <p:nvPr>
            <p:ph type="subTitle" idx="1"/>
          </p:nvPr>
        </p:nvSpPr>
        <p:spPr>
          <a:xfrm>
            <a:off x="1095375" y="3262874"/>
            <a:ext cx="6474299" cy="7404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8" name="Picture 3">
            <a:extLst>
              <a:ext uri="{FF2B5EF4-FFF2-40B4-BE49-F238E27FC236}">
                <a16:creationId xmlns:a16="http://schemas.microsoft.com/office/drawing/2014/main" id="{A9980742-2A69-4DCA-9779-E82126E8C2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91097" y="4310275"/>
            <a:ext cx="1162997" cy="260221"/>
          </a:xfrm>
          <a:prstGeom prst="rect">
            <a:avLst/>
          </a:prstGeom>
        </p:spPr>
      </p:pic>
      <p:sp>
        <p:nvSpPr>
          <p:cNvPr id="11" name="Platshållare för text 10">
            <a:extLst>
              <a:ext uri="{FF2B5EF4-FFF2-40B4-BE49-F238E27FC236}">
                <a16:creationId xmlns:a16="http://schemas.microsoft.com/office/drawing/2014/main" id="{C51CA1EB-D24D-45AA-AFA5-D0FA95ABC559}"/>
              </a:ext>
            </a:extLst>
          </p:cNvPr>
          <p:cNvSpPr>
            <a:spLocks noGrp="1"/>
          </p:cNvSpPr>
          <p:nvPr>
            <p:ph type="body" sz="quarter" idx="10"/>
          </p:nvPr>
        </p:nvSpPr>
        <p:spPr>
          <a:xfrm>
            <a:off x="1095375" y="4877435"/>
            <a:ext cx="6474299" cy="580849"/>
          </a:xfrm>
        </p:spPr>
        <p:txBody>
          <a:bodyPr/>
          <a:lstStyle>
            <a:lvl1pPr marL="0" indent="0">
              <a:buNone/>
              <a:defRPr sz="1500">
                <a:solidFill>
                  <a:schemeClr val="accent3"/>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sv-SE"/>
              <a:t>Redigera format för bakgrundstext</a:t>
            </a:r>
          </a:p>
        </p:txBody>
      </p:sp>
      <p:pic>
        <p:nvPicPr>
          <p:cNvPr id="6" name="Bildobjekt 5">
            <a:extLst>
              <a:ext uri="{FF2B5EF4-FFF2-40B4-BE49-F238E27FC236}">
                <a16:creationId xmlns:a16="http://schemas.microsoft.com/office/drawing/2014/main" id="{EDCEA1BE-4F99-44F5-8CB0-C41B98290F1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433703" y="3009577"/>
            <a:ext cx="2761876" cy="1097280"/>
          </a:xfrm>
          <a:prstGeom prst="rect">
            <a:avLst/>
          </a:prstGeom>
        </p:spPr>
      </p:pic>
    </p:spTree>
    <p:extLst>
      <p:ext uri="{BB962C8B-B14F-4D97-AF65-F5344CB8AC3E}">
        <p14:creationId xmlns:p14="http://schemas.microsoft.com/office/powerpoint/2010/main" val="39179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blue board">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9D0B9FB2-7011-4EFA-AD7A-481A8B85EAA2}"/>
              </a:ext>
            </a:extLst>
          </p:cNvPr>
          <p:cNvSpPr>
            <a:spLocks noGrp="1"/>
          </p:cNvSpPr>
          <p:nvPr>
            <p:ph type="pic" sz="quarter" idx="10"/>
          </p:nvPr>
        </p:nvSpPr>
        <p:spPr>
          <a:xfrm>
            <a:off x="0" y="0"/>
            <a:ext cx="12192000" cy="5799879"/>
          </a:xfrm>
        </p:spPr>
        <p:txBody>
          <a:bodyPr/>
          <a:lstStyle>
            <a:lvl1pPr marL="0" indent="0">
              <a:buNone/>
              <a:defRPr/>
            </a:lvl1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A76E7517-8F60-4B94-9880-9CAA3330BFD1}"/>
              </a:ext>
            </a:extLst>
          </p:cNvPr>
          <p:cNvSpPr/>
          <p:nvPr userDrawn="1"/>
        </p:nvSpPr>
        <p:spPr>
          <a:xfrm>
            <a:off x="0" y="5799879"/>
            <a:ext cx="12192000" cy="10581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AEF3FFD-41EF-433D-9AD6-88A9C60EAEF0}"/>
              </a:ext>
            </a:extLst>
          </p:cNvPr>
          <p:cNvSpPr>
            <a:spLocks noGrp="1"/>
          </p:cNvSpPr>
          <p:nvPr>
            <p:ph type="title"/>
          </p:nvPr>
        </p:nvSpPr>
        <p:spPr>
          <a:xfrm>
            <a:off x="695569" y="5799879"/>
            <a:ext cx="10722708" cy="1043272"/>
          </a:xfrm>
        </p:spPr>
        <p:txBody>
          <a:bodyPr anchor="ctr">
            <a:normAutofit/>
          </a:bodyPr>
          <a:lstStyle>
            <a:lvl1pPr algn="ctr">
              <a:defRPr sz="1800">
                <a:solidFill>
                  <a:schemeClr val="bg1"/>
                </a:solidFill>
              </a:defRPr>
            </a:lvl1pPr>
          </a:lstStyle>
          <a:p>
            <a:r>
              <a:rPr lang="sv-SE"/>
              <a:t>Klicka här för att ändra format</a:t>
            </a:r>
          </a:p>
        </p:txBody>
      </p:sp>
    </p:spTree>
    <p:extLst>
      <p:ext uri="{BB962C8B-B14F-4D97-AF65-F5344CB8AC3E}">
        <p14:creationId xmlns:p14="http://schemas.microsoft.com/office/powerpoint/2010/main" val="35109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C1BC-8B0B-4844-BCEC-F75757E3E154}"/>
              </a:ext>
            </a:extLst>
          </p:cNvPr>
          <p:cNvSpPr>
            <a:spLocks noGrp="1"/>
          </p:cNvSpPr>
          <p:nvPr>
            <p:ph type="ctrTitle"/>
          </p:nvPr>
        </p:nvSpPr>
        <p:spPr>
          <a:xfrm>
            <a:off x="1523999" y="1141823"/>
            <a:ext cx="9144000" cy="2387600"/>
          </a:xfrm>
        </p:spPr>
        <p:txBody>
          <a:bodyPr anchor="b">
            <a:normAutofit/>
          </a:bodyPr>
          <a:lstStyle>
            <a:lvl1pPr algn="ctr">
              <a:defRPr sz="40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AC2F1D8B-E992-A747-9956-00239CCBC30E}"/>
              </a:ext>
            </a:extLst>
          </p:cNvPr>
          <p:cNvSpPr>
            <a:spLocks noGrp="1"/>
          </p:cNvSpPr>
          <p:nvPr>
            <p:ph type="subTitle" idx="1"/>
          </p:nvPr>
        </p:nvSpPr>
        <p:spPr>
          <a:xfrm>
            <a:off x="1523999" y="6046714"/>
            <a:ext cx="9144000" cy="580849"/>
          </a:xfrm>
        </p:spPr>
        <p:txBody>
          <a:bodyPr>
            <a:normAutofit/>
          </a:bodyPr>
          <a:lstStyle>
            <a:lvl1pPr marL="0" indent="0" algn="ctr">
              <a:buNone/>
              <a:defRPr sz="1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5" name="Rectangle 9">
            <a:extLst>
              <a:ext uri="{FF2B5EF4-FFF2-40B4-BE49-F238E27FC236}">
                <a16:creationId xmlns:a16="http://schemas.microsoft.com/office/drawing/2014/main" id="{B9FAEEF2-5631-4F2E-A3F6-9DAE314D2936}"/>
              </a:ext>
            </a:extLst>
          </p:cNvPr>
          <p:cNvSpPr/>
          <p:nvPr userDrawn="1"/>
        </p:nvSpPr>
        <p:spPr>
          <a:xfrm>
            <a:off x="0" y="3896439"/>
            <a:ext cx="12191999" cy="1670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165E77A0-BDA2-4A9F-B1ED-F7877A393E1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964457" y="4279138"/>
            <a:ext cx="2263086" cy="899113"/>
          </a:xfrm>
          <a:prstGeom prst="rect">
            <a:avLst/>
          </a:prstGeom>
        </p:spPr>
      </p:pic>
    </p:spTree>
    <p:extLst>
      <p:ext uri="{BB962C8B-B14F-4D97-AF65-F5344CB8AC3E}">
        <p14:creationId xmlns:p14="http://schemas.microsoft.com/office/powerpoint/2010/main" val="1913754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6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las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9980742-2A69-4DCA-9779-E82126E8C21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5514501" y="4451590"/>
            <a:ext cx="1162997" cy="260221"/>
          </a:xfrm>
          <a:prstGeom prst="rect">
            <a:avLst/>
          </a:prstGeom>
        </p:spPr>
      </p:pic>
      <p:pic>
        <p:nvPicPr>
          <p:cNvPr id="6" name="Bildobjekt 5">
            <a:extLst>
              <a:ext uri="{FF2B5EF4-FFF2-40B4-BE49-F238E27FC236}">
                <a16:creationId xmlns:a16="http://schemas.microsoft.com/office/drawing/2014/main" id="{EDCEA1BE-4F99-44F5-8CB0-C41B98290F1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796145" y="2270238"/>
            <a:ext cx="4599710" cy="1827442"/>
          </a:xfrm>
          <a:prstGeom prst="rect">
            <a:avLst/>
          </a:prstGeom>
        </p:spPr>
      </p:pic>
    </p:spTree>
    <p:extLst>
      <p:ext uri="{BB962C8B-B14F-4D97-AF65-F5344CB8AC3E}">
        <p14:creationId xmlns:p14="http://schemas.microsoft.com/office/powerpoint/2010/main" val="190146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C1BC-8B0B-4844-BCEC-F75757E3E154}"/>
              </a:ext>
            </a:extLst>
          </p:cNvPr>
          <p:cNvSpPr>
            <a:spLocks noGrp="1"/>
          </p:cNvSpPr>
          <p:nvPr>
            <p:ph type="ctrTitle"/>
          </p:nvPr>
        </p:nvSpPr>
        <p:spPr>
          <a:xfrm>
            <a:off x="1095983" y="2221593"/>
            <a:ext cx="9896272" cy="2387600"/>
          </a:xfrm>
        </p:spPr>
        <p:txBody>
          <a:bodyPr anchor="ctr">
            <a:normAutofit/>
          </a:bodyPr>
          <a:lstStyle>
            <a:lvl1pPr algn="ctr">
              <a:defRPr sz="4000" b="1" spc="-60" baseline="0">
                <a:solidFill>
                  <a:schemeClr val="tx2"/>
                </a:solidFill>
              </a:defRPr>
            </a:lvl1pPr>
          </a:lstStyle>
          <a:p>
            <a:r>
              <a:rPr lang="sv-SE"/>
              <a:t>Klicka här för att ändra format</a:t>
            </a:r>
            <a:endParaRPr lang="sv-SE" dirty="0"/>
          </a:p>
        </p:txBody>
      </p:sp>
      <p:pic>
        <p:nvPicPr>
          <p:cNvPr id="5" name="Bildobjekt 4">
            <a:extLst>
              <a:ext uri="{FF2B5EF4-FFF2-40B4-BE49-F238E27FC236}">
                <a16:creationId xmlns:a16="http://schemas.microsoft.com/office/drawing/2014/main" id="{8630B248-D0FC-7747-9180-ABEA2A17653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131518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19F1-287C-894C-A3E4-05B6298DB2E6}"/>
              </a:ext>
            </a:extLst>
          </p:cNvPr>
          <p:cNvSpPr>
            <a:spLocks noGrp="1"/>
          </p:cNvSpPr>
          <p:nvPr>
            <p:ph type="title"/>
          </p:nvPr>
        </p:nvSpPr>
        <p:spPr>
          <a:xfrm>
            <a:off x="695569" y="523630"/>
            <a:ext cx="8467285" cy="1117601"/>
          </a:xfrm>
        </p:spPr>
        <p:txBody>
          <a:bodyPr/>
          <a:lstStyle>
            <a:lvl1pPr>
              <a:defRPr>
                <a:solidFill>
                  <a:schemeClr val="tx2"/>
                </a:solidFill>
              </a:defRPr>
            </a:lvl1pPr>
          </a:lstStyle>
          <a:p>
            <a:r>
              <a:rPr lang="sv-SE" dirty="0"/>
              <a:t>Klicka här för att ändra format</a:t>
            </a:r>
          </a:p>
        </p:txBody>
      </p:sp>
      <p:sp>
        <p:nvSpPr>
          <p:cNvPr id="3" name="Content Placeholder 2">
            <a:extLst>
              <a:ext uri="{FF2B5EF4-FFF2-40B4-BE49-F238E27FC236}">
                <a16:creationId xmlns:a16="http://schemas.microsoft.com/office/drawing/2014/main" id="{D7B38224-8FF9-344E-8DC8-C5A3DEDF90B5}"/>
              </a:ext>
            </a:extLst>
          </p:cNvPr>
          <p:cNvSpPr>
            <a:spLocks noGrp="1"/>
          </p:cNvSpPr>
          <p:nvPr>
            <p:ph idx="1"/>
          </p:nvPr>
        </p:nvSpPr>
        <p:spPr>
          <a:xfrm>
            <a:off x="695569" y="1926077"/>
            <a:ext cx="10722708" cy="4250886"/>
          </a:xfrm>
        </p:spPr>
        <p:txBody>
          <a:bodyPr/>
          <a:lstStyle>
            <a:lvl1pPr>
              <a:buClr>
                <a:schemeClr val="accent3"/>
              </a:buClr>
              <a:defRPr sz="1800"/>
            </a:lvl1pPr>
            <a:lvl2pPr>
              <a:buClr>
                <a:schemeClr val="accent3"/>
              </a:buClr>
              <a:defRPr sz="1800"/>
            </a:lvl2pPr>
            <a:lvl3pPr>
              <a:buClr>
                <a:schemeClr val="accent3"/>
              </a:buClr>
              <a:defRPr sz="1800"/>
            </a:lvl3pPr>
            <a:lvl4pPr>
              <a:buClr>
                <a:schemeClr val="accent3"/>
              </a:buClr>
              <a:defRPr sz="1800"/>
            </a:lvl4pPr>
            <a:lvl5pPr>
              <a:buClr>
                <a:schemeClr val="accent3"/>
              </a:buClr>
              <a:defRPr sz="18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BFEC5477-2F83-499C-B43A-606B89DF3C5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311851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Cent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19F1-287C-894C-A3E4-05B6298DB2E6}"/>
              </a:ext>
            </a:extLst>
          </p:cNvPr>
          <p:cNvSpPr>
            <a:spLocks noGrp="1"/>
          </p:cNvSpPr>
          <p:nvPr>
            <p:ph type="title"/>
          </p:nvPr>
        </p:nvSpPr>
        <p:spPr>
          <a:xfrm>
            <a:off x="695569" y="523630"/>
            <a:ext cx="8448431" cy="1117601"/>
          </a:xfrm>
        </p:spPr>
        <p:txBody>
          <a:bodyPr/>
          <a:lstStyle>
            <a:lvl1pPr algn="ctr">
              <a:defRPr>
                <a:solidFill>
                  <a:schemeClr val="tx2"/>
                </a:solidFill>
              </a:defRPr>
            </a:lvl1p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D7B38224-8FF9-344E-8DC8-C5A3DEDF90B5}"/>
              </a:ext>
            </a:extLst>
          </p:cNvPr>
          <p:cNvSpPr>
            <a:spLocks noGrp="1"/>
          </p:cNvSpPr>
          <p:nvPr>
            <p:ph idx="1"/>
          </p:nvPr>
        </p:nvSpPr>
        <p:spPr>
          <a:xfrm>
            <a:off x="695569" y="1926077"/>
            <a:ext cx="10722708" cy="4250886"/>
          </a:xfrm>
        </p:spPr>
        <p:txBody>
          <a:bodyPr/>
          <a:lstStyle>
            <a:lvl1pPr>
              <a:buClr>
                <a:schemeClr val="accent3"/>
              </a:buClr>
              <a:defRPr sz="1800"/>
            </a:lvl1pPr>
            <a:lvl2pPr>
              <a:buClr>
                <a:schemeClr val="accent3"/>
              </a:buClr>
              <a:defRPr sz="1800"/>
            </a:lvl2pPr>
            <a:lvl3pPr>
              <a:buClr>
                <a:schemeClr val="accent3"/>
              </a:buClr>
              <a:defRPr sz="1800"/>
            </a:lvl3pPr>
            <a:lvl4pPr>
              <a:buClr>
                <a:schemeClr val="accent3"/>
              </a:buClr>
              <a:defRPr sz="1800"/>
            </a:lvl4pPr>
            <a:lvl5pPr>
              <a:buClr>
                <a:schemeClr val="accent3"/>
              </a:buClr>
              <a:defRPr sz="18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4">
            <a:extLst>
              <a:ext uri="{FF2B5EF4-FFF2-40B4-BE49-F238E27FC236}">
                <a16:creationId xmlns:a16="http://schemas.microsoft.com/office/drawing/2014/main" id="{2FCF0EC9-FF7D-2647-9F9D-20DF00391D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201473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enter and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19F1-287C-894C-A3E4-05B6298DB2E6}"/>
              </a:ext>
            </a:extLst>
          </p:cNvPr>
          <p:cNvSpPr>
            <a:spLocks noGrp="1"/>
          </p:cNvSpPr>
          <p:nvPr>
            <p:ph type="title"/>
          </p:nvPr>
        </p:nvSpPr>
        <p:spPr>
          <a:xfrm>
            <a:off x="695569" y="523630"/>
            <a:ext cx="8467285" cy="1117601"/>
          </a:xfrm>
        </p:spPr>
        <p:txBody>
          <a:bodyPr/>
          <a:lstStyle>
            <a:lvl1pPr algn="ctr">
              <a:defRPr>
                <a:solidFill>
                  <a:schemeClr val="tx2"/>
                </a:solidFill>
              </a:defRPr>
            </a:lvl1p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D7B38224-8FF9-344E-8DC8-C5A3DEDF90B5}"/>
              </a:ext>
            </a:extLst>
          </p:cNvPr>
          <p:cNvSpPr>
            <a:spLocks noGrp="1"/>
          </p:cNvSpPr>
          <p:nvPr>
            <p:ph idx="1"/>
          </p:nvPr>
        </p:nvSpPr>
        <p:spPr>
          <a:xfrm>
            <a:off x="695569" y="1926077"/>
            <a:ext cx="10722708" cy="4250886"/>
          </a:xfrm>
        </p:spPr>
        <p:txBody>
          <a:bodyPr/>
          <a:lstStyle>
            <a:lvl1pPr>
              <a:buClr>
                <a:schemeClr val="accent3"/>
              </a:buClr>
              <a:defRPr sz="1800"/>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5" name="Bildobjekt 4">
            <a:extLst>
              <a:ext uri="{FF2B5EF4-FFF2-40B4-BE49-F238E27FC236}">
                <a16:creationId xmlns:a16="http://schemas.microsoft.com/office/drawing/2014/main" id="{E880AEE9-5CC4-1443-8FD9-89F6B2C2E68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283409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0323-2B0E-7441-8E89-F82C0C216620}"/>
              </a:ext>
            </a:extLst>
          </p:cNvPr>
          <p:cNvSpPr>
            <a:spLocks noGrp="1"/>
          </p:cNvSpPr>
          <p:nvPr>
            <p:ph type="title"/>
          </p:nvPr>
        </p:nvSpPr>
        <p:spPr>
          <a:xfrm>
            <a:off x="695569" y="523630"/>
            <a:ext cx="8467285" cy="1117601"/>
          </a:xfrm>
        </p:spPr>
        <p:txBody>
          <a:bodyPr/>
          <a:lstStyle>
            <a:lvl1pPr>
              <a:defRPr>
                <a:solidFill>
                  <a:schemeClr val="tx2"/>
                </a:solidFill>
              </a:defRPr>
            </a:lvl1p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3C29DB5D-3616-2C42-987D-1A0AB800C391}"/>
              </a:ext>
            </a:extLst>
          </p:cNvPr>
          <p:cNvSpPr>
            <a:spLocks noGrp="1"/>
          </p:cNvSpPr>
          <p:nvPr>
            <p:ph sz="half" idx="1"/>
          </p:nvPr>
        </p:nvSpPr>
        <p:spPr>
          <a:xfrm>
            <a:off x="695569" y="1935805"/>
            <a:ext cx="5181600" cy="4241158"/>
          </a:xfrm>
        </p:spPr>
        <p:txBody>
          <a:bodyPr>
            <a:normAutofit/>
          </a:bodyPr>
          <a:lstStyle>
            <a:lvl1pPr>
              <a:buClr>
                <a:schemeClr val="accent3"/>
              </a:buClr>
              <a:defRPr sz="1800"/>
            </a:lvl1pPr>
            <a:lvl2pPr>
              <a:buClr>
                <a:schemeClr val="accent3"/>
              </a:buClr>
              <a:defRPr sz="1800"/>
            </a:lvl2pPr>
            <a:lvl3pPr>
              <a:buClr>
                <a:schemeClr val="accent3"/>
              </a:buClr>
              <a:defRPr sz="1800"/>
            </a:lvl3pPr>
            <a:lvl4pPr>
              <a:buClr>
                <a:schemeClr val="accent3"/>
              </a:buClr>
              <a:defRPr sz="1800"/>
            </a:lvl4pPr>
            <a:lvl5pPr>
              <a:buClr>
                <a:schemeClr val="accent3"/>
              </a:buClr>
              <a:defRPr sz="18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Content Placeholder 3">
            <a:extLst>
              <a:ext uri="{FF2B5EF4-FFF2-40B4-BE49-F238E27FC236}">
                <a16:creationId xmlns:a16="http://schemas.microsoft.com/office/drawing/2014/main" id="{0194134D-FEAF-324C-AC6C-7EF5AFB0B781}"/>
              </a:ext>
            </a:extLst>
          </p:cNvPr>
          <p:cNvSpPr>
            <a:spLocks noGrp="1"/>
          </p:cNvSpPr>
          <p:nvPr>
            <p:ph sz="half" idx="2"/>
          </p:nvPr>
        </p:nvSpPr>
        <p:spPr>
          <a:xfrm>
            <a:off x="6236677" y="1935805"/>
            <a:ext cx="5181600" cy="4241158"/>
          </a:xfrm>
        </p:spPr>
        <p:txBody>
          <a:bodyPr>
            <a:normAutofit/>
          </a:bodyPr>
          <a:lstStyle>
            <a:lvl1pPr>
              <a:buClr>
                <a:schemeClr val="accent3"/>
              </a:buClr>
              <a:defRPr sz="1800"/>
            </a:lvl1pPr>
            <a:lvl2pPr>
              <a:buClr>
                <a:schemeClr val="accent3"/>
              </a:buClr>
              <a:defRPr sz="1800"/>
            </a:lvl2pPr>
            <a:lvl3pPr>
              <a:buClr>
                <a:schemeClr val="accent3"/>
              </a:buClr>
              <a:defRPr sz="1800"/>
            </a:lvl3pPr>
            <a:lvl4pPr>
              <a:buClr>
                <a:schemeClr val="accent3"/>
              </a:buClr>
              <a:defRPr sz="1800"/>
            </a:lvl4pPr>
            <a:lvl5pPr>
              <a:buClr>
                <a:schemeClr val="accent3"/>
              </a:buClr>
              <a:defRPr sz="18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4">
            <a:extLst>
              <a:ext uri="{FF2B5EF4-FFF2-40B4-BE49-F238E27FC236}">
                <a16:creationId xmlns:a16="http://schemas.microsoft.com/office/drawing/2014/main" id="{1DF61B14-E74A-7648-AB67-A87449CBC02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384512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right,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0323-2B0E-7441-8E89-F82C0C216620}"/>
              </a:ext>
            </a:extLst>
          </p:cNvPr>
          <p:cNvSpPr>
            <a:spLocks noGrp="1"/>
          </p:cNvSpPr>
          <p:nvPr>
            <p:ph type="title"/>
          </p:nvPr>
        </p:nvSpPr>
        <p:spPr>
          <a:xfrm>
            <a:off x="695569" y="523630"/>
            <a:ext cx="4897835" cy="1117601"/>
          </a:xfrm>
        </p:spPr>
        <p:txBody>
          <a:bodyPr/>
          <a:lstStyle>
            <a:lvl1pPr>
              <a:defRPr>
                <a:solidFill>
                  <a:schemeClr val="tx2"/>
                </a:solidFill>
              </a:defRPr>
            </a:lvl1p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3C29DB5D-3616-2C42-987D-1A0AB800C391}"/>
              </a:ext>
            </a:extLst>
          </p:cNvPr>
          <p:cNvSpPr>
            <a:spLocks noGrp="1"/>
          </p:cNvSpPr>
          <p:nvPr>
            <p:ph sz="half" idx="1"/>
          </p:nvPr>
        </p:nvSpPr>
        <p:spPr>
          <a:xfrm>
            <a:off x="695569" y="1935805"/>
            <a:ext cx="4897835" cy="4241158"/>
          </a:xfrm>
        </p:spPr>
        <p:txBody>
          <a:bodyPr>
            <a:normAutofit/>
          </a:bodyPr>
          <a:lstStyle>
            <a:lvl1pPr>
              <a:defRPr sz="1800"/>
            </a:lvl1pPr>
            <a:lvl2pPr>
              <a:defRPr sz="1800"/>
            </a:lvl2pPr>
            <a:lvl3pPr>
              <a:defRPr sz="1800"/>
            </a:lvl3pPr>
            <a:lvl4pPr>
              <a:defRPr sz="1800"/>
            </a:lvl4pPr>
            <a:lvl5pPr>
              <a:defRPr sz="18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 5">
            <a:extLst>
              <a:ext uri="{FF2B5EF4-FFF2-40B4-BE49-F238E27FC236}">
                <a16:creationId xmlns:a16="http://schemas.microsoft.com/office/drawing/2014/main" id="{AAD9BD2C-030C-471E-9182-CEF57883FF55}"/>
              </a:ext>
            </a:extLst>
          </p:cNvPr>
          <p:cNvSpPr>
            <a:spLocks noGrp="1"/>
          </p:cNvSpPr>
          <p:nvPr>
            <p:ph type="pic" sz="quarter" idx="10"/>
          </p:nvPr>
        </p:nvSpPr>
        <p:spPr>
          <a:xfrm>
            <a:off x="6040438" y="0"/>
            <a:ext cx="6151562" cy="6858000"/>
          </a:xfrm>
        </p:spPr>
        <p:txBody>
          <a:bodyPr/>
          <a:lstStyle>
            <a:lvl1pPr marL="0" indent="0">
              <a:buNone/>
              <a:defRPr/>
            </a:lvl1pPr>
          </a:lstStyle>
          <a:p>
            <a:r>
              <a:rPr lang="sv-SE"/>
              <a:t>Klicka på ikonen för att lägga till en bild</a:t>
            </a:r>
            <a:endParaRPr lang="sv-SE" dirty="0"/>
          </a:p>
        </p:txBody>
      </p:sp>
      <p:pic>
        <p:nvPicPr>
          <p:cNvPr id="8" name="Bildobjekt 4">
            <a:extLst>
              <a:ext uri="{FF2B5EF4-FFF2-40B4-BE49-F238E27FC236}">
                <a16:creationId xmlns:a16="http://schemas.microsoft.com/office/drawing/2014/main" id="{6D472DD8-3E22-0547-A2A2-869F1E692F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1346011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left,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0323-2B0E-7441-8E89-F82C0C216620}"/>
              </a:ext>
            </a:extLst>
          </p:cNvPr>
          <p:cNvSpPr>
            <a:spLocks noGrp="1"/>
          </p:cNvSpPr>
          <p:nvPr>
            <p:ph type="title"/>
          </p:nvPr>
        </p:nvSpPr>
        <p:spPr>
          <a:xfrm>
            <a:off x="6606508" y="1202363"/>
            <a:ext cx="4897835" cy="1117601"/>
          </a:xfrm>
        </p:spPr>
        <p:txBody>
          <a:bodyPr/>
          <a:lstStyle/>
          <a:p>
            <a:r>
              <a:rPr lang="sv-SE"/>
              <a:t>Klicka här för att ändra format</a:t>
            </a:r>
          </a:p>
        </p:txBody>
      </p:sp>
      <p:sp>
        <p:nvSpPr>
          <p:cNvPr id="3" name="Content Placeholder 2">
            <a:extLst>
              <a:ext uri="{FF2B5EF4-FFF2-40B4-BE49-F238E27FC236}">
                <a16:creationId xmlns:a16="http://schemas.microsoft.com/office/drawing/2014/main" id="{3C29DB5D-3616-2C42-987D-1A0AB800C391}"/>
              </a:ext>
            </a:extLst>
          </p:cNvPr>
          <p:cNvSpPr>
            <a:spLocks noGrp="1"/>
          </p:cNvSpPr>
          <p:nvPr>
            <p:ph sz="half" idx="1"/>
          </p:nvPr>
        </p:nvSpPr>
        <p:spPr>
          <a:xfrm>
            <a:off x="6606508" y="2614538"/>
            <a:ext cx="4897835" cy="4241158"/>
          </a:xfrm>
        </p:spPr>
        <p:txBody>
          <a:bodyPr>
            <a:normAutofit/>
          </a:bodyPr>
          <a:lstStyle>
            <a:lvl1pPr>
              <a:defRPr sz="1800"/>
            </a:lvl1pPr>
            <a:lvl2pPr>
              <a:defRPr sz="1800"/>
            </a:lvl2pPr>
            <a:lvl3pPr>
              <a:defRPr sz="1800"/>
            </a:lvl3pPr>
            <a:lvl4pPr>
              <a:defRPr sz="1800"/>
            </a:lvl4pPr>
            <a:lvl5pPr>
              <a:defRPr sz="1800"/>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 5">
            <a:extLst>
              <a:ext uri="{FF2B5EF4-FFF2-40B4-BE49-F238E27FC236}">
                <a16:creationId xmlns:a16="http://schemas.microsoft.com/office/drawing/2014/main" id="{449AB79E-BD45-4125-A0B9-E3F208C6EB91}"/>
              </a:ext>
            </a:extLst>
          </p:cNvPr>
          <p:cNvSpPr>
            <a:spLocks noGrp="1"/>
          </p:cNvSpPr>
          <p:nvPr>
            <p:ph type="pic" sz="quarter" idx="10"/>
          </p:nvPr>
        </p:nvSpPr>
        <p:spPr>
          <a:xfrm>
            <a:off x="0" y="0"/>
            <a:ext cx="6151563" cy="6858000"/>
          </a:xfrm>
        </p:spPr>
        <p:txBody>
          <a:bodyPr/>
          <a:lstStyle>
            <a:lvl1pPr marL="0" indent="0">
              <a:buNone/>
              <a:defRPr/>
            </a:lvl1pPr>
          </a:lstStyle>
          <a:p>
            <a:r>
              <a:rPr lang="sv-SE"/>
              <a:t>Klicka på ikonen för att lägga till en bild</a:t>
            </a:r>
            <a:endParaRPr lang="sv-SE" dirty="0"/>
          </a:p>
        </p:txBody>
      </p:sp>
      <p:pic>
        <p:nvPicPr>
          <p:cNvPr id="7" name="Bildobjekt 4">
            <a:extLst>
              <a:ext uri="{FF2B5EF4-FFF2-40B4-BE49-F238E27FC236}">
                <a16:creationId xmlns:a16="http://schemas.microsoft.com/office/drawing/2014/main" id="{2427BA0A-4867-8748-8D35-56CEE23B10B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7393" y="523630"/>
            <a:ext cx="1590883" cy="607418"/>
          </a:xfrm>
          <a:prstGeom prst="rect">
            <a:avLst/>
          </a:prstGeom>
        </p:spPr>
      </p:pic>
    </p:spTree>
    <p:extLst>
      <p:ext uri="{BB962C8B-B14F-4D97-AF65-F5344CB8AC3E}">
        <p14:creationId xmlns:p14="http://schemas.microsoft.com/office/powerpoint/2010/main" val="329263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8F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9D4322-2AB1-424D-9ECE-719694657BAD}"/>
              </a:ext>
            </a:extLst>
          </p:cNvPr>
          <p:cNvSpPr>
            <a:spLocks noGrp="1"/>
          </p:cNvSpPr>
          <p:nvPr>
            <p:ph type="title"/>
          </p:nvPr>
        </p:nvSpPr>
        <p:spPr>
          <a:xfrm>
            <a:off x="695569" y="523630"/>
            <a:ext cx="10722708" cy="1117601"/>
          </a:xfrm>
          <a:prstGeom prst="rect">
            <a:avLst/>
          </a:prstGeom>
        </p:spPr>
        <p:txBody>
          <a:bodyPr vert="horz" lIns="91440" tIns="45720" rIns="91440" bIns="45720" rtlCol="0" anchor="b">
            <a:normAutofit/>
          </a:bodyPr>
          <a:lstStyle/>
          <a:p>
            <a:r>
              <a:rPr lang="sv-SE" dirty="0"/>
              <a:t>Klicka här för att ändra format</a:t>
            </a:r>
          </a:p>
        </p:txBody>
      </p:sp>
      <p:sp>
        <p:nvSpPr>
          <p:cNvPr id="3" name="Text Placeholder 2">
            <a:extLst>
              <a:ext uri="{FF2B5EF4-FFF2-40B4-BE49-F238E27FC236}">
                <a16:creationId xmlns:a16="http://schemas.microsoft.com/office/drawing/2014/main" id="{83014557-8A5E-4643-AA1D-D5A3867980E8}"/>
              </a:ext>
            </a:extLst>
          </p:cNvPr>
          <p:cNvSpPr>
            <a:spLocks noGrp="1"/>
          </p:cNvSpPr>
          <p:nvPr>
            <p:ph type="body" idx="1"/>
          </p:nvPr>
        </p:nvSpPr>
        <p:spPr>
          <a:xfrm>
            <a:off x="695569" y="1844431"/>
            <a:ext cx="10722708" cy="433253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Tree>
    <p:extLst>
      <p:ext uri="{BB962C8B-B14F-4D97-AF65-F5344CB8AC3E}">
        <p14:creationId xmlns:p14="http://schemas.microsoft.com/office/powerpoint/2010/main" val="1966564353"/>
      </p:ext>
    </p:extLst>
  </p:cSld>
  <p:clrMap bg1="lt1" tx1="dk1" bg2="lt2" tx2="dk2" accent1="accent1" accent2="accent2" accent3="accent3" accent4="accent4" accent5="accent5" accent6="accent6" hlink="hlink" folHlink="folHlink"/>
  <p:sldLayoutIdLst>
    <p:sldLayoutId id="2147483667" r:id="rId1"/>
    <p:sldLayoutId id="2147483678" r:id="rId2"/>
    <p:sldLayoutId id="2147483668" r:id="rId3"/>
    <p:sldLayoutId id="2147483669" r:id="rId4"/>
    <p:sldLayoutId id="2147483674" r:id="rId5"/>
    <p:sldLayoutId id="2147483677" r:id="rId6"/>
    <p:sldLayoutId id="2147483670" r:id="rId7"/>
    <p:sldLayoutId id="2147483671" r:id="rId8"/>
    <p:sldLayoutId id="2147483673" r:id="rId9"/>
    <p:sldLayoutId id="2147483676" r:id="rId10"/>
    <p:sldLayoutId id="2147483675" r:id="rId11"/>
    <p:sldLayoutId id="2147483672" r:id="rId12"/>
  </p:sldLayoutIdLst>
  <p:txStyles>
    <p:titleStyle>
      <a:lvl1pPr algn="l" defTabSz="914400" rtl="0" eaLnBrk="1" latinLnBrk="0" hangingPunct="1">
        <a:lnSpc>
          <a:spcPct val="90000"/>
        </a:lnSpc>
        <a:spcBef>
          <a:spcPct val="0"/>
        </a:spcBef>
        <a:buNone/>
        <a:defRPr sz="2800" b="1" kern="0" spc="-40" baseline="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2000"/>
        </a:spcBef>
        <a:buClr>
          <a:schemeClr val="accent3"/>
        </a:buClr>
        <a:buFont typeface=".AppleSystemUIFont"/>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oceanconference.un.org/" TargetMode="Externa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E01A10-7A4A-498A-8E77-2A820DB908F3}"/>
              </a:ext>
              <a:ext uri="{C183D7F6-B498-43B3-948B-1728B52AA6E4}">
                <adec:decorative xmlns:adec="http://schemas.microsoft.com/office/drawing/2017/decorative" xmlns="" val="0"/>
              </a:ext>
            </a:extLst>
          </p:cNvPr>
          <p:cNvSpPr>
            <a:spLocks noGrp="1"/>
          </p:cNvSpPr>
          <p:nvPr>
            <p:ph type="ctrTitle"/>
          </p:nvPr>
        </p:nvSpPr>
        <p:spPr/>
        <p:txBody>
          <a:bodyPr/>
          <a:lstStyle/>
          <a:p>
            <a:r>
              <a:rPr lang="sv-SE" dirty="0"/>
              <a:t>Uppföljning av den maritima strategin </a:t>
            </a:r>
            <a:r>
              <a:rPr lang="sv-SE" dirty="0" smtClean="0"/>
              <a:t>fas 3</a:t>
            </a:r>
            <a:endParaRPr lang="sv-SE" dirty="0"/>
          </a:p>
        </p:txBody>
      </p:sp>
      <p:sp>
        <p:nvSpPr>
          <p:cNvPr id="3" name="Underrubrik 2">
            <a:extLst>
              <a:ext uri="{FF2B5EF4-FFF2-40B4-BE49-F238E27FC236}">
                <a16:creationId xmlns:a16="http://schemas.microsoft.com/office/drawing/2014/main" id="{5C45551D-280A-4724-94C5-781068D67045}"/>
              </a:ext>
            </a:extLst>
          </p:cNvPr>
          <p:cNvSpPr>
            <a:spLocks noGrp="1"/>
          </p:cNvSpPr>
          <p:nvPr>
            <p:ph type="subTitle" idx="1"/>
          </p:nvPr>
        </p:nvSpPr>
        <p:spPr/>
        <p:txBody>
          <a:bodyPr>
            <a:normAutofit fontScale="62500" lnSpcReduction="20000"/>
          </a:bodyPr>
          <a:lstStyle/>
          <a:p>
            <a:r>
              <a:rPr lang="sv-SE" dirty="0">
                <a:solidFill>
                  <a:schemeClr val="bg1"/>
                </a:solidFill>
              </a:rPr>
              <a:t>Linda Lingsten</a:t>
            </a:r>
          </a:p>
          <a:p>
            <a:r>
              <a:rPr lang="sv-SE" dirty="0">
                <a:solidFill>
                  <a:schemeClr val="bg1"/>
                </a:solidFill>
              </a:rPr>
              <a:t>Utredare</a:t>
            </a:r>
          </a:p>
          <a:p>
            <a:endParaRPr lang="sv-SE" dirty="0"/>
          </a:p>
        </p:txBody>
      </p:sp>
      <p:sp>
        <p:nvSpPr>
          <p:cNvPr id="4" name="Platshållare för text 3">
            <a:extLst>
              <a:ext uri="{FF2B5EF4-FFF2-40B4-BE49-F238E27FC236}">
                <a16:creationId xmlns:a16="http://schemas.microsoft.com/office/drawing/2014/main" id="{11104795-F4BE-4ABF-ACDF-B2988CA387FB}"/>
              </a:ext>
            </a:extLst>
          </p:cNvPr>
          <p:cNvSpPr>
            <a:spLocks noGrp="1"/>
          </p:cNvSpPr>
          <p:nvPr>
            <p:ph type="body" sz="quarter" idx="10"/>
          </p:nvPr>
        </p:nvSpPr>
        <p:spPr/>
        <p:txBody>
          <a:bodyPr/>
          <a:lstStyle/>
          <a:p>
            <a:r>
              <a:rPr lang="sv-SE" dirty="0" smtClean="0">
                <a:solidFill>
                  <a:schemeClr val="bg1"/>
                </a:solidFill>
              </a:rPr>
              <a:t>Startmöte Stockholm den 30 januari 2020</a:t>
            </a:r>
            <a:endParaRPr lang="sv-SE" sz="1400" dirty="0">
              <a:solidFill>
                <a:schemeClr val="bg1"/>
              </a:solidFill>
              <a:latin typeface="Arial"/>
            </a:endParaRPr>
          </a:p>
          <a:p>
            <a:endParaRPr lang="sv-SE" dirty="0"/>
          </a:p>
        </p:txBody>
      </p:sp>
    </p:spTree>
    <p:extLst>
      <p:ext uri="{BB962C8B-B14F-4D97-AF65-F5344CB8AC3E}">
        <p14:creationId xmlns:p14="http://schemas.microsoft.com/office/powerpoint/2010/main" val="544630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p:txBody>
          <a:bodyPr/>
          <a:lstStyle/>
          <a:p>
            <a:r>
              <a:rPr lang="sv-SE" dirty="0"/>
              <a:t>Nytt uppdrag 2019</a:t>
            </a:r>
          </a:p>
        </p:txBody>
      </p:sp>
    </p:spTree>
    <p:extLst>
      <p:ext uri="{BB962C8B-B14F-4D97-AF65-F5344CB8AC3E}">
        <p14:creationId xmlns:p14="http://schemas.microsoft.com/office/powerpoint/2010/main" val="1897216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normAutofit fontScale="90000"/>
          </a:bodyPr>
          <a:lstStyle/>
          <a:p>
            <a:r>
              <a:rPr lang="sv-SE" dirty="0"/>
              <a:t>Uppdrag att vidareutveckla den maritima strategins indikatorer och redovisa en uppföljning av den maritima strategin</a:t>
            </a:r>
          </a:p>
        </p:txBody>
      </p:sp>
      <p:sp>
        <p:nvSpPr>
          <p:cNvPr id="6" name="Platshållare för innehåll 5"/>
          <p:cNvSpPr>
            <a:spLocks noGrp="1"/>
          </p:cNvSpPr>
          <p:nvPr>
            <p:ph idx="1"/>
          </p:nvPr>
        </p:nvSpPr>
        <p:spPr>
          <a:xfrm>
            <a:off x="695569" y="1926077"/>
            <a:ext cx="10722708" cy="4801294"/>
          </a:xfrm>
        </p:spPr>
        <p:txBody>
          <a:bodyPr>
            <a:normAutofit fontScale="85000" lnSpcReduction="20000"/>
          </a:bodyPr>
          <a:lstStyle/>
          <a:p>
            <a:pPr marL="0" indent="0">
              <a:buNone/>
            </a:pPr>
            <a:r>
              <a:rPr lang="sv-SE" dirty="0">
                <a:effectLst>
                  <a:outerShdw blurRad="38100" dist="38100" dir="2700000" algn="tl">
                    <a:srgbClr val="000000">
                      <a:alpha val="43137"/>
                    </a:srgbClr>
                  </a:outerShdw>
                </a:effectLst>
              </a:rPr>
              <a:t>Arbetet ska utgå från Havs- och </a:t>
            </a:r>
            <a:r>
              <a:rPr lang="sv-SE" dirty="0" err="1">
                <a:effectLst>
                  <a:outerShdw blurRad="38100" dist="38100" dir="2700000" algn="tl">
                    <a:srgbClr val="000000">
                      <a:alpha val="43137"/>
                    </a:srgbClr>
                  </a:outerShdw>
                </a:effectLst>
              </a:rPr>
              <a:t>vattenmyndighetens</a:t>
            </a:r>
            <a:r>
              <a:rPr lang="sv-SE" dirty="0">
                <a:effectLst>
                  <a:outerShdw blurRad="38100" dist="38100" dir="2700000" algn="tl">
                    <a:srgbClr val="000000">
                      <a:alpha val="43137"/>
                    </a:srgbClr>
                  </a:outerShdw>
                </a:effectLst>
              </a:rPr>
              <a:t> rapport ”Uppföljning av den maritima strategin” (dnr N2018/00937/MRT)</a:t>
            </a:r>
            <a:r>
              <a:rPr lang="sv-SE" dirty="0"/>
              <a:t>. Havs- och vattenmyndigheten ska i den mån det är möjligt och relevant utgå från redan existerande indikatorer som används för uppföljning, exempelvis av de transportpolitiska målen, miljökvalitetsmålen, de näringspolitiska målen och Agenda 2030</a:t>
            </a:r>
            <a:r>
              <a:rPr lang="sv-SE" dirty="0" smtClean="0"/>
              <a:t>.</a:t>
            </a:r>
            <a:endParaRPr lang="sv-SE" dirty="0"/>
          </a:p>
          <a:p>
            <a:pPr marL="0" indent="0">
              <a:buNone/>
            </a:pPr>
            <a:r>
              <a:rPr lang="sv-SE" dirty="0"/>
              <a:t>Utöver den utveckling av indikatorerna som relevanta myndigheter, enligt nedan finner lämpligt, bör</a:t>
            </a:r>
            <a:r>
              <a:rPr lang="sv-SE" dirty="0" smtClean="0"/>
              <a:t>:</a:t>
            </a:r>
            <a:endParaRPr lang="sv-SE" dirty="0"/>
          </a:p>
          <a:p>
            <a:r>
              <a:rPr lang="sv-SE" dirty="0"/>
              <a:t>en indikator för maritim innovation vidareutvecklas,</a:t>
            </a:r>
          </a:p>
          <a:p>
            <a:r>
              <a:rPr lang="sv-SE" dirty="0"/>
              <a:t>indikatorer och statistik rörande maritim turism utvecklas så att finare detaljer än dagens statistik kan fångas upp, rörande näringens utbredning och utveckling i maritim kontext,</a:t>
            </a:r>
          </a:p>
          <a:p>
            <a:r>
              <a:rPr lang="sv-SE" dirty="0"/>
              <a:t>klimat omhändertas i en indikator, då det har en stor relevans för både samhället och maritima verksamheter, samt</a:t>
            </a:r>
          </a:p>
          <a:p>
            <a:r>
              <a:rPr lang="sv-SE" dirty="0"/>
              <a:t>folkhälsan beröras genom en indikator, för att på ett mer relevant sätt fånga upp sociala hållbarhetsaspekter av relevans för maritima verksamheter och dito </a:t>
            </a:r>
            <a:r>
              <a:rPr lang="sv-SE" dirty="0" smtClean="0"/>
              <a:t>förvaltning.</a:t>
            </a:r>
          </a:p>
          <a:p>
            <a:pPr marL="0" indent="0">
              <a:buNone/>
            </a:pPr>
            <a:r>
              <a:rPr lang="sv-SE" dirty="0" smtClean="0"/>
              <a:t>I </a:t>
            </a:r>
            <a:r>
              <a:rPr lang="sv-SE" dirty="0"/>
              <a:t>uppdraget ingår även att redovisa en uppföljning av den maritima strategin baserad på de föreslagna indikatorerna. Indikatorerna bör kunna användas för dels en årlig resultatuppföljning med början år 2020, dels en sådan fördjupad rapport som beskrivs i rapporten ”Uppföljning av den maritima strategin” vart fjärde år.</a:t>
            </a:r>
          </a:p>
          <a:p>
            <a:pPr marL="0" indent="0">
              <a:buNone/>
            </a:pPr>
            <a:r>
              <a:rPr lang="sv-SE" dirty="0" smtClean="0"/>
              <a:t>Havs- </a:t>
            </a:r>
            <a:r>
              <a:rPr lang="sv-SE" dirty="0"/>
              <a:t>och vattenmyndigheten ska även utveckla ett grafiskt upplägg för presentation av indikatorerna.</a:t>
            </a:r>
          </a:p>
          <a:p>
            <a:endParaRPr lang="sv-SE" dirty="0"/>
          </a:p>
        </p:txBody>
      </p:sp>
    </p:spTree>
    <p:extLst>
      <p:ext uri="{BB962C8B-B14F-4D97-AF65-F5344CB8AC3E}">
        <p14:creationId xmlns:p14="http://schemas.microsoft.com/office/powerpoint/2010/main" val="1804011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Mål och projektmål</a:t>
            </a:r>
          </a:p>
        </p:txBody>
      </p:sp>
      <p:sp>
        <p:nvSpPr>
          <p:cNvPr id="3" name="Platshållare för innehåll 2"/>
          <p:cNvSpPr>
            <a:spLocks noGrp="1"/>
          </p:cNvSpPr>
          <p:nvPr>
            <p:ph idx="1"/>
          </p:nvPr>
        </p:nvSpPr>
        <p:spPr/>
        <p:txBody>
          <a:bodyPr/>
          <a:lstStyle/>
          <a:p>
            <a:r>
              <a:rPr lang="sv-SE" dirty="0"/>
              <a:t>Det övergripande målet med regeringsuppdraget är att få en komplett uppföljning av strategin samt att genomföra en uppföljning av den.</a:t>
            </a:r>
          </a:p>
          <a:p>
            <a:r>
              <a:rPr lang="sv-SE" dirty="0"/>
              <a:t>Indikatorerna ska över tid kunna ge bättre kunskapsunderlag inför framtida beslut om maritima frågor i Sverige, och säkra en stark och hållbar blå ekonomi i Sverige.</a:t>
            </a:r>
          </a:p>
          <a:p>
            <a:r>
              <a:rPr lang="sv-SE" dirty="0"/>
              <a:t>Projektmål</a:t>
            </a:r>
          </a:p>
          <a:p>
            <a:pPr lvl="1"/>
            <a:r>
              <a:rPr lang="sv-SE" dirty="0"/>
              <a:t>Komplett uppsättning av indikatorer för att följa den maritima strategin</a:t>
            </a:r>
          </a:p>
          <a:p>
            <a:pPr lvl="1"/>
            <a:r>
              <a:rPr lang="sv-SE" dirty="0"/>
              <a:t>Grafisk presentation av indikatorerna </a:t>
            </a:r>
          </a:p>
          <a:p>
            <a:pPr lvl="1"/>
            <a:r>
              <a:rPr lang="sv-SE" dirty="0"/>
              <a:t>Genomföra och redovisa en uppföljning av maritima strategin</a:t>
            </a:r>
          </a:p>
          <a:p>
            <a:endParaRPr lang="sv-SE" dirty="0"/>
          </a:p>
        </p:txBody>
      </p:sp>
      <p:graphicFrame>
        <p:nvGraphicFramePr>
          <p:cNvPr id="4" name="Diagram 3"/>
          <p:cNvGraphicFramePr/>
          <p:nvPr>
            <p:extLst>
              <p:ext uri="{D42A27DB-BD31-4B8C-83A1-F6EECF244321}">
                <p14:modId xmlns:p14="http://schemas.microsoft.com/office/powerpoint/2010/main" val="3238564921"/>
              </p:ext>
            </p:extLst>
          </p:nvPr>
        </p:nvGraphicFramePr>
        <p:xfrm>
          <a:off x="326570" y="3902529"/>
          <a:ext cx="11625943" cy="334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0990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Effektmål</a:t>
            </a:r>
          </a:p>
        </p:txBody>
      </p:sp>
      <p:sp>
        <p:nvSpPr>
          <p:cNvPr id="3" name="Platshållare för innehåll 2"/>
          <p:cNvSpPr>
            <a:spLocks noGrp="1"/>
          </p:cNvSpPr>
          <p:nvPr>
            <p:ph idx="1"/>
          </p:nvPr>
        </p:nvSpPr>
        <p:spPr/>
        <p:txBody>
          <a:bodyPr>
            <a:normAutofit fontScale="85000" lnSpcReduction="10000"/>
          </a:bodyPr>
          <a:lstStyle/>
          <a:p>
            <a:pPr marL="0" indent="0">
              <a:buNone/>
            </a:pPr>
            <a:r>
              <a:rPr lang="sv-SE" dirty="0"/>
              <a:t>Det övergripande effektmålet är att bidra till den maritima strategins vision om:</a:t>
            </a:r>
          </a:p>
          <a:p>
            <a:r>
              <a:rPr lang="sv-SE" dirty="0"/>
              <a:t>” Konkurrenskraftiga, innovativa och hållbara maritima näringar som kan bidra till ökad sysselsättning, minskad miljöbelastning och en attraktiv livsmiljö.”</a:t>
            </a:r>
          </a:p>
          <a:p>
            <a:pPr marL="0" indent="0">
              <a:buNone/>
            </a:pPr>
            <a:r>
              <a:rPr lang="sv-SE" dirty="0"/>
              <a:t>Projektet bidrar till:</a:t>
            </a:r>
          </a:p>
          <a:p>
            <a:pPr lvl="0"/>
            <a:r>
              <a:rPr lang="sv-SE" dirty="0" smtClean="0"/>
              <a:t>Att breddar </a:t>
            </a:r>
            <a:r>
              <a:rPr lang="sv-SE" dirty="0"/>
              <a:t>perspektivet till att omfatta även det sociala perspektivet av folkhälsa om att få leva och arbeta nära kusten.</a:t>
            </a:r>
          </a:p>
          <a:p>
            <a:pPr lvl="0"/>
            <a:r>
              <a:rPr lang="sv-SE" dirty="0" smtClean="0"/>
              <a:t>Ökad </a:t>
            </a:r>
            <a:r>
              <a:rPr lang="sv-SE" dirty="0"/>
              <a:t>kunskap om hur innovationsresurser fördelas inom det maritima området.</a:t>
            </a:r>
          </a:p>
          <a:p>
            <a:pPr lvl="0"/>
            <a:r>
              <a:rPr lang="sv-SE" dirty="0"/>
              <a:t>Klimatindikator ger utrymme till att se klimatpåverkan ut ett högre perspektiv, både som emissioner och </a:t>
            </a:r>
            <a:r>
              <a:rPr lang="sv-SE" dirty="0" smtClean="0"/>
              <a:t>kolsänkor.</a:t>
            </a:r>
            <a:endParaRPr lang="sv-SE" dirty="0"/>
          </a:p>
          <a:p>
            <a:pPr lvl="0"/>
            <a:r>
              <a:rPr lang="sv-SE" dirty="0"/>
              <a:t>Myndighetssamverkan som bidrar till en ökad effekt då vi lär känna och förstå varandras uppdrag till att uppnå de högre samhällsmålen.</a:t>
            </a:r>
          </a:p>
          <a:p>
            <a:pPr lvl="0"/>
            <a:r>
              <a:rPr lang="sv-SE" dirty="0"/>
              <a:t>Få upp de maritima frågorna på agendan utifrån ett helhetsperspektiv där de tre perspektivet som balanseras för hållbar utveckling är grunden.</a:t>
            </a:r>
          </a:p>
          <a:p>
            <a:endParaRPr lang="sv-SE" dirty="0"/>
          </a:p>
        </p:txBody>
      </p:sp>
    </p:spTree>
    <p:extLst>
      <p:ext uri="{BB962C8B-B14F-4D97-AF65-F5344CB8AC3E}">
        <p14:creationId xmlns:p14="http://schemas.microsoft.com/office/powerpoint/2010/main" val="389211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Politikområden</a:t>
            </a:r>
          </a:p>
        </p:txBody>
      </p:sp>
      <p:sp>
        <p:nvSpPr>
          <p:cNvPr id="5" name="Platshållare för innehåll 4"/>
          <p:cNvSpPr>
            <a:spLocks noGrp="1"/>
          </p:cNvSpPr>
          <p:nvPr>
            <p:ph sz="half" idx="1"/>
          </p:nvPr>
        </p:nvSpPr>
        <p:spPr/>
        <p:txBody>
          <a:bodyPr/>
          <a:lstStyle/>
          <a:p>
            <a:pPr marL="0" indent="0">
              <a:buNone/>
            </a:pPr>
            <a:r>
              <a:rPr lang="sv-SE" dirty="0"/>
              <a:t>Politikområden som omfattas av strategin:</a:t>
            </a:r>
          </a:p>
          <a:p>
            <a:r>
              <a:rPr lang="sv-SE" dirty="0"/>
              <a:t>Näring-, arbetsmarknad-, kultur-, miljö-, energi-, transport-, turism-, fiske-, innovations- och regionalpolitik.</a:t>
            </a:r>
          </a:p>
          <a:p>
            <a:endParaRPr lang="sv-SE" dirty="0"/>
          </a:p>
        </p:txBody>
      </p:sp>
      <p:sp>
        <p:nvSpPr>
          <p:cNvPr id="6" name="Platshållare för bild 5"/>
          <p:cNvSpPr>
            <a:spLocks noGrp="1"/>
          </p:cNvSpPr>
          <p:nvPr>
            <p:ph type="pic" sz="quarter" idx="10"/>
          </p:nvPr>
        </p:nvSpPr>
        <p:spPr/>
      </p:sp>
      <p:graphicFrame>
        <p:nvGraphicFramePr>
          <p:cNvPr id="7" name="Objekt 6"/>
          <p:cNvGraphicFramePr>
            <a:graphicFrameLocks noChangeAspect="1"/>
          </p:cNvGraphicFramePr>
          <p:nvPr>
            <p:extLst>
              <p:ext uri="{D42A27DB-BD31-4B8C-83A1-F6EECF244321}">
                <p14:modId xmlns:p14="http://schemas.microsoft.com/office/powerpoint/2010/main" val="114344231"/>
              </p:ext>
            </p:extLst>
          </p:nvPr>
        </p:nvGraphicFramePr>
        <p:xfrm>
          <a:off x="6113450" y="1641231"/>
          <a:ext cx="14275342" cy="5810706"/>
        </p:xfrm>
        <a:graphic>
          <a:graphicData uri="http://schemas.openxmlformats.org/presentationml/2006/ole">
            <mc:AlternateContent xmlns:mc="http://schemas.openxmlformats.org/markup-compatibility/2006">
              <mc:Choice xmlns:v="urn:schemas-microsoft-com:vml" Requires="v">
                <p:oleObj spid="_x0000_s1053" name="Kalkylblad" r:id="rId3" imgW="9734540" imgH="3962491" progId="Excel.Sheet.12">
                  <p:embed/>
                </p:oleObj>
              </mc:Choice>
              <mc:Fallback>
                <p:oleObj name="Kalkylblad" r:id="rId3" imgW="9734540" imgH="3962491" progId="Excel.Sheet.12">
                  <p:embed/>
                  <p:pic>
                    <p:nvPicPr>
                      <p:cNvPr id="0" name=""/>
                      <p:cNvPicPr/>
                      <p:nvPr/>
                    </p:nvPicPr>
                    <p:blipFill>
                      <a:blip r:embed="rId4"/>
                      <a:stretch>
                        <a:fillRect/>
                      </a:stretch>
                    </p:blipFill>
                    <p:spPr>
                      <a:xfrm>
                        <a:off x="6113450" y="1641231"/>
                        <a:ext cx="14275342" cy="5810706"/>
                      </a:xfrm>
                      <a:prstGeom prst="rect">
                        <a:avLst/>
                      </a:prstGeom>
                    </p:spPr>
                  </p:pic>
                </p:oleObj>
              </mc:Fallback>
            </mc:AlternateContent>
          </a:graphicData>
        </a:graphic>
      </p:graphicFrame>
    </p:spTree>
    <p:extLst>
      <p:ext uri="{BB962C8B-B14F-4D97-AF65-F5344CB8AC3E}">
        <p14:creationId xmlns:p14="http://schemas.microsoft.com/office/powerpoint/2010/main" val="212376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Organisation</a:t>
            </a:r>
          </a:p>
        </p:txBody>
      </p:sp>
      <p:sp>
        <p:nvSpPr>
          <p:cNvPr id="8" name="textruta 7"/>
          <p:cNvSpPr txBox="1"/>
          <p:nvPr/>
        </p:nvSpPr>
        <p:spPr>
          <a:xfrm>
            <a:off x="4724994" y="1745744"/>
            <a:ext cx="1385603" cy="784830"/>
          </a:xfrm>
          <a:prstGeom prst="rect">
            <a:avLst/>
          </a:prstGeom>
          <a:noFill/>
          <a:ln>
            <a:solidFill>
              <a:schemeClr val="tx1"/>
            </a:solidFill>
            <a:prstDash val="solid"/>
          </a:ln>
        </p:spPr>
        <p:txBody>
          <a:bodyPr wrap="square" rtlCol="0">
            <a:spAutoFit/>
          </a:bodyPr>
          <a:lstStyle/>
          <a:p>
            <a:pPr algn="ctr"/>
            <a:r>
              <a:rPr lang="sv-SE" sz="900" dirty="0"/>
              <a:t>Havs- </a:t>
            </a:r>
            <a:r>
              <a:rPr lang="sv-SE" sz="900" dirty="0" smtClean="0"/>
              <a:t>och vatten myndigheten</a:t>
            </a:r>
          </a:p>
          <a:p>
            <a:pPr algn="ctr"/>
            <a:endParaRPr lang="sv-SE" sz="900" dirty="0" smtClean="0"/>
          </a:p>
          <a:p>
            <a:r>
              <a:rPr lang="sv-SE" sz="900" dirty="0" smtClean="0"/>
              <a:t>- Intern styrgrupp</a:t>
            </a:r>
          </a:p>
          <a:p>
            <a:r>
              <a:rPr lang="sv-SE" sz="900" dirty="0" smtClean="0"/>
              <a:t>- Intern projektgrupp</a:t>
            </a:r>
            <a:endParaRPr lang="sv-SE" sz="900" dirty="0"/>
          </a:p>
        </p:txBody>
      </p:sp>
      <p:sp>
        <p:nvSpPr>
          <p:cNvPr id="9" name="textruta 8"/>
          <p:cNvSpPr txBox="1"/>
          <p:nvPr/>
        </p:nvSpPr>
        <p:spPr>
          <a:xfrm>
            <a:off x="2503671" y="3779036"/>
            <a:ext cx="901783" cy="230832"/>
          </a:xfrm>
          <a:prstGeom prst="rect">
            <a:avLst/>
          </a:prstGeom>
          <a:noFill/>
          <a:ln>
            <a:solidFill>
              <a:schemeClr val="tx1"/>
            </a:solidFill>
            <a:prstDash val="solid"/>
          </a:ln>
        </p:spPr>
        <p:txBody>
          <a:bodyPr wrap="square" rtlCol="0">
            <a:spAutoFit/>
          </a:bodyPr>
          <a:lstStyle/>
          <a:p>
            <a:pPr algn="ctr"/>
            <a:r>
              <a:rPr lang="sv-SE" sz="900" dirty="0" smtClean="0"/>
              <a:t>Tillväxtverket</a:t>
            </a:r>
            <a:endParaRPr lang="sv-SE" sz="900" dirty="0"/>
          </a:p>
        </p:txBody>
      </p:sp>
      <p:sp>
        <p:nvSpPr>
          <p:cNvPr id="10" name="textruta 9"/>
          <p:cNvSpPr txBox="1"/>
          <p:nvPr/>
        </p:nvSpPr>
        <p:spPr>
          <a:xfrm>
            <a:off x="3487037" y="3693765"/>
            <a:ext cx="914935" cy="369333"/>
          </a:xfrm>
          <a:prstGeom prst="rect">
            <a:avLst/>
          </a:prstGeom>
          <a:noFill/>
          <a:ln>
            <a:solidFill>
              <a:schemeClr val="tx1"/>
            </a:solidFill>
            <a:prstDash val="solid"/>
          </a:ln>
        </p:spPr>
        <p:txBody>
          <a:bodyPr wrap="square" rtlCol="0">
            <a:spAutoFit/>
          </a:bodyPr>
          <a:lstStyle/>
          <a:p>
            <a:pPr algn="ctr"/>
            <a:r>
              <a:rPr lang="sv-SE" sz="900" dirty="0" smtClean="0"/>
              <a:t>Energi-myndigheten</a:t>
            </a:r>
            <a:endParaRPr lang="sv-SE" sz="900" dirty="0"/>
          </a:p>
        </p:txBody>
      </p:sp>
      <p:sp>
        <p:nvSpPr>
          <p:cNvPr id="11" name="textruta 10"/>
          <p:cNvSpPr txBox="1"/>
          <p:nvPr/>
        </p:nvSpPr>
        <p:spPr>
          <a:xfrm>
            <a:off x="4493416" y="3693765"/>
            <a:ext cx="901783" cy="369333"/>
          </a:xfrm>
          <a:prstGeom prst="rect">
            <a:avLst/>
          </a:prstGeom>
          <a:noFill/>
          <a:ln>
            <a:solidFill>
              <a:schemeClr val="tx1"/>
            </a:solidFill>
            <a:prstDash val="solid"/>
          </a:ln>
        </p:spPr>
        <p:txBody>
          <a:bodyPr wrap="square" rtlCol="0">
            <a:spAutoFit/>
          </a:bodyPr>
          <a:lstStyle/>
          <a:p>
            <a:pPr algn="ctr"/>
            <a:r>
              <a:rPr lang="sv-SE" sz="900" dirty="0" smtClean="0"/>
              <a:t>Transport-styrelsen</a:t>
            </a:r>
            <a:endParaRPr lang="sv-SE" sz="900" dirty="0"/>
          </a:p>
        </p:txBody>
      </p:sp>
      <p:sp>
        <p:nvSpPr>
          <p:cNvPr id="12" name="textruta 11"/>
          <p:cNvSpPr txBox="1"/>
          <p:nvPr/>
        </p:nvSpPr>
        <p:spPr>
          <a:xfrm>
            <a:off x="5479554" y="3693765"/>
            <a:ext cx="901783" cy="369333"/>
          </a:xfrm>
          <a:prstGeom prst="rect">
            <a:avLst/>
          </a:prstGeom>
          <a:noFill/>
          <a:ln>
            <a:solidFill>
              <a:schemeClr val="tx1"/>
            </a:solidFill>
            <a:prstDash val="solid"/>
          </a:ln>
        </p:spPr>
        <p:txBody>
          <a:bodyPr wrap="square" rtlCol="0">
            <a:spAutoFit/>
          </a:bodyPr>
          <a:lstStyle/>
          <a:p>
            <a:pPr algn="ctr"/>
            <a:r>
              <a:rPr lang="sv-SE" sz="900" dirty="0" smtClean="0"/>
              <a:t>Jordbruks-verket</a:t>
            </a:r>
            <a:endParaRPr lang="sv-SE" sz="900" dirty="0"/>
          </a:p>
        </p:txBody>
      </p:sp>
      <p:sp>
        <p:nvSpPr>
          <p:cNvPr id="13" name="textruta 12"/>
          <p:cNvSpPr txBox="1"/>
          <p:nvPr/>
        </p:nvSpPr>
        <p:spPr>
          <a:xfrm>
            <a:off x="6471515" y="3779036"/>
            <a:ext cx="901783" cy="230832"/>
          </a:xfrm>
          <a:prstGeom prst="rect">
            <a:avLst/>
          </a:prstGeom>
          <a:noFill/>
          <a:ln>
            <a:solidFill>
              <a:schemeClr val="tx1"/>
            </a:solidFill>
            <a:prstDash val="solid"/>
          </a:ln>
        </p:spPr>
        <p:txBody>
          <a:bodyPr wrap="square" rtlCol="0">
            <a:spAutoFit/>
          </a:bodyPr>
          <a:lstStyle/>
          <a:p>
            <a:pPr algn="ctr"/>
            <a:r>
              <a:rPr lang="sv-SE" sz="900" dirty="0" smtClean="0"/>
              <a:t>Trafikanalys</a:t>
            </a:r>
            <a:endParaRPr lang="sv-SE" sz="900" dirty="0"/>
          </a:p>
        </p:txBody>
      </p:sp>
      <p:sp>
        <p:nvSpPr>
          <p:cNvPr id="14" name="textruta 13"/>
          <p:cNvSpPr txBox="1"/>
          <p:nvPr/>
        </p:nvSpPr>
        <p:spPr>
          <a:xfrm>
            <a:off x="7463476" y="3779036"/>
            <a:ext cx="901783" cy="230832"/>
          </a:xfrm>
          <a:prstGeom prst="rect">
            <a:avLst/>
          </a:prstGeom>
          <a:noFill/>
          <a:ln>
            <a:solidFill>
              <a:schemeClr val="tx1"/>
            </a:solidFill>
            <a:prstDash val="solid"/>
          </a:ln>
        </p:spPr>
        <p:txBody>
          <a:bodyPr wrap="square" rtlCol="0">
            <a:spAutoFit/>
          </a:bodyPr>
          <a:lstStyle/>
          <a:p>
            <a:pPr algn="ctr"/>
            <a:r>
              <a:rPr lang="sv-SE" sz="900" dirty="0" smtClean="0"/>
              <a:t>Boverket</a:t>
            </a:r>
            <a:endParaRPr lang="sv-SE" sz="900" dirty="0"/>
          </a:p>
        </p:txBody>
      </p:sp>
      <p:sp>
        <p:nvSpPr>
          <p:cNvPr id="15" name="textruta 14"/>
          <p:cNvSpPr txBox="1"/>
          <p:nvPr/>
        </p:nvSpPr>
        <p:spPr>
          <a:xfrm>
            <a:off x="8455436" y="3779036"/>
            <a:ext cx="766517" cy="230832"/>
          </a:xfrm>
          <a:prstGeom prst="rect">
            <a:avLst/>
          </a:prstGeom>
          <a:noFill/>
          <a:ln>
            <a:solidFill>
              <a:schemeClr val="tx1"/>
            </a:solidFill>
            <a:prstDash val="solid"/>
          </a:ln>
        </p:spPr>
        <p:txBody>
          <a:bodyPr wrap="square" rtlCol="0">
            <a:spAutoFit/>
          </a:bodyPr>
          <a:lstStyle/>
          <a:p>
            <a:pPr algn="ctr"/>
            <a:r>
              <a:rPr lang="sv-SE" sz="900" dirty="0" smtClean="0"/>
              <a:t>SCB</a:t>
            </a:r>
            <a:endParaRPr lang="sv-SE" sz="900" dirty="0"/>
          </a:p>
        </p:txBody>
      </p:sp>
      <p:sp>
        <p:nvSpPr>
          <p:cNvPr id="16" name="textruta 15"/>
          <p:cNvSpPr txBox="1"/>
          <p:nvPr/>
        </p:nvSpPr>
        <p:spPr>
          <a:xfrm>
            <a:off x="3103168" y="1952830"/>
            <a:ext cx="1220956" cy="369333"/>
          </a:xfrm>
          <a:prstGeom prst="rect">
            <a:avLst/>
          </a:prstGeom>
          <a:noFill/>
          <a:ln>
            <a:solidFill>
              <a:schemeClr val="tx1"/>
            </a:solidFill>
            <a:prstDash val="sysDash"/>
          </a:ln>
        </p:spPr>
        <p:txBody>
          <a:bodyPr wrap="square" rtlCol="0">
            <a:spAutoFit/>
          </a:bodyPr>
          <a:lstStyle/>
          <a:p>
            <a:pPr algn="ctr"/>
            <a:r>
              <a:rPr lang="sv-SE" sz="900" dirty="0" smtClean="0"/>
              <a:t>Koordineringsgrupp</a:t>
            </a:r>
          </a:p>
          <a:p>
            <a:pPr algn="ctr"/>
            <a:r>
              <a:rPr lang="sv-SE" sz="900" dirty="0" smtClean="0"/>
              <a:t>Myndighetsnivå</a:t>
            </a:r>
            <a:endParaRPr lang="sv-SE" sz="900" dirty="0"/>
          </a:p>
        </p:txBody>
      </p:sp>
      <p:cxnSp>
        <p:nvCxnSpPr>
          <p:cNvPr id="17" name="Rak koppling 16"/>
          <p:cNvCxnSpPr>
            <a:stCxn id="16" idx="3"/>
            <a:endCxn id="8" idx="1"/>
          </p:cNvCxnSpPr>
          <p:nvPr/>
        </p:nvCxnSpPr>
        <p:spPr>
          <a:xfrm>
            <a:off x="4324124" y="2137497"/>
            <a:ext cx="400871" cy="66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upp 17"/>
          <p:cNvGrpSpPr/>
          <p:nvPr/>
        </p:nvGrpSpPr>
        <p:grpSpPr>
          <a:xfrm>
            <a:off x="6401084" y="5664047"/>
            <a:ext cx="2192902" cy="507832"/>
            <a:chOff x="2771800" y="3939901"/>
            <a:chExt cx="2160240" cy="529267"/>
          </a:xfrm>
        </p:grpSpPr>
        <p:sp>
          <p:nvSpPr>
            <p:cNvPr id="52" name="textruta 51"/>
            <p:cNvSpPr txBox="1"/>
            <p:nvPr/>
          </p:nvSpPr>
          <p:spPr>
            <a:xfrm>
              <a:off x="2771800" y="3939901"/>
              <a:ext cx="2160240" cy="529267"/>
            </a:xfrm>
            <a:prstGeom prst="rect">
              <a:avLst/>
            </a:prstGeom>
            <a:noFill/>
            <a:ln>
              <a:solidFill>
                <a:schemeClr val="tx1"/>
              </a:solidFill>
              <a:prstDash val="solid"/>
            </a:ln>
          </p:spPr>
          <p:txBody>
            <a:bodyPr wrap="square" rtlCol="0">
              <a:spAutoFit/>
            </a:bodyPr>
            <a:lstStyle/>
            <a:p>
              <a:pPr algn="ctr"/>
              <a:r>
                <a:rPr lang="sv-SE" sz="900" dirty="0" smtClean="0"/>
                <a:t>Analysfunktion relevant myndighet</a:t>
              </a:r>
            </a:p>
            <a:p>
              <a:pPr algn="ctr"/>
              <a:endParaRPr lang="sv-SE" sz="900" dirty="0"/>
            </a:p>
            <a:p>
              <a:pPr algn="ctr"/>
              <a:endParaRPr lang="sv-SE" sz="900" dirty="0" smtClean="0"/>
            </a:p>
          </p:txBody>
        </p:sp>
        <p:sp>
          <p:nvSpPr>
            <p:cNvPr id="53" name="textruta 52"/>
            <p:cNvSpPr txBox="1"/>
            <p:nvPr/>
          </p:nvSpPr>
          <p:spPr>
            <a:xfrm>
              <a:off x="4644008" y="4155926"/>
              <a:ext cx="181980" cy="224538"/>
            </a:xfrm>
            <a:prstGeom prst="rect">
              <a:avLst/>
            </a:prstGeom>
            <a:noFill/>
          </p:spPr>
          <p:txBody>
            <a:bodyPr wrap="none" rtlCol="0">
              <a:spAutoFit/>
            </a:bodyPr>
            <a:lstStyle/>
            <a:p>
              <a:endParaRPr lang="sv-SE" sz="800" dirty="0"/>
            </a:p>
          </p:txBody>
        </p:sp>
      </p:grpSp>
      <p:grpSp>
        <p:nvGrpSpPr>
          <p:cNvPr id="19" name="Grupp 18"/>
          <p:cNvGrpSpPr/>
          <p:nvPr/>
        </p:nvGrpSpPr>
        <p:grpSpPr>
          <a:xfrm>
            <a:off x="4355608" y="5664047"/>
            <a:ext cx="1983922" cy="507832"/>
            <a:chOff x="6228184" y="3867894"/>
            <a:chExt cx="2160240" cy="529267"/>
          </a:xfrm>
        </p:grpSpPr>
        <p:sp>
          <p:nvSpPr>
            <p:cNvPr id="48" name="textruta 47"/>
            <p:cNvSpPr txBox="1"/>
            <p:nvPr/>
          </p:nvSpPr>
          <p:spPr>
            <a:xfrm>
              <a:off x="6228184" y="3867894"/>
              <a:ext cx="2160240" cy="529267"/>
            </a:xfrm>
            <a:prstGeom prst="rect">
              <a:avLst/>
            </a:prstGeom>
            <a:noFill/>
            <a:ln>
              <a:solidFill>
                <a:schemeClr val="tx1"/>
              </a:solidFill>
              <a:prstDash val="solid"/>
            </a:ln>
          </p:spPr>
          <p:txBody>
            <a:bodyPr wrap="square" rtlCol="0">
              <a:spAutoFit/>
            </a:bodyPr>
            <a:lstStyle/>
            <a:p>
              <a:pPr algn="ctr"/>
              <a:r>
                <a:rPr lang="sv-SE" sz="900" dirty="0" smtClean="0"/>
                <a:t>Statistikfunktion relevant myndighet</a:t>
              </a:r>
            </a:p>
            <a:p>
              <a:pPr algn="ctr"/>
              <a:endParaRPr lang="sv-SE" sz="900" dirty="0"/>
            </a:p>
            <a:p>
              <a:pPr algn="ctr"/>
              <a:endParaRPr lang="sv-SE" sz="900" dirty="0" smtClean="0"/>
            </a:p>
          </p:txBody>
        </p:sp>
        <p:sp>
          <p:nvSpPr>
            <p:cNvPr id="49" name="textruta 48"/>
            <p:cNvSpPr txBox="1"/>
            <p:nvPr/>
          </p:nvSpPr>
          <p:spPr>
            <a:xfrm>
              <a:off x="6921970" y="4083918"/>
              <a:ext cx="201149" cy="224538"/>
            </a:xfrm>
            <a:prstGeom prst="rect">
              <a:avLst/>
            </a:prstGeom>
            <a:noFill/>
          </p:spPr>
          <p:txBody>
            <a:bodyPr wrap="none" rtlCol="0">
              <a:spAutoFit/>
            </a:bodyPr>
            <a:lstStyle/>
            <a:p>
              <a:endParaRPr lang="sv-SE" sz="800" dirty="0"/>
            </a:p>
          </p:txBody>
        </p:sp>
        <p:sp>
          <p:nvSpPr>
            <p:cNvPr id="50" name="textruta 49"/>
            <p:cNvSpPr txBox="1"/>
            <p:nvPr/>
          </p:nvSpPr>
          <p:spPr>
            <a:xfrm>
              <a:off x="7210002" y="4083918"/>
              <a:ext cx="201149" cy="224538"/>
            </a:xfrm>
            <a:prstGeom prst="rect">
              <a:avLst/>
            </a:prstGeom>
            <a:noFill/>
          </p:spPr>
          <p:txBody>
            <a:bodyPr wrap="none" rtlCol="0">
              <a:spAutoFit/>
            </a:bodyPr>
            <a:lstStyle/>
            <a:p>
              <a:endParaRPr lang="sv-SE" sz="800" dirty="0"/>
            </a:p>
          </p:txBody>
        </p:sp>
        <p:sp>
          <p:nvSpPr>
            <p:cNvPr id="51" name="textruta 50"/>
            <p:cNvSpPr txBox="1"/>
            <p:nvPr/>
          </p:nvSpPr>
          <p:spPr>
            <a:xfrm>
              <a:off x="8074098" y="4083918"/>
              <a:ext cx="201149" cy="224538"/>
            </a:xfrm>
            <a:prstGeom prst="rect">
              <a:avLst/>
            </a:prstGeom>
            <a:noFill/>
          </p:spPr>
          <p:txBody>
            <a:bodyPr wrap="none" rtlCol="0">
              <a:spAutoFit/>
            </a:bodyPr>
            <a:lstStyle/>
            <a:p>
              <a:endParaRPr lang="sv-SE" sz="800" dirty="0"/>
            </a:p>
          </p:txBody>
        </p:sp>
      </p:grpSp>
      <p:sp>
        <p:nvSpPr>
          <p:cNvPr id="20" name="Rektangel 19"/>
          <p:cNvSpPr/>
          <p:nvPr/>
        </p:nvSpPr>
        <p:spPr>
          <a:xfrm>
            <a:off x="2142958" y="2615686"/>
            <a:ext cx="7213293" cy="2808265"/>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err="1" smtClean="0"/>
          </a:p>
        </p:txBody>
      </p:sp>
      <p:sp>
        <p:nvSpPr>
          <p:cNvPr id="21" name="textruta 20"/>
          <p:cNvSpPr txBox="1"/>
          <p:nvPr/>
        </p:nvSpPr>
        <p:spPr>
          <a:xfrm>
            <a:off x="2233136" y="2592070"/>
            <a:ext cx="931665" cy="261610"/>
          </a:xfrm>
          <a:prstGeom prst="rect">
            <a:avLst/>
          </a:prstGeom>
          <a:noFill/>
        </p:spPr>
        <p:txBody>
          <a:bodyPr wrap="none" rtlCol="0">
            <a:spAutoFit/>
          </a:bodyPr>
          <a:lstStyle/>
          <a:p>
            <a:r>
              <a:rPr lang="sv-SE" sz="1100" dirty="0" smtClean="0"/>
              <a:t>Projektgrupp</a:t>
            </a:r>
            <a:endParaRPr lang="sv-SE" sz="1100" dirty="0"/>
          </a:p>
        </p:txBody>
      </p:sp>
      <p:sp>
        <p:nvSpPr>
          <p:cNvPr id="22" name="textruta 21"/>
          <p:cNvSpPr txBox="1"/>
          <p:nvPr/>
        </p:nvSpPr>
        <p:spPr>
          <a:xfrm>
            <a:off x="1084955" y="3034443"/>
            <a:ext cx="877646" cy="338554"/>
          </a:xfrm>
          <a:prstGeom prst="rect">
            <a:avLst/>
          </a:prstGeom>
          <a:noFill/>
          <a:ln w="6350">
            <a:solidFill>
              <a:schemeClr val="tx1"/>
            </a:solidFill>
            <a:prstDash val="solid"/>
          </a:ln>
        </p:spPr>
        <p:txBody>
          <a:bodyPr wrap="square" rtlCol="0">
            <a:spAutoFit/>
          </a:bodyPr>
          <a:lstStyle/>
          <a:p>
            <a:pPr algn="ctr"/>
            <a:r>
              <a:rPr lang="sv-SE" sz="800" dirty="0" smtClean="0"/>
              <a:t>Natur-vårdsverket</a:t>
            </a:r>
            <a:endParaRPr lang="sv-SE" sz="800" dirty="0"/>
          </a:p>
        </p:txBody>
      </p:sp>
      <p:sp>
        <p:nvSpPr>
          <p:cNvPr id="23" name="textruta 22"/>
          <p:cNvSpPr txBox="1"/>
          <p:nvPr/>
        </p:nvSpPr>
        <p:spPr>
          <a:xfrm>
            <a:off x="1084955" y="2636919"/>
            <a:ext cx="875047" cy="215444"/>
          </a:xfrm>
          <a:prstGeom prst="rect">
            <a:avLst/>
          </a:prstGeom>
          <a:noFill/>
          <a:ln w="6350">
            <a:solidFill>
              <a:schemeClr val="tx1"/>
            </a:solidFill>
            <a:prstDash val="solid"/>
          </a:ln>
        </p:spPr>
        <p:txBody>
          <a:bodyPr wrap="square" rtlCol="0">
            <a:spAutoFit/>
          </a:bodyPr>
          <a:lstStyle/>
          <a:p>
            <a:pPr algn="ctr"/>
            <a:r>
              <a:rPr lang="sv-SE" sz="800" dirty="0" err="1" smtClean="0"/>
              <a:t>Vinnova</a:t>
            </a:r>
            <a:endParaRPr lang="sv-SE" sz="800" dirty="0"/>
          </a:p>
        </p:txBody>
      </p:sp>
      <p:sp>
        <p:nvSpPr>
          <p:cNvPr id="24" name="textruta 23"/>
          <p:cNvSpPr txBox="1"/>
          <p:nvPr/>
        </p:nvSpPr>
        <p:spPr>
          <a:xfrm>
            <a:off x="1084955" y="3602507"/>
            <a:ext cx="875047" cy="215444"/>
          </a:xfrm>
          <a:prstGeom prst="rect">
            <a:avLst/>
          </a:prstGeom>
          <a:noFill/>
          <a:ln w="6350">
            <a:solidFill>
              <a:schemeClr val="tx1"/>
            </a:solidFill>
            <a:prstDash val="solid"/>
          </a:ln>
        </p:spPr>
        <p:txBody>
          <a:bodyPr wrap="square" rtlCol="0">
            <a:spAutoFit/>
          </a:bodyPr>
          <a:lstStyle/>
          <a:p>
            <a:pPr algn="ctr"/>
            <a:r>
              <a:rPr lang="sv-SE" sz="800" dirty="0" smtClean="0"/>
              <a:t>Formas</a:t>
            </a:r>
            <a:endParaRPr lang="sv-SE" sz="800" dirty="0"/>
          </a:p>
        </p:txBody>
      </p:sp>
      <p:sp>
        <p:nvSpPr>
          <p:cNvPr id="25" name="textruta 24"/>
          <p:cNvSpPr txBox="1"/>
          <p:nvPr/>
        </p:nvSpPr>
        <p:spPr>
          <a:xfrm>
            <a:off x="1084955" y="4000031"/>
            <a:ext cx="875047" cy="338554"/>
          </a:xfrm>
          <a:prstGeom prst="rect">
            <a:avLst/>
          </a:prstGeom>
          <a:noFill/>
          <a:ln w="6350">
            <a:solidFill>
              <a:schemeClr val="tx1"/>
            </a:solidFill>
            <a:prstDash val="solid"/>
          </a:ln>
        </p:spPr>
        <p:txBody>
          <a:bodyPr wrap="square" rtlCol="0">
            <a:spAutoFit/>
          </a:bodyPr>
          <a:lstStyle/>
          <a:p>
            <a:pPr algn="ctr"/>
            <a:r>
              <a:rPr lang="sv-SE" sz="800" dirty="0" smtClean="0"/>
              <a:t>Folkhälso-myndigheten</a:t>
            </a:r>
            <a:endParaRPr lang="sv-SE" sz="800" dirty="0"/>
          </a:p>
        </p:txBody>
      </p:sp>
      <p:sp>
        <p:nvSpPr>
          <p:cNvPr id="26" name="textruta 25"/>
          <p:cNvSpPr txBox="1"/>
          <p:nvPr/>
        </p:nvSpPr>
        <p:spPr>
          <a:xfrm>
            <a:off x="1084955" y="4547820"/>
            <a:ext cx="875047" cy="215444"/>
          </a:xfrm>
          <a:prstGeom prst="rect">
            <a:avLst/>
          </a:prstGeom>
          <a:noFill/>
          <a:ln w="6350">
            <a:solidFill>
              <a:schemeClr val="tx1"/>
            </a:solidFill>
            <a:prstDash val="solid"/>
          </a:ln>
        </p:spPr>
        <p:txBody>
          <a:bodyPr wrap="square" rtlCol="0">
            <a:spAutoFit/>
          </a:bodyPr>
          <a:lstStyle/>
          <a:p>
            <a:pPr algn="ctr"/>
            <a:r>
              <a:rPr lang="sv-SE" sz="800" dirty="0" smtClean="0"/>
              <a:t>Med flera</a:t>
            </a:r>
            <a:endParaRPr lang="sv-SE" sz="800" dirty="0"/>
          </a:p>
        </p:txBody>
      </p:sp>
      <p:sp>
        <p:nvSpPr>
          <p:cNvPr id="27" name="Rektangel 26"/>
          <p:cNvSpPr/>
          <p:nvPr/>
        </p:nvSpPr>
        <p:spPr>
          <a:xfrm>
            <a:off x="975403" y="1780377"/>
            <a:ext cx="1495921" cy="507830"/>
          </a:xfrm>
          <a:prstGeom prst="rect">
            <a:avLst/>
          </a:prstGeom>
        </p:spPr>
        <p:txBody>
          <a:bodyPr wrap="none">
            <a:spAutoFit/>
          </a:bodyPr>
          <a:lstStyle/>
          <a:p>
            <a:r>
              <a:rPr lang="sv-SE" sz="900" dirty="0"/>
              <a:t>Andra myndigheter som </a:t>
            </a:r>
          </a:p>
          <a:p>
            <a:r>
              <a:rPr lang="sv-SE" sz="900" dirty="0"/>
              <a:t>behöver bidra med kunskap</a:t>
            </a:r>
          </a:p>
          <a:p>
            <a:r>
              <a:rPr lang="sv-SE" sz="900" dirty="0" smtClean="0"/>
              <a:t>involveras intermittent</a:t>
            </a:r>
            <a:endParaRPr lang="sv-SE" sz="900" dirty="0"/>
          </a:p>
        </p:txBody>
      </p:sp>
      <p:sp>
        <p:nvSpPr>
          <p:cNvPr id="28" name="textruta 27"/>
          <p:cNvSpPr txBox="1"/>
          <p:nvPr/>
        </p:nvSpPr>
        <p:spPr>
          <a:xfrm>
            <a:off x="9487687" y="3031275"/>
            <a:ext cx="877646" cy="215444"/>
          </a:xfrm>
          <a:prstGeom prst="rect">
            <a:avLst/>
          </a:prstGeom>
          <a:noFill/>
          <a:ln w="6350">
            <a:solidFill>
              <a:schemeClr val="tx1"/>
            </a:solidFill>
            <a:prstDash val="solid"/>
          </a:ln>
        </p:spPr>
        <p:txBody>
          <a:bodyPr wrap="square" rtlCol="0">
            <a:spAutoFit/>
          </a:bodyPr>
          <a:lstStyle/>
          <a:p>
            <a:pPr algn="ctr"/>
            <a:r>
              <a:rPr lang="sv-SE" sz="800" dirty="0" smtClean="0"/>
              <a:t>Svensk Sjöfart</a:t>
            </a:r>
            <a:endParaRPr lang="sv-SE" sz="800" dirty="0"/>
          </a:p>
        </p:txBody>
      </p:sp>
      <p:sp>
        <p:nvSpPr>
          <p:cNvPr id="29" name="textruta 28"/>
          <p:cNvSpPr txBox="1"/>
          <p:nvPr/>
        </p:nvSpPr>
        <p:spPr>
          <a:xfrm>
            <a:off x="9487687" y="2633751"/>
            <a:ext cx="875047" cy="215444"/>
          </a:xfrm>
          <a:prstGeom prst="rect">
            <a:avLst/>
          </a:prstGeom>
          <a:noFill/>
          <a:ln w="6350">
            <a:solidFill>
              <a:schemeClr val="tx1"/>
            </a:solidFill>
            <a:prstDash val="solid"/>
          </a:ln>
        </p:spPr>
        <p:txBody>
          <a:bodyPr wrap="square" rtlCol="0">
            <a:spAutoFit/>
          </a:bodyPr>
          <a:lstStyle/>
          <a:p>
            <a:pPr algn="ctr"/>
            <a:r>
              <a:rPr lang="sv-SE" sz="800" dirty="0" smtClean="0"/>
              <a:t>HMI</a:t>
            </a:r>
            <a:endParaRPr lang="sv-SE" sz="800" dirty="0"/>
          </a:p>
        </p:txBody>
      </p:sp>
      <p:sp>
        <p:nvSpPr>
          <p:cNvPr id="30" name="textruta 29"/>
          <p:cNvSpPr txBox="1"/>
          <p:nvPr/>
        </p:nvSpPr>
        <p:spPr>
          <a:xfrm>
            <a:off x="9487687" y="3599340"/>
            <a:ext cx="875047" cy="215444"/>
          </a:xfrm>
          <a:prstGeom prst="rect">
            <a:avLst/>
          </a:prstGeom>
          <a:noFill/>
          <a:ln w="6350">
            <a:solidFill>
              <a:schemeClr val="tx1"/>
            </a:solidFill>
            <a:prstDash val="solid"/>
          </a:ln>
        </p:spPr>
        <p:txBody>
          <a:bodyPr wrap="square" rtlCol="0">
            <a:spAutoFit/>
          </a:bodyPr>
          <a:lstStyle/>
          <a:p>
            <a:pPr algn="ctr"/>
            <a:r>
              <a:rPr lang="sv-SE" sz="800" dirty="0" err="1" smtClean="0"/>
              <a:t>Subsea</a:t>
            </a:r>
            <a:r>
              <a:rPr lang="sv-SE" sz="800" dirty="0" smtClean="0"/>
              <a:t> Sweden</a:t>
            </a:r>
            <a:endParaRPr lang="sv-SE" sz="800" dirty="0"/>
          </a:p>
        </p:txBody>
      </p:sp>
      <p:sp>
        <p:nvSpPr>
          <p:cNvPr id="31" name="textruta 30"/>
          <p:cNvSpPr txBox="1"/>
          <p:nvPr/>
        </p:nvSpPr>
        <p:spPr>
          <a:xfrm>
            <a:off x="9490764" y="4190165"/>
            <a:ext cx="875047" cy="215444"/>
          </a:xfrm>
          <a:prstGeom prst="rect">
            <a:avLst/>
          </a:prstGeom>
          <a:noFill/>
          <a:ln w="6350">
            <a:solidFill>
              <a:schemeClr val="tx1"/>
            </a:solidFill>
            <a:prstDash val="solid"/>
          </a:ln>
        </p:spPr>
        <p:txBody>
          <a:bodyPr wrap="square" rtlCol="0">
            <a:spAutoFit/>
          </a:bodyPr>
          <a:lstStyle/>
          <a:p>
            <a:pPr algn="ctr"/>
            <a:r>
              <a:rPr lang="sv-SE" sz="800" dirty="0" smtClean="0"/>
              <a:t>Med flera</a:t>
            </a:r>
            <a:endParaRPr lang="sv-SE" sz="800" dirty="0"/>
          </a:p>
        </p:txBody>
      </p:sp>
      <p:sp>
        <p:nvSpPr>
          <p:cNvPr id="32" name="Rektangel 31"/>
          <p:cNvSpPr/>
          <p:nvPr/>
        </p:nvSpPr>
        <p:spPr>
          <a:xfrm>
            <a:off x="8830114" y="1787289"/>
            <a:ext cx="1668298" cy="507830"/>
          </a:xfrm>
          <a:prstGeom prst="rect">
            <a:avLst/>
          </a:prstGeom>
        </p:spPr>
        <p:txBody>
          <a:bodyPr wrap="square">
            <a:spAutoFit/>
          </a:bodyPr>
          <a:lstStyle/>
          <a:p>
            <a:pPr algn="r"/>
            <a:r>
              <a:rPr lang="sv-SE" sz="900" dirty="0"/>
              <a:t>Andra </a:t>
            </a:r>
            <a:r>
              <a:rPr lang="sv-SE" sz="900" dirty="0" smtClean="0"/>
              <a:t>aktörer </a:t>
            </a:r>
            <a:r>
              <a:rPr lang="sv-SE" sz="900" dirty="0"/>
              <a:t>som </a:t>
            </a:r>
          </a:p>
          <a:p>
            <a:pPr algn="r"/>
            <a:r>
              <a:rPr lang="sv-SE" sz="900" dirty="0"/>
              <a:t>behöver bidra med kunskap</a:t>
            </a:r>
          </a:p>
          <a:p>
            <a:pPr algn="r"/>
            <a:r>
              <a:rPr lang="sv-SE" sz="900" dirty="0"/>
              <a:t>involveras intermittent</a:t>
            </a:r>
          </a:p>
        </p:txBody>
      </p:sp>
      <p:cxnSp>
        <p:nvCxnSpPr>
          <p:cNvPr id="33" name="Rak koppling 32"/>
          <p:cNvCxnSpPr>
            <a:stCxn id="9" idx="0"/>
          </p:cNvCxnSpPr>
          <p:nvPr/>
        </p:nvCxnSpPr>
        <p:spPr>
          <a:xfrm flipV="1">
            <a:off x="2954562" y="3211886"/>
            <a:ext cx="0" cy="56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ak koppling 33"/>
          <p:cNvCxnSpPr/>
          <p:nvPr/>
        </p:nvCxnSpPr>
        <p:spPr>
          <a:xfrm flipV="1">
            <a:off x="8816150" y="3211886"/>
            <a:ext cx="0" cy="56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ak koppling 34"/>
          <p:cNvCxnSpPr/>
          <p:nvPr/>
        </p:nvCxnSpPr>
        <p:spPr>
          <a:xfrm>
            <a:off x="2954562" y="3211886"/>
            <a:ext cx="5861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ak koppling 35"/>
          <p:cNvCxnSpPr/>
          <p:nvPr/>
        </p:nvCxnSpPr>
        <p:spPr>
          <a:xfrm flipV="1">
            <a:off x="6940111" y="3211886"/>
            <a:ext cx="0" cy="56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ak koppling 36"/>
          <p:cNvCxnSpPr/>
          <p:nvPr/>
        </p:nvCxnSpPr>
        <p:spPr>
          <a:xfrm flipV="1">
            <a:off x="7921735" y="3211886"/>
            <a:ext cx="0" cy="56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ak koppling 37"/>
          <p:cNvCxnSpPr/>
          <p:nvPr/>
        </p:nvCxnSpPr>
        <p:spPr>
          <a:xfrm flipH="1" flipV="1">
            <a:off x="5930446" y="3211886"/>
            <a:ext cx="3529" cy="48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ak koppling 38"/>
          <p:cNvCxnSpPr/>
          <p:nvPr/>
        </p:nvCxnSpPr>
        <p:spPr>
          <a:xfrm flipH="1" flipV="1">
            <a:off x="3980079" y="3200077"/>
            <a:ext cx="3529" cy="48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ak koppling 39"/>
          <p:cNvCxnSpPr/>
          <p:nvPr/>
        </p:nvCxnSpPr>
        <p:spPr>
          <a:xfrm flipH="1" flipV="1">
            <a:off x="4952661" y="3211886"/>
            <a:ext cx="3529" cy="48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Rak koppling 40"/>
          <p:cNvCxnSpPr>
            <a:endCxn id="8" idx="2"/>
          </p:cNvCxnSpPr>
          <p:nvPr/>
        </p:nvCxnSpPr>
        <p:spPr>
          <a:xfrm flipV="1">
            <a:off x="5414449" y="2530574"/>
            <a:ext cx="3347" cy="68131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2" name="Diagram 41"/>
          <p:cNvGraphicFramePr/>
          <p:nvPr>
            <p:extLst>
              <p:ext uri="{D42A27DB-BD31-4B8C-83A1-F6EECF244321}">
                <p14:modId xmlns:p14="http://schemas.microsoft.com/office/powerpoint/2010/main" val="2484643375"/>
              </p:ext>
            </p:extLst>
          </p:nvPr>
        </p:nvGraphicFramePr>
        <p:xfrm>
          <a:off x="2233136" y="4121035"/>
          <a:ext cx="7123114" cy="144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Rektangel 42"/>
          <p:cNvSpPr/>
          <p:nvPr/>
        </p:nvSpPr>
        <p:spPr>
          <a:xfrm>
            <a:off x="3225097" y="4349874"/>
            <a:ext cx="1669557" cy="1025998"/>
          </a:xfrm>
          <a:prstGeom prst="rect">
            <a:avLst/>
          </a:prstGeom>
          <a:noFill/>
          <a:ln w="95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dirty="0" err="1" smtClean="0"/>
          </a:p>
        </p:txBody>
      </p:sp>
      <p:cxnSp>
        <p:nvCxnSpPr>
          <p:cNvPr id="44" name="Rak pilkoppling 43"/>
          <p:cNvCxnSpPr>
            <a:stCxn id="45" idx="0"/>
            <a:endCxn id="43" idx="2"/>
          </p:cNvCxnSpPr>
          <p:nvPr/>
        </p:nvCxnSpPr>
        <p:spPr>
          <a:xfrm flipV="1">
            <a:off x="3141409" y="5375872"/>
            <a:ext cx="918468" cy="258464"/>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
        <p:nvSpPr>
          <p:cNvPr id="45" name="textruta 44"/>
          <p:cNvSpPr txBox="1"/>
          <p:nvPr/>
        </p:nvSpPr>
        <p:spPr>
          <a:xfrm>
            <a:off x="1994298" y="5634336"/>
            <a:ext cx="2294219" cy="646331"/>
          </a:xfrm>
          <a:prstGeom prst="rect">
            <a:avLst/>
          </a:prstGeom>
          <a:noFill/>
        </p:spPr>
        <p:txBody>
          <a:bodyPr wrap="none" rtlCol="0">
            <a:spAutoFit/>
          </a:bodyPr>
          <a:lstStyle/>
          <a:p>
            <a:r>
              <a:rPr lang="sv-SE" sz="900" dirty="0" smtClean="0"/>
              <a:t>Avgörande arbete för planering </a:t>
            </a:r>
          </a:p>
          <a:p>
            <a:r>
              <a:rPr lang="sv-SE" sz="900" dirty="0" smtClean="0"/>
              <a:t>av effektivt projektarbete då omfattning </a:t>
            </a:r>
          </a:p>
          <a:p>
            <a:r>
              <a:rPr lang="sv-SE" sz="900" dirty="0" smtClean="0"/>
              <a:t>av indikatorer är många och berörda aktörer </a:t>
            </a:r>
          </a:p>
          <a:p>
            <a:r>
              <a:rPr lang="sv-SE" sz="900" dirty="0" smtClean="0"/>
              <a:t>är olika. </a:t>
            </a:r>
            <a:endParaRPr lang="sv-SE" sz="900" dirty="0"/>
          </a:p>
        </p:txBody>
      </p:sp>
      <p:cxnSp>
        <p:nvCxnSpPr>
          <p:cNvPr id="46" name="Rak pilkoppling 45"/>
          <p:cNvCxnSpPr/>
          <p:nvPr/>
        </p:nvCxnSpPr>
        <p:spPr>
          <a:xfrm flipV="1">
            <a:off x="5339951" y="5176583"/>
            <a:ext cx="721426" cy="44665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cxnSp>
        <p:nvCxnSpPr>
          <p:cNvPr id="47" name="Rak pilkoppling 46"/>
          <p:cNvCxnSpPr/>
          <p:nvPr/>
        </p:nvCxnSpPr>
        <p:spPr>
          <a:xfrm flipV="1">
            <a:off x="6404025" y="5166834"/>
            <a:ext cx="721426" cy="446659"/>
          </a:xfrm>
          <a:prstGeom prst="straightConnector1">
            <a:avLst/>
          </a:prstGeom>
          <a:ln w="63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156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smtClean="0"/>
              <a:t>Grov tidplan</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453668714"/>
              </p:ext>
            </p:extLst>
          </p:nvPr>
        </p:nvGraphicFramePr>
        <p:xfrm>
          <a:off x="695325" y="1925638"/>
          <a:ext cx="10723563" cy="425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ögerpil 4"/>
          <p:cNvSpPr/>
          <p:nvPr/>
        </p:nvSpPr>
        <p:spPr>
          <a:xfrm>
            <a:off x="3776418" y="1832471"/>
            <a:ext cx="2278450" cy="108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3683140" y="1545802"/>
            <a:ext cx="2594739" cy="307777"/>
          </a:xfrm>
          <a:prstGeom prst="rect">
            <a:avLst/>
          </a:prstGeom>
        </p:spPr>
        <p:txBody>
          <a:bodyPr wrap="square">
            <a:spAutoFit/>
          </a:bodyPr>
          <a:lstStyle/>
          <a:p>
            <a:r>
              <a:rPr lang="sv-SE" sz="1400" dirty="0" smtClean="0"/>
              <a:t>Utveckling av </a:t>
            </a:r>
            <a:r>
              <a:rPr lang="sv-SE" sz="1400" dirty="0"/>
              <a:t>indikatorer</a:t>
            </a:r>
          </a:p>
        </p:txBody>
      </p:sp>
      <p:sp>
        <p:nvSpPr>
          <p:cNvPr id="7" name="Högerpil 6"/>
          <p:cNvSpPr/>
          <p:nvPr/>
        </p:nvSpPr>
        <p:spPr>
          <a:xfrm>
            <a:off x="1598888" y="2378384"/>
            <a:ext cx="4455980" cy="129684"/>
          </a:xfrm>
          <a:prstGeom prst="rightArrow">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1514806" y="2058781"/>
            <a:ext cx="3720582" cy="307777"/>
          </a:xfrm>
          <a:prstGeom prst="rect">
            <a:avLst/>
          </a:prstGeom>
        </p:spPr>
        <p:txBody>
          <a:bodyPr wrap="square">
            <a:spAutoFit/>
          </a:bodyPr>
          <a:lstStyle/>
          <a:p>
            <a:r>
              <a:rPr lang="sv-SE" sz="1400" dirty="0" smtClean="0"/>
              <a:t>Uppstart resurssättning av färdiga indikatorer</a:t>
            </a:r>
            <a:endParaRPr lang="sv-SE" sz="1400" dirty="0"/>
          </a:p>
        </p:txBody>
      </p:sp>
      <p:sp>
        <p:nvSpPr>
          <p:cNvPr id="9" name="Högerpil 8"/>
          <p:cNvSpPr/>
          <p:nvPr/>
        </p:nvSpPr>
        <p:spPr>
          <a:xfrm>
            <a:off x="6054868" y="2376077"/>
            <a:ext cx="1617683" cy="140356"/>
          </a:xfrm>
          <a:prstGeom prst="rightArrow">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5986753" y="2067147"/>
            <a:ext cx="1753912" cy="307777"/>
          </a:xfrm>
          <a:prstGeom prst="rect">
            <a:avLst/>
          </a:prstGeom>
        </p:spPr>
        <p:txBody>
          <a:bodyPr wrap="square">
            <a:spAutoFit/>
          </a:bodyPr>
          <a:lstStyle/>
          <a:p>
            <a:r>
              <a:rPr lang="sv-SE" sz="1400" dirty="0"/>
              <a:t>Analys</a:t>
            </a:r>
          </a:p>
        </p:txBody>
      </p:sp>
      <p:sp>
        <p:nvSpPr>
          <p:cNvPr id="11" name="Högerpil 10"/>
          <p:cNvSpPr/>
          <p:nvPr/>
        </p:nvSpPr>
        <p:spPr>
          <a:xfrm>
            <a:off x="4653642" y="2963068"/>
            <a:ext cx="3018909" cy="118414"/>
          </a:xfrm>
          <a:prstGeom prst="rightArrow">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p:cNvSpPr/>
          <p:nvPr/>
        </p:nvSpPr>
        <p:spPr>
          <a:xfrm>
            <a:off x="4520852" y="2625498"/>
            <a:ext cx="1536254" cy="338554"/>
          </a:xfrm>
          <a:prstGeom prst="rect">
            <a:avLst/>
          </a:prstGeom>
        </p:spPr>
        <p:txBody>
          <a:bodyPr wrap="none">
            <a:spAutoFit/>
          </a:bodyPr>
          <a:lstStyle/>
          <a:p>
            <a:r>
              <a:rPr lang="sv-SE" sz="1600" dirty="0" smtClean="0"/>
              <a:t>Grafiskt upplägg</a:t>
            </a:r>
            <a:endParaRPr lang="sv-SE" sz="1400" dirty="0"/>
          </a:p>
        </p:txBody>
      </p:sp>
      <p:grpSp>
        <p:nvGrpSpPr>
          <p:cNvPr id="13" name="Grupp 12"/>
          <p:cNvGrpSpPr/>
          <p:nvPr/>
        </p:nvGrpSpPr>
        <p:grpSpPr>
          <a:xfrm>
            <a:off x="5255752" y="4305226"/>
            <a:ext cx="1636154" cy="1702621"/>
            <a:chOff x="4668324" y="4235669"/>
            <a:chExt cx="1636154" cy="1702621"/>
          </a:xfrm>
        </p:grpSpPr>
        <p:sp>
          <p:nvSpPr>
            <p:cNvPr id="14" name="Nedåtpil 13"/>
            <p:cNvSpPr/>
            <p:nvPr/>
          </p:nvSpPr>
          <p:spPr>
            <a:xfrm>
              <a:off x="5393122" y="4235669"/>
              <a:ext cx="186558" cy="1040523"/>
            </a:xfrm>
            <a:prstGeom prst="downArrow">
              <a:avLst/>
            </a:prstGeom>
            <a:solidFill>
              <a:schemeClr val="accent2">
                <a:alpha val="50000"/>
              </a:schemeClr>
            </a:solidFill>
            <a:ln>
              <a:noFill/>
            </a:ln>
            <a:scene3d>
              <a:camera prst="orthographicFront">
                <a:rot lat="10800000" lon="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5" name="textruta 14"/>
            <p:cNvSpPr txBox="1"/>
            <p:nvPr/>
          </p:nvSpPr>
          <p:spPr>
            <a:xfrm>
              <a:off x="4668324" y="5291959"/>
              <a:ext cx="1636154" cy="646331"/>
            </a:xfrm>
            <a:prstGeom prst="rect">
              <a:avLst/>
            </a:prstGeom>
            <a:noFill/>
          </p:spPr>
          <p:txBody>
            <a:bodyPr wrap="none" rtlCol="0">
              <a:spAutoFit/>
            </a:bodyPr>
            <a:lstStyle/>
            <a:p>
              <a:r>
                <a:rPr lang="sv-SE" dirty="0" smtClean="0"/>
                <a:t>Delredovisning </a:t>
              </a:r>
              <a:br>
                <a:rPr lang="sv-SE" dirty="0" smtClean="0"/>
              </a:br>
              <a:r>
                <a:rPr lang="sv-SE" dirty="0" smtClean="0"/>
                <a:t>av indikatorer</a:t>
              </a:r>
              <a:endParaRPr lang="sv-SE" dirty="0"/>
            </a:p>
          </p:txBody>
        </p:sp>
      </p:grpSp>
      <p:sp>
        <p:nvSpPr>
          <p:cNvPr id="16" name="Nedåtpil 15"/>
          <p:cNvSpPr/>
          <p:nvPr/>
        </p:nvSpPr>
        <p:spPr>
          <a:xfrm>
            <a:off x="7961583" y="4305226"/>
            <a:ext cx="186558" cy="1040523"/>
          </a:xfrm>
          <a:prstGeom prst="downArrow">
            <a:avLst/>
          </a:prstGeom>
          <a:solidFill>
            <a:schemeClr val="accent2">
              <a:alpha val="50000"/>
            </a:schemeClr>
          </a:solidFill>
          <a:ln>
            <a:noFill/>
          </a:ln>
          <a:scene3d>
            <a:camera prst="orthographicFront">
              <a:rot lat="10800000" lon="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7" name="textruta 16"/>
          <p:cNvSpPr txBox="1"/>
          <p:nvPr/>
        </p:nvSpPr>
        <p:spPr>
          <a:xfrm>
            <a:off x="7429712" y="5238085"/>
            <a:ext cx="1455270" cy="1477328"/>
          </a:xfrm>
          <a:prstGeom prst="rect">
            <a:avLst/>
          </a:prstGeom>
          <a:noFill/>
        </p:spPr>
        <p:txBody>
          <a:bodyPr wrap="none" rtlCol="0">
            <a:spAutoFit/>
          </a:bodyPr>
          <a:lstStyle/>
          <a:p>
            <a:r>
              <a:rPr lang="sv-SE" dirty="0" smtClean="0"/>
              <a:t>Redovisning </a:t>
            </a:r>
            <a:br>
              <a:rPr lang="sv-SE" dirty="0" smtClean="0"/>
            </a:br>
            <a:r>
              <a:rPr lang="sv-SE" dirty="0" smtClean="0"/>
              <a:t>av delresultat</a:t>
            </a:r>
            <a:br>
              <a:rPr lang="sv-SE" dirty="0" smtClean="0"/>
            </a:br>
            <a:r>
              <a:rPr lang="sv-SE" dirty="0" smtClean="0">
                <a:hlinkClick r:id="rId7"/>
              </a:rPr>
              <a:t>UN Ocean </a:t>
            </a:r>
          </a:p>
          <a:p>
            <a:r>
              <a:rPr lang="sv-SE" dirty="0" smtClean="0">
                <a:hlinkClick r:id="rId7"/>
              </a:rPr>
              <a:t>Conference </a:t>
            </a:r>
          </a:p>
          <a:p>
            <a:r>
              <a:rPr lang="sv-SE" dirty="0" err="1" smtClean="0">
                <a:hlinkClick r:id="rId7"/>
              </a:rPr>
              <a:t>Lisbon</a:t>
            </a:r>
            <a:endParaRPr lang="sv-SE" dirty="0"/>
          </a:p>
        </p:txBody>
      </p:sp>
      <p:sp>
        <p:nvSpPr>
          <p:cNvPr id="18" name="Nedåtpil 17"/>
          <p:cNvSpPr/>
          <p:nvPr/>
        </p:nvSpPr>
        <p:spPr>
          <a:xfrm>
            <a:off x="11024336" y="4305662"/>
            <a:ext cx="186558" cy="1040523"/>
          </a:xfrm>
          <a:prstGeom prst="downArrow">
            <a:avLst/>
          </a:prstGeom>
          <a:solidFill>
            <a:schemeClr val="accent2">
              <a:alpha val="50000"/>
            </a:schemeClr>
          </a:solidFill>
          <a:ln>
            <a:noFill/>
          </a:ln>
          <a:scene3d>
            <a:camera prst="orthographicFront">
              <a:rot lat="10800000" lon="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9" name="textruta 18"/>
          <p:cNvSpPr txBox="1"/>
          <p:nvPr/>
        </p:nvSpPr>
        <p:spPr>
          <a:xfrm>
            <a:off x="10299538" y="5330418"/>
            <a:ext cx="1629742" cy="369332"/>
          </a:xfrm>
          <a:prstGeom prst="rect">
            <a:avLst/>
          </a:prstGeom>
          <a:noFill/>
        </p:spPr>
        <p:txBody>
          <a:bodyPr wrap="none" rtlCol="0">
            <a:spAutoFit/>
          </a:bodyPr>
          <a:lstStyle/>
          <a:p>
            <a:r>
              <a:rPr lang="sv-SE" dirty="0" smtClean="0"/>
              <a:t>Slutredovisning</a:t>
            </a:r>
            <a:endParaRPr lang="sv-SE" dirty="0"/>
          </a:p>
        </p:txBody>
      </p:sp>
      <p:grpSp>
        <p:nvGrpSpPr>
          <p:cNvPr id="20" name="Grupp 19"/>
          <p:cNvGrpSpPr/>
          <p:nvPr/>
        </p:nvGrpSpPr>
        <p:grpSpPr>
          <a:xfrm>
            <a:off x="2865063" y="4274128"/>
            <a:ext cx="1261884" cy="1702621"/>
            <a:chOff x="4668324" y="4235669"/>
            <a:chExt cx="1261884" cy="1702621"/>
          </a:xfrm>
        </p:grpSpPr>
        <p:sp>
          <p:nvSpPr>
            <p:cNvPr id="21" name="Nedåtpil 20"/>
            <p:cNvSpPr/>
            <p:nvPr/>
          </p:nvSpPr>
          <p:spPr>
            <a:xfrm>
              <a:off x="5393122" y="4235669"/>
              <a:ext cx="186558" cy="1040523"/>
            </a:xfrm>
            <a:prstGeom prst="downArrow">
              <a:avLst/>
            </a:prstGeom>
            <a:solidFill>
              <a:schemeClr val="accent2">
                <a:alpha val="50000"/>
              </a:schemeClr>
            </a:solidFill>
            <a:ln>
              <a:noFill/>
            </a:ln>
            <a:scene3d>
              <a:camera prst="orthographicFront">
                <a:rot lat="10800000" lon="0" rev="0"/>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22" name="textruta 21"/>
            <p:cNvSpPr txBox="1"/>
            <p:nvPr/>
          </p:nvSpPr>
          <p:spPr>
            <a:xfrm>
              <a:off x="4668324" y="5291959"/>
              <a:ext cx="1261884" cy="646331"/>
            </a:xfrm>
            <a:prstGeom prst="rect">
              <a:avLst/>
            </a:prstGeom>
            <a:noFill/>
          </p:spPr>
          <p:txBody>
            <a:bodyPr wrap="none" rtlCol="0">
              <a:spAutoFit/>
            </a:bodyPr>
            <a:lstStyle/>
            <a:p>
              <a:r>
                <a:rPr lang="sv-SE" dirty="0" smtClean="0"/>
                <a:t>Startmöte </a:t>
              </a:r>
            </a:p>
            <a:p>
              <a:r>
                <a:rPr lang="sv-SE" dirty="0" smtClean="0"/>
                <a:t>Stockholm</a:t>
              </a:r>
              <a:endParaRPr lang="sv-SE" dirty="0"/>
            </a:p>
          </p:txBody>
        </p:sp>
      </p:grpSp>
    </p:spTree>
    <p:extLst>
      <p:ext uri="{BB962C8B-B14F-4D97-AF65-F5344CB8AC3E}">
        <p14:creationId xmlns:p14="http://schemas.microsoft.com/office/powerpoint/2010/main" val="2134564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Tre myndigheter tre </a:t>
            </a:r>
            <a:r>
              <a:rPr lang="sv-SE" dirty="0" smtClean="0"/>
              <a:t>frågor</a:t>
            </a:r>
            <a:endParaRPr lang="sv-SE" dirty="0"/>
          </a:p>
        </p:txBody>
      </p:sp>
      <p:sp>
        <p:nvSpPr>
          <p:cNvPr id="3" name="Platshållare för innehåll 2"/>
          <p:cNvSpPr>
            <a:spLocks noGrp="1"/>
          </p:cNvSpPr>
          <p:nvPr>
            <p:ph idx="1"/>
          </p:nvPr>
        </p:nvSpPr>
        <p:spPr/>
        <p:txBody>
          <a:bodyPr/>
          <a:lstStyle/>
          <a:p>
            <a:pPr lvl="0"/>
            <a:r>
              <a:rPr lang="sv-SE" sz="2400" dirty="0"/>
              <a:t>Hur ni berörs av den maritima strategin?</a:t>
            </a:r>
          </a:p>
          <a:p>
            <a:pPr lvl="0"/>
            <a:r>
              <a:rPr lang="sv-SE" sz="2400" dirty="0"/>
              <a:t>Om strategin hittills har lett till att ni förändrat ert arbetssätt på något sätt?</a:t>
            </a:r>
          </a:p>
          <a:p>
            <a:pPr lvl="0"/>
            <a:r>
              <a:rPr lang="sv-SE" sz="2400" dirty="0"/>
              <a:t>Vad tror ni att strategin kan göra för skillnad på lång sikt?</a:t>
            </a:r>
          </a:p>
          <a:p>
            <a:endParaRPr lang="sv-SE" dirty="0"/>
          </a:p>
        </p:txBody>
      </p:sp>
      <p:pic>
        <p:nvPicPr>
          <p:cNvPr id="13" name="Bildobjekt 12"/>
          <p:cNvPicPr>
            <a:picLocks noChangeAspect="1"/>
          </p:cNvPicPr>
          <p:nvPr/>
        </p:nvPicPr>
        <p:blipFill>
          <a:blip r:embed="rId2"/>
          <a:stretch>
            <a:fillRect/>
          </a:stretch>
        </p:blipFill>
        <p:spPr>
          <a:xfrm>
            <a:off x="995386" y="4944434"/>
            <a:ext cx="2972457" cy="878062"/>
          </a:xfrm>
          <a:prstGeom prst="rect">
            <a:avLst/>
          </a:prstGeom>
        </p:spPr>
      </p:pic>
      <p:pic>
        <p:nvPicPr>
          <p:cNvPr id="16" name="Bildobjekt 15"/>
          <p:cNvPicPr>
            <a:picLocks noChangeAspect="1"/>
          </p:cNvPicPr>
          <p:nvPr/>
        </p:nvPicPr>
        <p:blipFill>
          <a:blip r:embed="rId3"/>
          <a:stretch>
            <a:fillRect/>
          </a:stretch>
        </p:blipFill>
        <p:spPr>
          <a:xfrm>
            <a:off x="4761523" y="4944434"/>
            <a:ext cx="1900534" cy="950267"/>
          </a:xfrm>
          <a:prstGeom prst="rect">
            <a:avLst/>
          </a:prstGeom>
        </p:spPr>
      </p:pic>
      <p:pic>
        <p:nvPicPr>
          <p:cNvPr id="2062" name="Picture 14" descr="https://www.havochvatten.se/images/18.634a809a16ec3bc3b78a1308/1575902637316/hav-logo_sv_bla_5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5457" y="5049606"/>
            <a:ext cx="2832554" cy="112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487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069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Tack!</a:t>
            </a:r>
          </a:p>
        </p:txBody>
      </p:sp>
    </p:spTree>
    <p:extLst>
      <p:ext uri="{BB962C8B-B14F-4D97-AF65-F5344CB8AC3E}">
        <p14:creationId xmlns:p14="http://schemas.microsoft.com/office/powerpoint/2010/main" val="4008733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9941D-AE7B-4B99-AEF9-B88C7E19973E}"/>
              </a:ext>
              <a:ext uri="{C183D7F6-B498-43B3-948B-1728B52AA6E4}">
                <adec:decorative xmlns:adec="http://schemas.microsoft.com/office/drawing/2017/decorative" xmlns="" val="0"/>
              </a:ext>
            </a:extLst>
          </p:cNvPr>
          <p:cNvSpPr>
            <a:spLocks noGrp="1"/>
          </p:cNvSpPr>
          <p:nvPr>
            <p:ph type="title"/>
          </p:nvPr>
        </p:nvSpPr>
        <p:spPr/>
        <p:txBody>
          <a:bodyPr/>
          <a:lstStyle/>
          <a:p>
            <a:r>
              <a:rPr lang="sv-SE" dirty="0"/>
              <a:t>Agenda</a:t>
            </a:r>
          </a:p>
        </p:txBody>
      </p:sp>
      <p:sp>
        <p:nvSpPr>
          <p:cNvPr id="3" name="Platshållare för innehåll 2">
            <a:extLst>
              <a:ext uri="{FF2B5EF4-FFF2-40B4-BE49-F238E27FC236}">
                <a16:creationId xmlns:a16="http://schemas.microsoft.com/office/drawing/2014/main" id="{42B1CCFD-4AAE-45A4-A8D4-9C603F42417C}"/>
              </a:ext>
            </a:extLst>
          </p:cNvPr>
          <p:cNvSpPr>
            <a:spLocks noGrp="1"/>
          </p:cNvSpPr>
          <p:nvPr>
            <p:ph idx="1"/>
          </p:nvPr>
        </p:nvSpPr>
        <p:spPr/>
        <p:txBody>
          <a:bodyPr>
            <a:normAutofit fontScale="92500" lnSpcReduction="20000"/>
          </a:bodyPr>
          <a:lstStyle/>
          <a:p>
            <a:pPr lvl="0"/>
            <a:r>
              <a:rPr lang="sv-SE" b="1" dirty="0" smtClean="0"/>
              <a:t>Introduktion</a:t>
            </a:r>
            <a:r>
              <a:rPr lang="sv-SE" dirty="0" smtClean="0"/>
              <a:t/>
            </a:r>
            <a:br>
              <a:rPr lang="sv-SE" dirty="0" smtClean="0"/>
            </a:br>
            <a:r>
              <a:rPr lang="sv-SE" i="1" dirty="0" smtClean="0"/>
              <a:t>Mattias </a:t>
            </a:r>
            <a:r>
              <a:rPr lang="sv-SE" i="1" dirty="0"/>
              <a:t>Rust, infrastrukturdepartementet</a:t>
            </a:r>
            <a:r>
              <a:rPr lang="sv-SE" dirty="0"/>
              <a:t> </a:t>
            </a:r>
            <a:r>
              <a:rPr lang="sv-SE" dirty="0" smtClean="0"/>
              <a:t>presenterar </a:t>
            </a:r>
            <a:r>
              <a:rPr lang="sv-SE" dirty="0"/>
              <a:t>behovet av indikatorer i relation till den stora helheten samt det nya uppdragets inriktning och målsättning. </a:t>
            </a:r>
          </a:p>
          <a:p>
            <a:pPr lvl="0"/>
            <a:r>
              <a:rPr lang="sv-SE" b="1" dirty="0" smtClean="0"/>
              <a:t>Uppföljningssystem </a:t>
            </a:r>
            <a:r>
              <a:rPr lang="sv-SE" b="1" dirty="0"/>
              <a:t>för strategin </a:t>
            </a:r>
            <a:r>
              <a:rPr lang="sv-SE" b="1" dirty="0" smtClean="0"/>
              <a:t>– </a:t>
            </a:r>
            <a:r>
              <a:rPr lang="sv-SE" dirty="0" smtClean="0"/>
              <a:t>Tidigare </a:t>
            </a:r>
            <a:r>
              <a:rPr lang="sv-SE" dirty="0"/>
              <a:t>uppdrag som ligger till grund för detta arbete.</a:t>
            </a:r>
          </a:p>
          <a:p>
            <a:pPr lvl="0"/>
            <a:r>
              <a:rPr lang="sv-SE" b="1" dirty="0" smtClean="0"/>
              <a:t>Förutsättningar - </a:t>
            </a:r>
            <a:r>
              <a:rPr lang="sv-SE" dirty="0"/>
              <a:t>”här står vi nu” samt övergripande tidsplan</a:t>
            </a:r>
            <a:r>
              <a:rPr lang="sv-SE" dirty="0" smtClean="0"/>
              <a:t>.</a:t>
            </a:r>
          </a:p>
          <a:p>
            <a:pPr lvl="0"/>
            <a:r>
              <a:rPr lang="sv-SE" b="1" dirty="0" smtClean="0"/>
              <a:t>Tre</a:t>
            </a:r>
            <a:r>
              <a:rPr lang="sv-SE" dirty="0" smtClean="0"/>
              <a:t> myndigheter </a:t>
            </a:r>
            <a:r>
              <a:rPr lang="sv-SE" b="1" dirty="0" smtClean="0"/>
              <a:t>tre</a:t>
            </a:r>
            <a:r>
              <a:rPr lang="sv-SE" dirty="0" smtClean="0"/>
              <a:t> frågor</a:t>
            </a:r>
            <a:endParaRPr lang="sv-SE" dirty="0"/>
          </a:p>
          <a:p>
            <a:r>
              <a:rPr lang="sv-SE" dirty="0" smtClean="0"/>
              <a:t>Kaffe</a:t>
            </a:r>
            <a:endParaRPr lang="sv-SE" b="1" dirty="0" smtClean="0">
              <a:solidFill>
                <a:srgbClr val="FF0000"/>
              </a:solidFill>
            </a:endParaRPr>
          </a:p>
          <a:p>
            <a:pPr lvl="0"/>
            <a:r>
              <a:rPr lang="sv-SE" b="1" dirty="0" smtClean="0"/>
              <a:t>Upplägg av fortsatt arbete </a:t>
            </a:r>
            <a:r>
              <a:rPr lang="sv-SE" dirty="0" smtClean="0"/>
              <a:t>– Övergripande framåtblick </a:t>
            </a:r>
            <a:br>
              <a:rPr lang="sv-SE" dirty="0" smtClean="0"/>
            </a:br>
            <a:r>
              <a:rPr lang="sv-SE" dirty="0" smtClean="0"/>
              <a:t>inklusive utmaningar och frågeställningar</a:t>
            </a:r>
          </a:p>
          <a:p>
            <a:pPr lvl="0"/>
            <a:r>
              <a:rPr lang="sv-SE" b="1" dirty="0" smtClean="0"/>
              <a:t>Frågor </a:t>
            </a:r>
            <a:r>
              <a:rPr lang="sv-SE" b="1" dirty="0"/>
              <a:t>och diskussion</a:t>
            </a:r>
            <a:r>
              <a:rPr lang="sv-SE" dirty="0"/>
              <a:t> </a:t>
            </a:r>
            <a:r>
              <a:rPr lang="sv-SE" dirty="0" smtClean="0"/>
              <a:t>- </a:t>
            </a:r>
            <a:r>
              <a:rPr lang="sv-SE" dirty="0"/>
              <a:t>interaktivt hela mötet</a:t>
            </a:r>
          </a:p>
          <a:p>
            <a:pPr lvl="0"/>
            <a:r>
              <a:rPr lang="sv-SE" b="1" dirty="0" smtClean="0"/>
              <a:t>Avslutning</a:t>
            </a:r>
            <a:r>
              <a:rPr lang="sv-SE" dirty="0" smtClean="0"/>
              <a:t> - Summering </a:t>
            </a:r>
            <a:r>
              <a:rPr lang="sv-SE" dirty="0"/>
              <a:t>och </a:t>
            </a:r>
            <a:r>
              <a:rPr lang="sv-SE" dirty="0" smtClean="0"/>
              <a:t>riktning, slut 15.00</a:t>
            </a:r>
            <a:endParaRPr lang="sv-SE" dirty="0"/>
          </a:p>
        </p:txBody>
      </p:sp>
      <p:pic>
        <p:nvPicPr>
          <p:cNvPr id="7" name="Bildobjekt 6"/>
          <p:cNvPicPr/>
          <p:nvPr/>
        </p:nvPicPr>
        <p:blipFill>
          <a:blip r:embed="rId3">
            <a:extLst>
              <a:ext uri="{28A0092B-C50C-407E-A947-70E740481C1C}">
                <a14:useLocalDpi xmlns:a14="http://schemas.microsoft.com/office/drawing/2010/main" val="0"/>
              </a:ext>
            </a:extLst>
          </a:blip>
          <a:stretch>
            <a:fillRect/>
          </a:stretch>
        </p:blipFill>
        <p:spPr>
          <a:xfrm>
            <a:off x="7739743" y="3229176"/>
            <a:ext cx="3120998" cy="2947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982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Strategi för utveckling av de maritima näringarna</a:t>
            </a:r>
          </a:p>
        </p:txBody>
      </p:sp>
    </p:spTree>
    <p:extLst>
      <p:ext uri="{BB962C8B-B14F-4D97-AF65-F5344CB8AC3E}">
        <p14:creationId xmlns:p14="http://schemas.microsoft.com/office/powerpoint/2010/main" val="1899310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8189F0-6B18-409F-86E3-EB31EA021735}"/>
              </a:ext>
              <a:ext uri="{C183D7F6-B498-43B3-948B-1728B52AA6E4}">
                <adec:decorative xmlns:adec="http://schemas.microsoft.com/office/drawing/2017/decorative" xmlns="" val="0"/>
              </a:ext>
            </a:extLst>
          </p:cNvPr>
          <p:cNvSpPr>
            <a:spLocks noGrp="1"/>
          </p:cNvSpPr>
          <p:nvPr>
            <p:ph type="title"/>
          </p:nvPr>
        </p:nvSpPr>
        <p:spPr/>
        <p:txBody>
          <a:bodyPr>
            <a:normAutofit fontScale="90000"/>
          </a:bodyPr>
          <a:lstStyle/>
          <a:p>
            <a:r>
              <a:rPr lang="sv-SE" dirty="0" smtClean="0"/>
              <a:t>En svensk maritim strategi – för människor, jobb och miljö</a:t>
            </a:r>
            <a:endParaRPr lang="sv-SE" dirty="0"/>
          </a:p>
        </p:txBody>
      </p:sp>
      <p:sp>
        <p:nvSpPr>
          <p:cNvPr id="3" name="Platshållare för innehåll 2">
            <a:extLst>
              <a:ext uri="{FF2B5EF4-FFF2-40B4-BE49-F238E27FC236}">
                <a16:creationId xmlns:a16="http://schemas.microsoft.com/office/drawing/2014/main" id="{094307E2-700B-4D2E-9C94-7511362F69C9}"/>
              </a:ext>
            </a:extLst>
          </p:cNvPr>
          <p:cNvSpPr>
            <a:spLocks noGrp="1"/>
          </p:cNvSpPr>
          <p:nvPr>
            <p:ph sz="half" idx="1"/>
          </p:nvPr>
        </p:nvSpPr>
        <p:spPr/>
        <p:txBody>
          <a:bodyPr/>
          <a:lstStyle/>
          <a:p>
            <a:pPr marL="0" indent="0">
              <a:buNone/>
            </a:pPr>
            <a:r>
              <a:rPr lang="sv-SE" dirty="0"/>
              <a:t>Strategi för utveckling av de maritima näringarna med </a:t>
            </a:r>
            <a:r>
              <a:rPr lang="sv-SE" dirty="0" smtClean="0"/>
              <a:t>visionen:</a:t>
            </a:r>
          </a:p>
          <a:p>
            <a:r>
              <a:rPr lang="sv-SE" dirty="0"/>
              <a:t>Konkurrenskraftiga, innovativa och hållbara maritima näringar som kan bidra till ökad sysselsättning, minskad miljöbelastning och en attraktiv livsmiljö. </a:t>
            </a:r>
            <a:endParaRPr lang="sv-SE" dirty="0" smtClean="0"/>
          </a:p>
          <a:p>
            <a:pPr marL="0" indent="0">
              <a:buNone/>
            </a:pPr>
            <a:r>
              <a:rPr lang="sv-SE" dirty="0" smtClean="0"/>
              <a:t>Strategin omfattar:</a:t>
            </a:r>
            <a:endParaRPr lang="sv-SE" dirty="0"/>
          </a:p>
          <a:p>
            <a:r>
              <a:rPr lang="sv-SE" dirty="0"/>
              <a:t>Näring-, arbetsmarknad-, kultur-, miljö-, energi-, transport-, turism-, fiske-, innovations- och regionalpolitik.</a:t>
            </a:r>
          </a:p>
          <a:p>
            <a:endParaRPr lang="sv-SE" dirty="0"/>
          </a:p>
          <a:p>
            <a:endParaRPr lang="sv-SE" dirty="0"/>
          </a:p>
        </p:txBody>
      </p:sp>
      <p:pic>
        <p:nvPicPr>
          <p:cNvPr id="5" name="Platshållare för bild 4"/>
          <p:cNvPicPr>
            <a:picLocks noGrp="1" noChangeAspect="1"/>
          </p:cNvPicPr>
          <p:nvPr>
            <p:ph type="pic" sz="quarter" idx="10"/>
          </p:nvPr>
        </p:nvPicPr>
        <p:blipFill rotWithShape="1">
          <a:blip r:embed="rId3"/>
          <a:srcRect l="-291" t="-586" r="291" b="15605"/>
          <a:stretch/>
        </p:blipFill>
        <p:spPr>
          <a:xfrm>
            <a:off x="0" y="-1"/>
            <a:ext cx="6151563" cy="8139953"/>
          </a:xfrm>
          <a:prstGeom prst="rect">
            <a:avLst/>
          </a:prstGeom>
        </p:spPr>
      </p:pic>
    </p:spTree>
    <p:extLst>
      <p:ext uri="{BB962C8B-B14F-4D97-AF65-F5344CB8AC3E}">
        <p14:creationId xmlns:p14="http://schemas.microsoft.com/office/powerpoint/2010/main" val="1540637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34C371-7116-4A59-BC26-3D224B625DDC}"/>
              </a:ext>
              <a:ext uri="{C183D7F6-B498-43B3-948B-1728B52AA6E4}">
                <adec:decorative xmlns:adec="http://schemas.microsoft.com/office/drawing/2017/decorative" xmlns="" val="0"/>
              </a:ext>
            </a:extLst>
          </p:cNvPr>
          <p:cNvSpPr>
            <a:spLocks noGrp="1"/>
          </p:cNvSpPr>
          <p:nvPr>
            <p:ph type="title"/>
          </p:nvPr>
        </p:nvSpPr>
        <p:spPr/>
        <p:txBody>
          <a:bodyPr/>
          <a:lstStyle/>
          <a:p>
            <a:r>
              <a:rPr lang="sv-SE" dirty="0" smtClean="0"/>
              <a:t>Strategin presenterades den 28 augusti 2015</a:t>
            </a:r>
            <a:endParaRPr lang="sv-SE" dirty="0"/>
          </a:p>
        </p:txBody>
      </p:sp>
      <p:sp>
        <p:nvSpPr>
          <p:cNvPr id="3" name="Platshållare för innehåll 2">
            <a:extLst>
              <a:ext uri="{FF2B5EF4-FFF2-40B4-BE49-F238E27FC236}">
                <a16:creationId xmlns:a16="http://schemas.microsoft.com/office/drawing/2014/main" id="{0EBB4842-CFAB-4B39-8131-485534627044}"/>
              </a:ext>
            </a:extLst>
          </p:cNvPr>
          <p:cNvSpPr>
            <a:spLocks noGrp="1"/>
          </p:cNvSpPr>
          <p:nvPr>
            <p:ph idx="4294967295"/>
          </p:nvPr>
        </p:nvSpPr>
        <p:spPr>
          <a:xfrm>
            <a:off x="695569" y="1926077"/>
            <a:ext cx="10722708" cy="4250886"/>
          </a:xfrm>
        </p:spPr>
        <p:txBody>
          <a:bodyPr>
            <a:normAutofit/>
          </a:bodyPr>
          <a:lstStyle/>
          <a:p>
            <a:pPr marL="0" indent="0">
              <a:buNone/>
            </a:pPr>
            <a:r>
              <a:rPr lang="sv-SE" dirty="0"/>
              <a:t>Syftet med strategin är att bättre ta tillvara den potential som finns inom maritima näringar, och på så vis bidra till:</a:t>
            </a:r>
          </a:p>
          <a:p>
            <a:r>
              <a:rPr lang="sv-SE" dirty="0"/>
              <a:t>regeringens mål om att Sverige ska ha lägst arbetslöshet i EU 2020</a:t>
            </a:r>
          </a:p>
          <a:p>
            <a:r>
              <a:rPr lang="sv-SE" dirty="0"/>
              <a:t>miljökvalitetsmålen Hav i balans och Levande kust och skärgård</a:t>
            </a:r>
          </a:p>
          <a:p>
            <a:r>
              <a:rPr lang="sv-SE" dirty="0"/>
              <a:t>att nå målsättningarna i EU:s havsmiljödirektiv</a:t>
            </a:r>
          </a:p>
          <a:p>
            <a:r>
              <a:rPr lang="sv-SE" dirty="0"/>
              <a:t>samt stärka regional och lokal konkurrenskraft i alla delar av landet </a:t>
            </a:r>
          </a:p>
          <a:p>
            <a:pPr marL="0" indent="0">
              <a:buNone/>
            </a:pPr>
            <a:r>
              <a:rPr lang="sv-SE" dirty="0" smtClean="0">
                <a:latin typeface="+mn-lt"/>
                <a:cs typeface="+mn-cs"/>
              </a:rPr>
              <a:t>Strategin </a:t>
            </a:r>
            <a:r>
              <a:rPr lang="sv-SE" dirty="0">
                <a:latin typeface="+mn-lt"/>
                <a:cs typeface="+mn-cs"/>
              </a:rPr>
              <a:t>är ett inriktningsdokument för en såväl socialt och miljömässigt som ekonomiskt hållbar utveckling och innehåller, utöver vision och inriktning för arbetet, en struktur för uppföljning. Genom fokus på hållbarhet, innovation och utveckling bidrar strategin även till att främja Sverigebilden i utlandet.</a:t>
            </a:r>
            <a:endParaRPr lang="sv-SE" dirty="0"/>
          </a:p>
          <a:p>
            <a:endParaRPr lang="sv-SE" dirty="0"/>
          </a:p>
        </p:txBody>
      </p:sp>
    </p:spTree>
    <p:extLst>
      <p:ext uri="{BB962C8B-B14F-4D97-AF65-F5344CB8AC3E}">
        <p14:creationId xmlns:p14="http://schemas.microsoft.com/office/powerpoint/2010/main" val="336294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88" y="1351444"/>
            <a:ext cx="11400224" cy="432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879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Regeringsuppdrag</a:t>
            </a:r>
          </a:p>
        </p:txBody>
      </p:sp>
      <p:sp>
        <p:nvSpPr>
          <p:cNvPr id="7" name="Platshållare för innehåll 6"/>
          <p:cNvSpPr>
            <a:spLocks noGrp="1"/>
          </p:cNvSpPr>
          <p:nvPr>
            <p:ph sz="half" idx="1"/>
          </p:nvPr>
        </p:nvSpPr>
        <p:spPr/>
        <p:txBody>
          <a:bodyPr/>
          <a:lstStyle/>
          <a:p>
            <a:r>
              <a:rPr lang="sv-SE" i="1" dirty="0"/>
              <a:t>Uppdrag 2016 och 2017 </a:t>
            </a:r>
            <a:r>
              <a:rPr lang="sv-SE" dirty="0"/>
              <a:t>– Att vara sammanhållande och med berörda myndigheter och andra aktörer utveckla modell och indikatorer för uppföljning av den maritima strategin</a:t>
            </a:r>
          </a:p>
          <a:p>
            <a:r>
              <a:rPr lang="sv-SE" i="1" dirty="0"/>
              <a:t>27 augusti 2019 </a:t>
            </a:r>
            <a:r>
              <a:rPr lang="sv-SE" dirty="0"/>
              <a:t>- Uppdrag att vidareutveckla den maritima strategins indikatorer och redovisa en uppföljning av den maritima strategin</a:t>
            </a:r>
          </a:p>
          <a:p>
            <a:endParaRPr lang="sv-SE" dirty="0"/>
          </a:p>
        </p:txBody>
      </p:sp>
      <p:sp>
        <p:nvSpPr>
          <p:cNvPr id="8" name="Platshållare för bild 7"/>
          <p:cNvSpPr>
            <a:spLocks noGrp="1"/>
          </p:cNvSpPr>
          <p:nvPr>
            <p:ph type="pic" sz="quarter" idx="10"/>
          </p:nvPr>
        </p:nvSpPr>
        <p:spPr/>
      </p:sp>
      <p:pic>
        <p:nvPicPr>
          <p:cNvPr id="9" name="Picture 2" descr="Illustration som visar de olika omrÃ¥dena inom den maritima sektor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876" y="3053444"/>
            <a:ext cx="5245171" cy="3496780"/>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p:nvSpPr>
        <p:spPr>
          <a:xfrm>
            <a:off x="7757773" y="6550223"/>
            <a:ext cx="4434227" cy="307777"/>
          </a:xfrm>
          <a:prstGeom prst="rect">
            <a:avLst/>
          </a:prstGeom>
        </p:spPr>
        <p:txBody>
          <a:bodyPr wrap="none">
            <a:spAutoFit/>
          </a:bodyPr>
          <a:lstStyle/>
          <a:p>
            <a:r>
              <a:rPr lang="sv-SE" sz="1400" dirty="0">
                <a:solidFill>
                  <a:schemeClr val="bg1">
                    <a:lumMod val="85000"/>
                  </a:schemeClr>
                </a:solidFill>
              </a:rPr>
              <a:t>Illustration: </a:t>
            </a:r>
            <a:r>
              <a:rPr lang="sv-SE" sz="1400" dirty="0" err="1">
                <a:solidFill>
                  <a:schemeClr val="bg1">
                    <a:lumMod val="85000"/>
                  </a:schemeClr>
                </a:solidFill>
              </a:rPr>
              <a:t>Itziar</a:t>
            </a:r>
            <a:r>
              <a:rPr lang="sv-SE" sz="1400" dirty="0">
                <a:solidFill>
                  <a:schemeClr val="bg1">
                    <a:lumMod val="85000"/>
                  </a:schemeClr>
                </a:solidFill>
              </a:rPr>
              <a:t> </a:t>
            </a:r>
            <a:r>
              <a:rPr lang="sv-SE" sz="1400" dirty="0" err="1">
                <a:solidFill>
                  <a:schemeClr val="bg1">
                    <a:lumMod val="85000"/>
                  </a:schemeClr>
                </a:solidFill>
              </a:rPr>
              <a:t>Castany</a:t>
            </a:r>
            <a:r>
              <a:rPr lang="sv-SE" sz="1400" dirty="0">
                <a:solidFill>
                  <a:schemeClr val="bg1">
                    <a:lumMod val="85000"/>
                  </a:schemeClr>
                </a:solidFill>
              </a:rPr>
              <a:t> Ramirez/Regeringskansliet.</a:t>
            </a:r>
          </a:p>
        </p:txBody>
      </p:sp>
    </p:spTree>
    <p:extLst>
      <p:ext uri="{BB962C8B-B14F-4D97-AF65-F5344CB8AC3E}">
        <p14:creationId xmlns:p14="http://schemas.microsoft.com/office/powerpoint/2010/main" val="43811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p:cNvSpPr/>
          <p:nvPr/>
        </p:nvSpPr>
        <p:spPr>
          <a:xfrm>
            <a:off x="7548530" y="1257459"/>
            <a:ext cx="1791361" cy="2843370"/>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r:embed="rId3"/>
          <a:stretch>
            <a:fillRect/>
          </a:stretch>
        </p:blipFill>
        <p:spPr>
          <a:xfrm>
            <a:off x="3551121" y="981019"/>
            <a:ext cx="2223430" cy="3500719"/>
          </a:xfrm>
          <a:prstGeom prst="rect">
            <a:avLst/>
          </a:prstGeom>
          <a:effectLst>
            <a:outerShdw blurRad="50800" dist="38100" dir="2700000" algn="tl" rotWithShape="0">
              <a:prstClr val="black">
                <a:alpha val="40000"/>
              </a:prstClr>
            </a:outerShdw>
          </a:effectLst>
        </p:spPr>
      </p:pic>
      <p:pic>
        <p:nvPicPr>
          <p:cNvPr id="14" name="Platshållare för innehåll 13"/>
          <p:cNvPicPr>
            <a:picLocks noGrp="1" noChangeAspect="1"/>
          </p:cNvPicPr>
          <p:nvPr>
            <p:ph idx="1"/>
          </p:nvPr>
        </p:nvPicPr>
        <p:blipFill rotWithShape="1">
          <a:blip r:embed="rId4"/>
          <a:srcRect r="94173"/>
          <a:stretch/>
        </p:blipFill>
        <p:spPr>
          <a:xfrm>
            <a:off x="7615733" y="830697"/>
            <a:ext cx="572494" cy="3735425"/>
          </a:xfrm>
          <a:prstGeom prst="rect">
            <a:avLst/>
          </a:prstGeom>
          <a:noFill/>
        </p:spPr>
      </p:pic>
      <p:sp>
        <p:nvSpPr>
          <p:cNvPr id="17" name="Rektangel 16"/>
          <p:cNvSpPr/>
          <p:nvPr/>
        </p:nvSpPr>
        <p:spPr>
          <a:xfrm>
            <a:off x="7700930" y="1409859"/>
            <a:ext cx="1791361" cy="2843370"/>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Platshållare för innehåll 13"/>
          <p:cNvPicPr>
            <a:picLocks noChangeAspect="1"/>
          </p:cNvPicPr>
          <p:nvPr/>
        </p:nvPicPr>
        <p:blipFill rotWithShape="1">
          <a:blip r:embed="rId4"/>
          <a:srcRect r="94173"/>
          <a:stretch/>
        </p:blipFill>
        <p:spPr>
          <a:xfrm>
            <a:off x="7768133" y="983097"/>
            <a:ext cx="572494" cy="3735425"/>
          </a:xfrm>
          <a:prstGeom prst="rect">
            <a:avLst/>
          </a:prstGeom>
          <a:noFill/>
        </p:spPr>
      </p:pic>
      <p:sp>
        <p:nvSpPr>
          <p:cNvPr id="19" name="Rektangel 18"/>
          <p:cNvSpPr/>
          <p:nvPr/>
        </p:nvSpPr>
        <p:spPr>
          <a:xfrm>
            <a:off x="7853330" y="1562259"/>
            <a:ext cx="1791361" cy="2843370"/>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Platshållare för innehåll 13"/>
          <p:cNvPicPr>
            <a:picLocks noChangeAspect="1"/>
          </p:cNvPicPr>
          <p:nvPr/>
        </p:nvPicPr>
        <p:blipFill rotWithShape="1">
          <a:blip r:embed="rId4"/>
          <a:srcRect r="94173"/>
          <a:stretch/>
        </p:blipFill>
        <p:spPr>
          <a:xfrm>
            <a:off x="7920533" y="1135497"/>
            <a:ext cx="572494" cy="3735425"/>
          </a:xfrm>
          <a:prstGeom prst="rect">
            <a:avLst/>
          </a:prstGeom>
          <a:noFill/>
        </p:spPr>
      </p:pic>
      <p:sp>
        <p:nvSpPr>
          <p:cNvPr id="21" name="Rektangel 20"/>
          <p:cNvSpPr/>
          <p:nvPr/>
        </p:nvSpPr>
        <p:spPr>
          <a:xfrm>
            <a:off x="8005730" y="1714659"/>
            <a:ext cx="1791361" cy="2843370"/>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2" name="Platshållare för innehåll 13"/>
          <p:cNvPicPr>
            <a:picLocks noChangeAspect="1"/>
          </p:cNvPicPr>
          <p:nvPr/>
        </p:nvPicPr>
        <p:blipFill rotWithShape="1">
          <a:blip r:embed="rId4"/>
          <a:srcRect r="94173"/>
          <a:stretch/>
        </p:blipFill>
        <p:spPr>
          <a:xfrm>
            <a:off x="8072933" y="1287897"/>
            <a:ext cx="572494" cy="3735425"/>
          </a:xfrm>
          <a:prstGeom prst="rect">
            <a:avLst/>
          </a:prstGeom>
          <a:noFill/>
        </p:spPr>
      </p:pic>
      <p:sp>
        <p:nvSpPr>
          <p:cNvPr id="23" name="Rektangel 22"/>
          <p:cNvSpPr/>
          <p:nvPr/>
        </p:nvSpPr>
        <p:spPr>
          <a:xfrm>
            <a:off x="8158130" y="1867059"/>
            <a:ext cx="1791361" cy="2843370"/>
          </a:xfrm>
          <a:prstGeom prst="rect">
            <a:avLst/>
          </a:prstGeom>
          <a:solidFill>
            <a:schemeClr val="bg1"/>
          </a:solidFill>
          <a:ln w="1905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Platshållare för innehåll 13"/>
          <p:cNvPicPr>
            <a:picLocks noChangeAspect="1"/>
          </p:cNvPicPr>
          <p:nvPr/>
        </p:nvPicPr>
        <p:blipFill rotWithShape="1">
          <a:blip r:embed="rId4"/>
          <a:srcRect r="94173"/>
          <a:stretch/>
        </p:blipFill>
        <p:spPr>
          <a:xfrm>
            <a:off x="8225333" y="1440297"/>
            <a:ext cx="572494" cy="3735425"/>
          </a:xfrm>
          <a:prstGeom prst="rect">
            <a:avLst/>
          </a:prstGeom>
          <a:noFill/>
        </p:spPr>
      </p:pic>
      <p:pic>
        <p:nvPicPr>
          <p:cNvPr id="27" name="Picture 2" descr="image001"/>
          <p:cNvPicPr>
            <a:picLocks noChangeAspect="1" noChangeArrowheads="1"/>
          </p:cNvPicPr>
          <p:nvPr/>
        </p:nvPicPr>
        <p:blipFill rotWithShape="1">
          <a:blip r:embed="rId5">
            <a:extLst>
              <a:ext uri="{28A0092B-C50C-407E-A947-70E740481C1C}">
                <a14:useLocalDpi xmlns:a14="http://schemas.microsoft.com/office/drawing/2010/main" val="0"/>
              </a:ext>
            </a:extLst>
          </a:blip>
          <a:srcRect l="41776" r="37002"/>
          <a:stretch/>
        </p:blipFill>
        <p:spPr bwMode="auto">
          <a:xfrm>
            <a:off x="10823746" y="1124463"/>
            <a:ext cx="2419350" cy="432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ruta 31"/>
          <p:cNvSpPr txBox="1"/>
          <p:nvPr/>
        </p:nvSpPr>
        <p:spPr>
          <a:xfrm>
            <a:off x="264368" y="1220578"/>
            <a:ext cx="3262603" cy="400110"/>
          </a:xfrm>
          <a:prstGeom prst="rect">
            <a:avLst/>
          </a:prstGeom>
          <a:solidFill>
            <a:srgbClr val="002C4B"/>
          </a:solidFill>
        </p:spPr>
        <p:txBody>
          <a:bodyPr wrap="square" rtlCol="0">
            <a:spAutoFit/>
          </a:bodyPr>
          <a:lstStyle/>
          <a:p>
            <a:r>
              <a:rPr lang="sv-SE" sz="2000" dirty="0" smtClean="0">
                <a:solidFill>
                  <a:schemeClr val="bg1"/>
                </a:solidFill>
                <a:effectLst>
                  <a:outerShdw blurRad="38100" dist="38100" dir="2700000" algn="tl">
                    <a:srgbClr val="000000">
                      <a:alpha val="43137"/>
                    </a:srgbClr>
                  </a:outerShdw>
                </a:effectLst>
              </a:rPr>
              <a:t>Maritim turism</a:t>
            </a:r>
            <a:endParaRPr lang="sv-SE" sz="2000" dirty="0">
              <a:solidFill>
                <a:schemeClr val="bg1"/>
              </a:solidFill>
              <a:effectLst>
                <a:outerShdw blurRad="38100" dist="38100" dir="2700000" algn="tl">
                  <a:srgbClr val="000000">
                    <a:alpha val="43137"/>
                  </a:srgbClr>
                </a:outerShdw>
              </a:effectLst>
            </a:endParaRPr>
          </a:p>
        </p:txBody>
      </p:sp>
      <p:sp>
        <p:nvSpPr>
          <p:cNvPr id="33" name="textruta 32"/>
          <p:cNvSpPr txBox="1"/>
          <p:nvPr/>
        </p:nvSpPr>
        <p:spPr>
          <a:xfrm>
            <a:off x="264368" y="1759060"/>
            <a:ext cx="3262603" cy="400110"/>
          </a:xfrm>
          <a:prstGeom prst="rect">
            <a:avLst/>
          </a:prstGeom>
          <a:solidFill>
            <a:srgbClr val="002C4B"/>
          </a:solidFill>
        </p:spPr>
        <p:txBody>
          <a:bodyPr wrap="square" rtlCol="0">
            <a:spAutoFit/>
          </a:bodyPr>
          <a:lstStyle/>
          <a:p>
            <a:r>
              <a:rPr lang="sv-SE" sz="2000" dirty="0" smtClean="0">
                <a:solidFill>
                  <a:schemeClr val="bg1"/>
                </a:solidFill>
              </a:rPr>
              <a:t>Förnybar energi</a:t>
            </a:r>
            <a:endParaRPr lang="sv-SE" sz="2000" dirty="0">
              <a:solidFill>
                <a:schemeClr val="bg1"/>
              </a:solidFill>
            </a:endParaRPr>
          </a:p>
        </p:txBody>
      </p:sp>
      <p:sp>
        <p:nvSpPr>
          <p:cNvPr id="34" name="Rektangel 33"/>
          <p:cNvSpPr/>
          <p:nvPr/>
        </p:nvSpPr>
        <p:spPr>
          <a:xfrm>
            <a:off x="264368" y="2297542"/>
            <a:ext cx="3262603" cy="340242"/>
          </a:xfrm>
          <a:prstGeom prst="rect">
            <a:avLst/>
          </a:prstGeom>
          <a:solidFill>
            <a:srgbClr val="002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2000" dirty="0" smtClean="0">
                <a:solidFill>
                  <a:schemeClr val="bg1"/>
                </a:solidFill>
              </a:rPr>
              <a:t>Sjötrafik</a:t>
            </a:r>
            <a:endParaRPr lang="sv-SE" sz="2000" dirty="0"/>
          </a:p>
        </p:txBody>
      </p:sp>
      <p:sp>
        <p:nvSpPr>
          <p:cNvPr id="35" name="textruta 34"/>
          <p:cNvSpPr txBox="1"/>
          <p:nvPr/>
        </p:nvSpPr>
        <p:spPr>
          <a:xfrm>
            <a:off x="264369" y="2776156"/>
            <a:ext cx="3262602" cy="400110"/>
          </a:xfrm>
          <a:prstGeom prst="rect">
            <a:avLst/>
          </a:prstGeom>
          <a:solidFill>
            <a:srgbClr val="002C4B"/>
          </a:solidFill>
        </p:spPr>
        <p:txBody>
          <a:bodyPr wrap="square" rtlCol="0">
            <a:spAutoFit/>
          </a:bodyPr>
          <a:lstStyle/>
          <a:p>
            <a:r>
              <a:rPr lang="sv-SE" sz="2000" dirty="0" smtClean="0">
                <a:solidFill>
                  <a:schemeClr val="bg1"/>
                </a:solidFill>
                <a:effectLst>
                  <a:outerShdw blurRad="38100" dist="38100" dir="2700000" algn="tl">
                    <a:srgbClr val="000000">
                      <a:alpha val="43137"/>
                    </a:srgbClr>
                  </a:outerShdw>
                </a:effectLst>
              </a:rPr>
              <a:t>Maritima livsmedel</a:t>
            </a:r>
            <a:endParaRPr lang="sv-SE" sz="2000" dirty="0">
              <a:solidFill>
                <a:schemeClr val="bg1"/>
              </a:solidFill>
              <a:effectLst>
                <a:outerShdw blurRad="38100" dist="38100" dir="2700000" algn="tl">
                  <a:srgbClr val="000000">
                    <a:alpha val="43137"/>
                  </a:srgbClr>
                </a:outerShdw>
              </a:effectLst>
            </a:endParaRPr>
          </a:p>
        </p:txBody>
      </p:sp>
      <p:sp>
        <p:nvSpPr>
          <p:cNvPr id="36" name="textruta 35"/>
          <p:cNvSpPr txBox="1"/>
          <p:nvPr/>
        </p:nvSpPr>
        <p:spPr>
          <a:xfrm>
            <a:off x="264369" y="3314638"/>
            <a:ext cx="3262602" cy="400110"/>
          </a:xfrm>
          <a:prstGeom prst="rect">
            <a:avLst/>
          </a:prstGeom>
          <a:solidFill>
            <a:srgbClr val="002C4B"/>
          </a:solidFill>
        </p:spPr>
        <p:txBody>
          <a:bodyPr wrap="square" rtlCol="0">
            <a:spAutoFit/>
          </a:bodyPr>
          <a:lstStyle/>
          <a:p>
            <a:r>
              <a:rPr lang="sv-SE" sz="2000" dirty="0" smtClean="0">
                <a:solidFill>
                  <a:schemeClr val="bg1"/>
                </a:solidFill>
              </a:rPr>
              <a:t>Innovation och nya företag</a:t>
            </a:r>
            <a:endParaRPr lang="sv-SE" sz="2000" dirty="0">
              <a:solidFill>
                <a:schemeClr val="bg1"/>
              </a:solidFill>
            </a:endParaRPr>
          </a:p>
        </p:txBody>
      </p:sp>
      <p:sp>
        <p:nvSpPr>
          <p:cNvPr id="37" name="textruta 36"/>
          <p:cNvSpPr txBox="1"/>
          <p:nvPr/>
        </p:nvSpPr>
        <p:spPr>
          <a:xfrm>
            <a:off x="264368" y="3853119"/>
            <a:ext cx="3262603" cy="400110"/>
          </a:xfrm>
          <a:prstGeom prst="rect">
            <a:avLst/>
          </a:prstGeom>
          <a:solidFill>
            <a:srgbClr val="002C4B"/>
          </a:solidFill>
        </p:spPr>
        <p:txBody>
          <a:bodyPr wrap="square" rtlCol="0">
            <a:spAutoFit/>
          </a:bodyPr>
          <a:lstStyle/>
          <a:p>
            <a:r>
              <a:rPr lang="sv-SE" sz="2000" dirty="0" smtClean="0">
                <a:solidFill>
                  <a:schemeClr val="bg1"/>
                </a:solidFill>
                <a:effectLst>
                  <a:outerShdw blurRad="38100" dist="38100" dir="2700000" algn="tl">
                    <a:srgbClr val="000000">
                      <a:alpha val="43137"/>
                    </a:srgbClr>
                  </a:outerShdw>
                </a:effectLst>
              </a:rPr>
              <a:t>Fysisk planering</a:t>
            </a:r>
            <a:endParaRPr lang="sv-SE" sz="2000" dirty="0">
              <a:solidFill>
                <a:schemeClr val="bg1"/>
              </a:solidFill>
              <a:effectLst>
                <a:outerShdw blurRad="38100" dist="38100" dir="2700000" algn="tl">
                  <a:srgbClr val="000000">
                    <a:alpha val="43137"/>
                  </a:srgbClr>
                </a:outerShdw>
              </a:effectLst>
            </a:endParaRPr>
          </a:p>
        </p:txBody>
      </p:sp>
      <p:pic>
        <p:nvPicPr>
          <p:cNvPr id="3" name="Bildobjekt 2"/>
          <p:cNvPicPr>
            <a:picLocks noChangeAspect="1"/>
          </p:cNvPicPr>
          <p:nvPr/>
        </p:nvPicPr>
        <p:blipFill>
          <a:blip r:embed="rId6"/>
          <a:stretch>
            <a:fillRect/>
          </a:stretch>
        </p:blipFill>
        <p:spPr>
          <a:xfrm>
            <a:off x="5922643" y="4253230"/>
            <a:ext cx="1774077" cy="2505984"/>
          </a:xfrm>
          <a:prstGeom prst="rect">
            <a:avLst/>
          </a:prstGeom>
          <a:effectLst>
            <a:outerShdw blurRad="50800" dist="38100" dir="2700000" algn="tl" rotWithShape="0">
              <a:prstClr val="black">
                <a:alpha val="40000"/>
              </a:prstClr>
            </a:outerShdw>
          </a:effectLst>
        </p:spPr>
      </p:pic>
      <p:pic>
        <p:nvPicPr>
          <p:cNvPr id="4" name="Bildobjekt 3"/>
          <p:cNvPicPr>
            <a:picLocks noChangeAspect="1"/>
          </p:cNvPicPr>
          <p:nvPr/>
        </p:nvPicPr>
        <p:blipFill>
          <a:blip r:embed="rId7"/>
          <a:stretch>
            <a:fillRect/>
          </a:stretch>
        </p:blipFill>
        <p:spPr>
          <a:xfrm>
            <a:off x="8359180" y="2073378"/>
            <a:ext cx="2007366" cy="2840613"/>
          </a:xfrm>
          <a:prstGeom prst="rect">
            <a:avLst/>
          </a:prstGeom>
          <a:effectLst>
            <a:outerShdw blurRad="50800" dist="38100" dir="2700000" algn="tl" rotWithShape="0">
              <a:prstClr val="black">
                <a:alpha val="40000"/>
              </a:prstClr>
            </a:outerShdw>
          </a:effectLst>
        </p:spPr>
      </p:pic>
      <p:cxnSp>
        <p:nvCxnSpPr>
          <p:cNvPr id="7" name="Vinklad koppling 6"/>
          <p:cNvCxnSpPr>
            <a:endCxn id="3" idx="1"/>
          </p:cNvCxnSpPr>
          <p:nvPr/>
        </p:nvCxnSpPr>
        <p:spPr>
          <a:xfrm>
            <a:off x="3869870" y="4481738"/>
            <a:ext cx="2052773" cy="10244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ak pilkoppling 9"/>
          <p:cNvCxnSpPr/>
          <p:nvPr/>
        </p:nvCxnSpPr>
        <p:spPr>
          <a:xfrm>
            <a:off x="6008578" y="2776156"/>
            <a:ext cx="13331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ruta 15"/>
          <p:cNvSpPr txBox="1"/>
          <p:nvPr/>
        </p:nvSpPr>
        <p:spPr>
          <a:xfrm>
            <a:off x="3204942" y="5659889"/>
            <a:ext cx="1903085" cy="646331"/>
          </a:xfrm>
          <a:prstGeom prst="rect">
            <a:avLst/>
          </a:prstGeom>
          <a:noFill/>
        </p:spPr>
        <p:txBody>
          <a:bodyPr wrap="none" rtlCol="0">
            <a:spAutoFit/>
          </a:bodyPr>
          <a:lstStyle/>
          <a:p>
            <a:r>
              <a:rPr lang="sv-SE" dirty="0" smtClean="0"/>
              <a:t>Andra regerings-</a:t>
            </a:r>
          </a:p>
          <a:p>
            <a:r>
              <a:rPr lang="sv-SE" dirty="0" smtClean="0"/>
              <a:t>uppdrag </a:t>
            </a:r>
            <a:endParaRPr lang="sv-SE" dirty="0"/>
          </a:p>
        </p:txBody>
      </p:sp>
      <p:sp>
        <p:nvSpPr>
          <p:cNvPr id="2" name="Rektangel 1"/>
          <p:cNvSpPr/>
          <p:nvPr/>
        </p:nvSpPr>
        <p:spPr>
          <a:xfrm>
            <a:off x="264368" y="167734"/>
            <a:ext cx="4416594" cy="369332"/>
          </a:xfrm>
          <a:prstGeom prst="rect">
            <a:avLst/>
          </a:prstGeom>
        </p:spPr>
        <p:txBody>
          <a:bodyPr wrap="none">
            <a:spAutoFit/>
          </a:bodyPr>
          <a:lstStyle/>
          <a:p>
            <a:r>
              <a:rPr lang="sv-SE" i="1" dirty="0"/>
              <a:t>Uppdrag 2016 och 2017 </a:t>
            </a:r>
            <a:r>
              <a:rPr lang="sv-SE" i="1" dirty="0" smtClean="0"/>
              <a:t>– fas 1 och fas 2</a:t>
            </a:r>
            <a:endParaRPr lang="sv-SE" dirty="0"/>
          </a:p>
        </p:txBody>
      </p:sp>
    </p:spTree>
    <p:extLst>
      <p:ext uri="{BB962C8B-B14F-4D97-AF65-F5344CB8AC3E}">
        <p14:creationId xmlns:p14="http://schemas.microsoft.com/office/powerpoint/2010/main" val="3325541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Uppföljningssystem</a:t>
            </a:r>
            <a:endParaRPr lang="sv-SE" dirty="0"/>
          </a:p>
        </p:txBody>
      </p:sp>
      <p:sp>
        <p:nvSpPr>
          <p:cNvPr id="7" name="Ellips 6"/>
          <p:cNvSpPr/>
          <p:nvPr/>
        </p:nvSpPr>
        <p:spPr>
          <a:xfrm>
            <a:off x="4953002" y="1962151"/>
            <a:ext cx="2130285" cy="1971898"/>
          </a:xfrm>
          <a:prstGeom prst="ellipse">
            <a:avLst/>
          </a:prstGeom>
          <a:solidFill>
            <a:srgbClr val="00688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Konkurrens-kraftiga näringar</a:t>
            </a:r>
            <a:endParaRPr lang="sv-SE" sz="1600" b="1" dirty="0"/>
          </a:p>
        </p:txBody>
      </p:sp>
      <p:sp>
        <p:nvSpPr>
          <p:cNvPr id="8" name="Ellips 7"/>
          <p:cNvSpPr/>
          <p:nvPr/>
        </p:nvSpPr>
        <p:spPr>
          <a:xfrm>
            <a:off x="7003773" y="2906717"/>
            <a:ext cx="2088091" cy="1989099"/>
          </a:xfrm>
          <a:prstGeom prst="ellipse">
            <a:avLst/>
          </a:prstGeom>
          <a:solidFill>
            <a:srgbClr val="C8AF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t>Hav i </a:t>
            </a:r>
          </a:p>
          <a:p>
            <a:pPr algn="ctr"/>
            <a:r>
              <a:rPr lang="sv-SE" sz="2000" b="1" dirty="0" smtClean="0"/>
              <a:t>balans</a:t>
            </a:r>
            <a:endParaRPr lang="sv-SE" sz="2000" b="1" dirty="0"/>
          </a:p>
        </p:txBody>
      </p:sp>
      <p:sp>
        <p:nvSpPr>
          <p:cNvPr id="11" name="Rektangel 10"/>
          <p:cNvSpPr/>
          <p:nvPr/>
        </p:nvSpPr>
        <p:spPr>
          <a:xfrm>
            <a:off x="1926771" y="1705623"/>
            <a:ext cx="3732112" cy="400110"/>
          </a:xfrm>
          <a:prstGeom prst="rect">
            <a:avLst/>
          </a:prstGeom>
        </p:spPr>
        <p:txBody>
          <a:bodyPr wrap="none">
            <a:spAutoFit/>
          </a:bodyPr>
          <a:lstStyle/>
          <a:p>
            <a:pPr fontAlgn="base"/>
            <a:r>
              <a:rPr lang="sv-SE" sz="2000" dirty="0"/>
              <a:t>P7 Konkurrenskraftiga näringar</a:t>
            </a:r>
          </a:p>
        </p:txBody>
      </p:sp>
      <p:sp>
        <p:nvSpPr>
          <p:cNvPr id="12" name="textruta 11"/>
          <p:cNvSpPr txBox="1"/>
          <p:nvPr/>
        </p:nvSpPr>
        <p:spPr>
          <a:xfrm>
            <a:off x="8762179" y="2477831"/>
            <a:ext cx="3050835" cy="400110"/>
          </a:xfrm>
          <a:prstGeom prst="rect">
            <a:avLst/>
          </a:prstGeom>
          <a:noFill/>
        </p:spPr>
        <p:txBody>
          <a:bodyPr wrap="none" rtlCol="0">
            <a:spAutoFit/>
          </a:bodyPr>
          <a:lstStyle/>
          <a:p>
            <a:r>
              <a:rPr lang="sv-SE" sz="2000" dirty="0"/>
              <a:t>P1 Miljöpåverkan i </a:t>
            </a:r>
            <a:r>
              <a:rPr lang="sv-SE" sz="2000" dirty="0" smtClean="0"/>
              <a:t>haven</a:t>
            </a:r>
            <a:endParaRPr lang="sv-SE" sz="2000" dirty="0"/>
          </a:p>
        </p:txBody>
      </p:sp>
      <p:sp>
        <p:nvSpPr>
          <p:cNvPr id="15" name="Rektangel 14"/>
          <p:cNvSpPr/>
          <p:nvPr/>
        </p:nvSpPr>
        <p:spPr>
          <a:xfrm>
            <a:off x="982667" y="4218320"/>
            <a:ext cx="476250" cy="1354991"/>
          </a:xfrm>
          <a:prstGeom prst="rect">
            <a:avLst/>
          </a:prstGeom>
          <a:solidFill>
            <a:srgbClr val="F2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1678556" y="4452619"/>
            <a:ext cx="3634328" cy="1938992"/>
          </a:xfrm>
          <a:prstGeom prst="rect">
            <a:avLst/>
          </a:prstGeom>
          <a:noFill/>
        </p:spPr>
        <p:txBody>
          <a:bodyPr wrap="none" rtlCol="0">
            <a:spAutoFit/>
          </a:bodyPr>
          <a:lstStyle/>
          <a:p>
            <a:r>
              <a:rPr lang="sv-SE" sz="2000" dirty="0"/>
              <a:t>P2 Tillgång till </a:t>
            </a:r>
            <a:r>
              <a:rPr lang="sv-SE" sz="2000" dirty="0" smtClean="0"/>
              <a:t>arbetsplatser</a:t>
            </a:r>
          </a:p>
          <a:p>
            <a:r>
              <a:rPr lang="sv-SE" sz="2000" dirty="0" smtClean="0"/>
              <a:t>      i kustområden</a:t>
            </a:r>
            <a:endParaRPr lang="sv-SE" sz="2000" dirty="0"/>
          </a:p>
          <a:p>
            <a:r>
              <a:rPr lang="sv-SE" sz="2000" dirty="0"/>
              <a:t>P3 </a:t>
            </a:r>
            <a:r>
              <a:rPr lang="sv-SE" sz="2000" dirty="0" smtClean="0"/>
              <a:t>Besöksattraktivitet</a:t>
            </a:r>
          </a:p>
          <a:p>
            <a:r>
              <a:rPr lang="sv-SE" sz="2000" dirty="0"/>
              <a:t>P4 Attraktiva </a:t>
            </a:r>
            <a:r>
              <a:rPr lang="sv-SE" sz="2000" dirty="0" smtClean="0"/>
              <a:t>boendemiljöer</a:t>
            </a:r>
          </a:p>
          <a:p>
            <a:r>
              <a:rPr lang="sv-SE" sz="2000" dirty="0"/>
              <a:t>P5 Uppkopplade </a:t>
            </a:r>
            <a:r>
              <a:rPr lang="sv-SE" sz="2000" dirty="0" smtClean="0"/>
              <a:t>kustområden</a:t>
            </a:r>
          </a:p>
          <a:p>
            <a:r>
              <a:rPr lang="sv-SE" sz="2000" dirty="0"/>
              <a:t>P6 Smarta </a:t>
            </a:r>
            <a:r>
              <a:rPr lang="sv-SE" sz="2000" dirty="0" smtClean="0"/>
              <a:t>kustområden</a:t>
            </a:r>
            <a:endParaRPr lang="sv-SE" sz="2000" dirty="0"/>
          </a:p>
        </p:txBody>
      </p:sp>
      <p:sp>
        <p:nvSpPr>
          <p:cNvPr id="6" name="Rektangel 5"/>
          <p:cNvSpPr/>
          <p:nvPr/>
        </p:nvSpPr>
        <p:spPr>
          <a:xfrm>
            <a:off x="956393" y="2125650"/>
            <a:ext cx="476250" cy="1354991"/>
          </a:xfrm>
          <a:prstGeom prst="rect">
            <a:avLst/>
          </a:prstGeom>
          <a:solidFill>
            <a:srgbClr val="F2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5065297" y="4083910"/>
            <a:ext cx="2017991" cy="1822035"/>
          </a:xfrm>
          <a:prstGeom prst="ellipse">
            <a:avLst/>
          </a:prstGeom>
          <a:solidFill>
            <a:srgbClr val="2C81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b="1" dirty="0" smtClean="0"/>
              <a:t>Attraktiva kust-områden</a:t>
            </a:r>
            <a:endParaRPr lang="sv-SE" sz="2000" b="1" dirty="0"/>
          </a:p>
        </p:txBody>
      </p:sp>
      <p:sp>
        <p:nvSpPr>
          <p:cNvPr id="10" name="Ellips 9"/>
          <p:cNvSpPr/>
          <p:nvPr/>
        </p:nvSpPr>
        <p:spPr>
          <a:xfrm>
            <a:off x="6194894" y="3378234"/>
            <a:ext cx="1239079" cy="11116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rgbClr val="FF0000"/>
                </a:solidFill>
              </a:rPr>
              <a:t>VISION</a:t>
            </a:r>
            <a:endParaRPr lang="sv-SE" sz="1600" b="1" dirty="0">
              <a:solidFill>
                <a:srgbClr val="FF0000"/>
              </a:solidFill>
            </a:endParaRPr>
          </a:p>
        </p:txBody>
      </p:sp>
      <p:sp>
        <p:nvSpPr>
          <p:cNvPr id="4" name="textruta 3"/>
          <p:cNvSpPr txBox="1"/>
          <p:nvPr/>
        </p:nvSpPr>
        <p:spPr>
          <a:xfrm>
            <a:off x="7176808" y="5397923"/>
            <a:ext cx="4636206" cy="523220"/>
          </a:xfrm>
          <a:prstGeom prst="rect">
            <a:avLst/>
          </a:prstGeom>
          <a:noFill/>
        </p:spPr>
        <p:txBody>
          <a:bodyPr wrap="none" rtlCol="0">
            <a:spAutoFit/>
          </a:bodyPr>
          <a:lstStyle/>
          <a:p>
            <a:r>
              <a:rPr lang="sv-SE" sz="2800" dirty="0" smtClean="0"/>
              <a:t>+ indikatorer på åtgärdsnivå</a:t>
            </a:r>
            <a:endParaRPr lang="sv-SE" sz="2800" dirty="0"/>
          </a:p>
        </p:txBody>
      </p:sp>
      <p:pic>
        <p:nvPicPr>
          <p:cNvPr id="16"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41776" t="26236" r="35960" b="27927"/>
          <a:stretch/>
        </p:blipFill>
        <p:spPr bwMode="auto">
          <a:xfrm>
            <a:off x="-459594" y="2260121"/>
            <a:ext cx="2581692" cy="19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ktangel 2"/>
          <p:cNvSpPr/>
          <p:nvPr/>
        </p:nvSpPr>
        <p:spPr>
          <a:xfrm>
            <a:off x="1926771" y="1974374"/>
            <a:ext cx="375558" cy="703512"/>
          </a:xfrm>
          <a:prstGeom prst="rect">
            <a:avLst/>
          </a:prstGeom>
          <a:solidFill>
            <a:srgbClr val="F2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ktangel 16"/>
          <p:cNvSpPr/>
          <p:nvPr/>
        </p:nvSpPr>
        <p:spPr>
          <a:xfrm>
            <a:off x="2010366" y="3746497"/>
            <a:ext cx="375558" cy="703512"/>
          </a:xfrm>
          <a:prstGeom prst="rect">
            <a:avLst/>
          </a:prstGeom>
          <a:solidFill>
            <a:srgbClr val="F2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2358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HoV okt 2019">
      <a:dk1>
        <a:srgbClr val="000000"/>
      </a:dk1>
      <a:lt1>
        <a:srgbClr val="FFFFFF"/>
      </a:lt1>
      <a:dk2>
        <a:srgbClr val="002C4B"/>
      </a:dk2>
      <a:lt2>
        <a:srgbClr val="DFE6E6"/>
      </a:lt2>
      <a:accent1>
        <a:srgbClr val="00688F"/>
      </a:accent1>
      <a:accent2>
        <a:srgbClr val="005B50"/>
      </a:accent2>
      <a:accent3>
        <a:srgbClr val="F15922"/>
      </a:accent3>
      <a:accent4>
        <a:srgbClr val="C8AF40"/>
      </a:accent4>
      <a:accent5>
        <a:srgbClr val="EBE5DD"/>
      </a:accent5>
      <a:accent6>
        <a:srgbClr val="00443A"/>
      </a:accent6>
      <a:hlink>
        <a:srgbClr val="00688F"/>
      </a:hlink>
      <a:folHlink>
        <a:srgbClr val="002C4B"/>
      </a:folHlink>
    </a:clrScheme>
    <a:fontScheme name="H&amp;V ppt nov 201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V_SV_pptmall_vers191108" id="{CC521D6D-350F-471C-81BC-055B2B346AAA}" vid="{2FDA5B4C-DB8B-402E-AA34-1DB7C0F948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14235</TotalTime>
  <Words>1498</Words>
  <Application>Microsoft Office PowerPoint</Application>
  <PresentationFormat>Bredbild</PresentationFormat>
  <Paragraphs>205</Paragraphs>
  <Slides>19</Slides>
  <Notes>7</Notes>
  <HiddenSlides>3</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19</vt:i4>
      </vt:variant>
    </vt:vector>
  </HeadingPairs>
  <TitlesOfParts>
    <vt:vector size="24" baseType="lpstr">
      <vt:lpstr>.AppleSystemUIFont</vt:lpstr>
      <vt:lpstr>Arial</vt:lpstr>
      <vt:lpstr>Calibri</vt:lpstr>
      <vt:lpstr>Office-tema</vt:lpstr>
      <vt:lpstr>Kalkylblad</vt:lpstr>
      <vt:lpstr>Uppföljning av den maritima strategin fas 3</vt:lpstr>
      <vt:lpstr>Agenda</vt:lpstr>
      <vt:lpstr>Strategi för utveckling av de maritima näringarna</vt:lpstr>
      <vt:lpstr>En svensk maritim strategi – för människor, jobb och miljö</vt:lpstr>
      <vt:lpstr>Strategin presenterades den 28 augusti 2015</vt:lpstr>
      <vt:lpstr>PowerPoint-presentation</vt:lpstr>
      <vt:lpstr>Regeringsuppdrag</vt:lpstr>
      <vt:lpstr>PowerPoint-presentation</vt:lpstr>
      <vt:lpstr>Uppföljningssystem</vt:lpstr>
      <vt:lpstr>Nytt uppdrag 2019</vt:lpstr>
      <vt:lpstr>Uppdrag att vidareutveckla den maritima strategins indikatorer och redovisa en uppföljning av den maritima strategin</vt:lpstr>
      <vt:lpstr>Mål och projektmål</vt:lpstr>
      <vt:lpstr>Effektmål</vt:lpstr>
      <vt:lpstr>Politikområden</vt:lpstr>
      <vt:lpstr>Organisation</vt:lpstr>
      <vt:lpstr>Grov tidplan</vt:lpstr>
      <vt:lpstr>Tre myndigheter tre frågor</vt:lpstr>
      <vt:lpstr>PowerPoint-presentation</vt:lpstr>
      <vt:lpstr>Tack!</vt:lpstr>
    </vt:vector>
  </TitlesOfParts>
  <Company>Havs- och vattenmyndigheten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HaV_SV_pptmall_vers191108</dc:title>
  <dc:creator>Pernilla Johansson</dc:creator>
  <cp:lastModifiedBy>Ann-Charlotte Berntsson</cp:lastModifiedBy>
  <cp:revision>122</cp:revision>
  <dcterms:created xsi:type="dcterms:W3CDTF">2019-10-07T08:25:16Z</dcterms:created>
  <dcterms:modified xsi:type="dcterms:W3CDTF">2020-02-06T11:59:48Z</dcterms:modified>
</cp:coreProperties>
</file>