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0" r:id="rId2"/>
    <p:sldId id="264" r:id="rId3"/>
    <p:sldId id="265" r:id="rId4"/>
    <p:sldId id="267" r:id="rId5"/>
    <p:sldId id="275" r:id="rId6"/>
    <p:sldId id="285" r:id="rId7"/>
    <p:sldId id="287" r:id="rId8"/>
    <p:sldId id="272" r:id="rId9"/>
    <p:sldId id="291" r:id="rId10"/>
    <p:sldId id="270" r:id="rId11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945F"/>
    <a:srgbClr val="9D804D"/>
    <a:srgbClr val="866E42"/>
    <a:srgbClr val="E97C71"/>
    <a:srgbClr val="E66D60"/>
    <a:srgbClr val="A6F8A2"/>
    <a:srgbClr val="27EF1D"/>
    <a:srgbClr val="D6EDC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4" autoAdjust="0"/>
    <p:restoredTop sz="94316" autoAdjust="0"/>
  </p:normalViewPr>
  <p:slideViewPr>
    <p:cSldViewPr showGuides="1">
      <p:cViewPr varScale="1">
        <p:scale>
          <a:sx n="65" d="100"/>
          <a:sy n="65" d="100"/>
        </p:scale>
        <p:origin x="-145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sv-S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sv-S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r>
              <a:rPr lang="sv-SE"/>
              <a:t>Länsstyrelsen Västra Götalands län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781E3278-7C1C-4AB7-B954-5121558D24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6415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sv-S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sv-S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r>
              <a:rPr lang="sv-SE"/>
              <a:t>Länsstyrelsen Västra Götalands län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8A9ABD4-BFF4-4B9D-BB6A-CE4045232DA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461360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EKS 2 = Födoresurser, SBV A = Livsmedel, SBV B = Arbetstillfällen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Länsstyrelsen Västra Götalands län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A9ABD4-BFF4-4B9D-BB6A-CE4045232DA3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4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C6844-58EF-4B96-994F-3E6D857BE28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15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2BF4D-3140-4BA7-9182-40D303944DF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782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1809750" cy="4953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19200" y="609600"/>
            <a:ext cx="5276850" cy="4953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AFA4-287F-4040-B8AF-79CD46151AF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54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70EB96DA-6531-440A-BD33-247D84F1169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7473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3" y="4406900"/>
            <a:ext cx="7307089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87623" y="2906713"/>
            <a:ext cx="7307089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63BF2-2C3B-44DC-9E02-A117D0D87AC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13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3543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543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89F43-0E91-4954-A5DC-98440054433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773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6A63A-A36B-481B-A6E5-15062B364BA5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40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382A9-9D0B-4C6A-A7F9-2CC7EDA26D5B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804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4F12D-065C-4E95-89C2-13E712BE0DA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754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8F95-DBE0-401A-AA00-F4DF6230C30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638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4BD66-556A-4883-A664-AE4A77B75FFB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08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09600"/>
            <a:ext cx="7239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7239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477000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alibri" pitchFamily="34" charset="0"/>
                <a:cs typeface="Calibri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Calibri" pitchFamily="34" charset="0"/>
                <a:cs typeface="Calibri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itchFamily="34" charset="0"/>
                <a:cs typeface="Calibri" pitchFamily="34" charset="0"/>
              </a:defRPr>
            </a:lvl1pPr>
          </a:lstStyle>
          <a:p>
            <a:fld id="{37E1386E-2260-494E-A846-9675C37C53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32" name="Picture 8" descr="lst_farg_lite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743575"/>
            <a:ext cx="939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1219200" y="5715000"/>
            <a:ext cx="72390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5BA6"/>
          </a:solidFill>
          <a:latin typeface="Arial" charset="0"/>
        </a:defRPr>
      </a:lvl9pPr>
    </p:titleStyle>
    <p:bodyStyle>
      <a:lvl1pPr marL="190500" indent="-1905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6200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811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936104"/>
          </a:xfrm>
        </p:spPr>
        <p:txBody>
          <a:bodyPr/>
          <a:lstStyle/>
          <a:p>
            <a:r>
              <a:rPr lang="sv-SE" dirty="0" smtClean="0"/>
              <a:t>Marin grön infrastruktur i Västerhavet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2"/>
          <a:srcRect l="15467" t="3792" r="11418" b="19118"/>
          <a:stretch/>
        </p:blipFill>
        <p:spPr>
          <a:xfrm>
            <a:off x="1331640" y="1412776"/>
            <a:ext cx="6686570" cy="396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9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3312368" cy="1143000"/>
          </a:xfrm>
        </p:spPr>
        <p:txBody>
          <a:bodyPr/>
          <a:lstStyle/>
          <a:p>
            <a:r>
              <a:rPr lang="sv-SE" dirty="0" smtClean="0"/>
              <a:t>Att skapa nätverk </a:t>
            </a:r>
            <a:br>
              <a:rPr lang="sv-SE" dirty="0" smtClean="0"/>
            </a:br>
            <a:r>
              <a:rPr lang="sv-SE" dirty="0" smtClean="0"/>
              <a:t>- </a:t>
            </a:r>
            <a:r>
              <a:rPr lang="sv-SE" dirty="0" err="1" smtClean="0"/>
              <a:t>konnektivitet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844824"/>
            <a:ext cx="3960440" cy="3816424"/>
          </a:xfrm>
        </p:spPr>
        <p:txBody>
          <a:bodyPr/>
          <a:lstStyle/>
          <a:p>
            <a:r>
              <a:rPr lang="sv-SE" dirty="0" smtClean="0"/>
              <a:t>Bygger på en larvspridnings-modell som tagits fram av Havsmiljöinstitutet, </a:t>
            </a:r>
            <a:br>
              <a:rPr lang="sv-SE" dirty="0" smtClean="0"/>
            </a:br>
            <a:r>
              <a:rPr lang="sv-SE" dirty="0" smtClean="0"/>
              <a:t>Göteborgs universitet och Chalmers tekniska högskola.</a:t>
            </a:r>
          </a:p>
          <a:p>
            <a:r>
              <a:rPr lang="sv-SE" dirty="0" smtClean="0"/>
              <a:t>Täcker området </a:t>
            </a:r>
            <a:r>
              <a:rPr lang="sv-SE" smtClean="0"/>
              <a:t>ner till 100 meter</a:t>
            </a:r>
            <a:endParaRPr lang="sv-SE" dirty="0" smtClean="0"/>
          </a:p>
          <a:p>
            <a:r>
              <a:rPr lang="sv-SE" dirty="0"/>
              <a:t>Rapport:</a:t>
            </a:r>
            <a:br>
              <a:rPr lang="sv-SE" dirty="0"/>
            </a:br>
            <a:r>
              <a:rPr lang="sv-SE" dirty="0"/>
              <a:t>http://</a:t>
            </a:r>
            <a:r>
              <a:rPr lang="sv-SE" dirty="0" smtClean="0"/>
              <a:t>hdl.handle.net/2077/35530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" t="1438" r="2681" b="1177"/>
          <a:stretch/>
        </p:blipFill>
        <p:spPr>
          <a:xfrm>
            <a:off x="4568932" y="0"/>
            <a:ext cx="4575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00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/>
          <p:cNvSpPr/>
          <p:nvPr/>
        </p:nvSpPr>
        <p:spPr>
          <a:xfrm>
            <a:off x="6609900" y="1273770"/>
            <a:ext cx="1922540" cy="4320480"/>
          </a:xfrm>
          <a:prstGeom prst="roundRect">
            <a:avLst/>
          </a:prstGeom>
          <a:solidFill>
            <a:srgbClr val="27EF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0" name="Grupp 39"/>
          <p:cNvGrpSpPr/>
          <p:nvPr/>
        </p:nvGrpSpPr>
        <p:grpSpPr>
          <a:xfrm>
            <a:off x="6804248" y="2087270"/>
            <a:ext cx="1584176" cy="2960806"/>
            <a:chOff x="6804248" y="2087270"/>
            <a:chExt cx="1584176" cy="2960806"/>
          </a:xfrm>
        </p:grpSpPr>
        <p:grpSp>
          <p:nvGrpSpPr>
            <p:cNvPr id="11" name="Grupp 10"/>
            <p:cNvGrpSpPr/>
            <p:nvPr/>
          </p:nvGrpSpPr>
          <p:grpSpPr>
            <a:xfrm>
              <a:off x="6804248" y="2087270"/>
              <a:ext cx="1584176" cy="936104"/>
              <a:chOff x="6804248" y="1412776"/>
              <a:chExt cx="1584176" cy="936104"/>
            </a:xfrm>
          </p:grpSpPr>
          <p:sp>
            <p:nvSpPr>
              <p:cNvPr id="4" name="Ellips 3"/>
              <p:cNvSpPr/>
              <p:nvPr/>
            </p:nvSpPr>
            <p:spPr>
              <a:xfrm>
                <a:off x="6804248" y="1412776"/>
                <a:ext cx="1584176" cy="936104"/>
              </a:xfrm>
              <a:prstGeom prst="ellipse">
                <a:avLst/>
              </a:prstGeom>
              <a:solidFill>
                <a:srgbClr val="A6F8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" name="textruta 5"/>
              <p:cNvSpPr txBox="1"/>
              <p:nvPr/>
            </p:nvSpPr>
            <p:spPr>
              <a:xfrm>
                <a:off x="6831301" y="1649995"/>
                <a:ext cx="15551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b="1" dirty="0">
                    <a:latin typeface="Calibri" panose="020F0502020204030204" pitchFamily="34" charset="0"/>
                  </a:rPr>
                  <a:t>habitat</a:t>
                </a:r>
              </a:p>
            </p:txBody>
          </p:sp>
        </p:grpSp>
        <p:grpSp>
          <p:nvGrpSpPr>
            <p:cNvPr id="10" name="Grupp 9"/>
            <p:cNvGrpSpPr/>
            <p:nvPr/>
          </p:nvGrpSpPr>
          <p:grpSpPr>
            <a:xfrm>
              <a:off x="6804248" y="4111972"/>
              <a:ext cx="1584176" cy="936104"/>
              <a:chOff x="6844012" y="4179132"/>
              <a:chExt cx="1584176" cy="936104"/>
            </a:xfrm>
          </p:grpSpPr>
          <p:sp>
            <p:nvSpPr>
              <p:cNvPr id="7" name="Ellips 6"/>
              <p:cNvSpPr/>
              <p:nvPr/>
            </p:nvSpPr>
            <p:spPr>
              <a:xfrm>
                <a:off x="6844012" y="4179132"/>
                <a:ext cx="1584176" cy="936104"/>
              </a:xfrm>
              <a:prstGeom prst="ellipse">
                <a:avLst/>
              </a:prstGeom>
              <a:solidFill>
                <a:srgbClr val="A6F8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textruta 8"/>
              <p:cNvSpPr txBox="1"/>
              <p:nvPr/>
            </p:nvSpPr>
            <p:spPr>
              <a:xfrm>
                <a:off x="6873031" y="4416351"/>
                <a:ext cx="15531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b="1" dirty="0" smtClean="0">
                    <a:latin typeface="Calibri" panose="020F0502020204030204" pitchFamily="34" charset="0"/>
                  </a:rPr>
                  <a:t>arter</a:t>
                </a:r>
                <a:endParaRPr lang="sv-SE" b="1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3" name="Rubrik 1"/>
          <p:cNvSpPr txBox="1">
            <a:spLocks/>
          </p:cNvSpPr>
          <p:nvPr/>
        </p:nvSpPr>
        <p:spPr>
          <a:xfrm>
            <a:off x="395536" y="340543"/>
            <a:ext cx="8568952" cy="86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b="1" dirty="0" err="1" smtClean="0">
                <a:solidFill>
                  <a:srgbClr val="095BA6"/>
                </a:solidFill>
                <a:latin typeface="Calibri" pitchFamily="34" charset="0"/>
                <a:cs typeface="Calibri" pitchFamily="34" charset="0"/>
              </a:rPr>
              <a:t>Open</a:t>
            </a:r>
            <a:r>
              <a:rPr lang="sv-SE" sz="4000" b="1" dirty="0" smtClean="0">
                <a:solidFill>
                  <a:srgbClr val="095BA6"/>
                </a:solidFill>
                <a:latin typeface="Calibri" pitchFamily="34" charset="0"/>
                <a:cs typeface="Calibri" pitchFamily="34" charset="0"/>
              </a:rPr>
              <a:t> standards - </a:t>
            </a:r>
            <a:r>
              <a:rPr lang="sv-SE" sz="4000" b="1" dirty="0" err="1" smtClean="0">
                <a:solidFill>
                  <a:srgbClr val="095BA6"/>
                </a:solidFill>
                <a:latin typeface="Calibri" pitchFamily="34" charset="0"/>
                <a:cs typeface="Calibri" pitchFamily="34" charset="0"/>
              </a:rPr>
              <a:t>Miradi</a:t>
            </a:r>
            <a:endParaRPr lang="sv-SE" sz="4000" b="1" dirty="0">
              <a:solidFill>
                <a:srgbClr val="095BA6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4" name="Grupp 63"/>
          <p:cNvGrpSpPr/>
          <p:nvPr/>
        </p:nvGrpSpPr>
        <p:grpSpPr>
          <a:xfrm>
            <a:off x="4355975" y="1727230"/>
            <a:ext cx="2448273" cy="3355580"/>
            <a:chOff x="4355975" y="1727230"/>
            <a:chExt cx="2448273" cy="3355580"/>
          </a:xfrm>
        </p:grpSpPr>
        <p:grpSp>
          <p:nvGrpSpPr>
            <p:cNvPr id="36" name="Grupp 35"/>
            <p:cNvGrpSpPr/>
            <p:nvPr/>
          </p:nvGrpSpPr>
          <p:grpSpPr>
            <a:xfrm>
              <a:off x="4355976" y="1727230"/>
              <a:ext cx="2448272" cy="828092"/>
              <a:chOff x="4355976" y="1727230"/>
              <a:chExt cx="2448272" cy="828092"/>
            </a:xfrm>
          </p:grpSpPr>
          <p:sp>
            <p:nvSpPr>
              <p:cNvPr id="14" name="Rektangel med rundade hörn 13"/>
              <p:cNvSpPr/>
              <p:nvPr/>
            </p:nvSpPr>
            <p:spPr>
              <a:xfrm>
                <a:off x="4355976" y="1727230"/>
                <a:ext cx="1368152" cy="828092"/>
              </a:xfrm>
              <a:prstGeom prst="roundRect">
                <a:avLst/>
              </a:prstGeom>
              <a:solidFill>
                <a:srgbClr val="E97C7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textruta 14"/>
              <p:cNvSpPr txBox="1"/>
              <p:nvPr/>
            </p:nvSpPr>
            <p:spPr>
              <a:xfrm>
                <a:off x="4366730" y="1907250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b="1" dirty="0">
                    <a:latin typeface="Calibri" panose="020F0502020204030204" pitchFamily="34" charset="0"/>
                  </a:rPr>
                  <a:t>hot 1</a:t>
                </a:r>
              </a:p>
            </p:txBody>
          </p:sp>
          <p:cxnSp>
            <p:nvCxnSpPr>
              <p:cNvPr id="21" name="Vinklad  20"/>
              <p:cNvCxnSpPr>
                <a:stCxn id="14" idx="3"/>
                <a:endCxn id="4" idx="2"/>
              </p:cNvCxnSpPr>
              <p:nvPr/>
            </p:nvCxnSpPr>
            <p:spPr>
              <a:xfrm>
                <a:off x="5724128" y="2141276"/>
                <a:ext cx="1080120" cy="414046"/>
              </a:xfrm>
              <a:prstGeom prst="bentConnector3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upp 61"/>
            <p:cNvGrpSpPr/>
            <p:nvPr/>
          </p:nvGrpSpPr>
          <p:grpSpPr>
            <a:xfrm>
              <a:off x="4355975" y="2708920"/>
              <a:ext cx="2448273" cy="1743476"/>
              <a:chOff x="4355975" y="2708920"/>
              <a:chExt cx="2448273" cy="1743476"/>
            </a:xfrm>
          </p:grpSpPr>
          <p:sp>
            <p:nvSpPr>
              <p:cNvPr id="16" name="Rektangel med rundade hörn 15"/>
              <p:cNvSpPr/>
              <p:nvPr/>
            </p:nvSpPr>
            <p:spPr>
              <a:xfrm>
                <a:off x="4355976" y="3023374"/>
                <a:ext cx="1368152" cy="828092"/>
              </a:xfrm>
              <a:prstGeom prst="roundRect">
                <a:avLst/>
              </a:prstGeom>
              <a:solidFill>
                <a:srgbClr val="E97C7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textruta 16"/>
              <p:cNvSpPr txBox="1"/>
              <p:nvPr/>
            </p:nvSpPr>
            <p:spPr>
              <a:xfrm>
                <a:off x="4355975" y="3215864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b="1" dirty="0">
                    <a:latin typeface="Calibri" panose="020F0502020204030204" pitchFamily="34" charset="0"/>
                  </a:rPr>
                  <a:t>hot 2</a:t>
                </a:r>
              </a:p>
            </p:txBody>
          </p:sp>
          <p:cxnSp>
            <p:nvCxnSpPr>
              <p:cNvPr id="23" name="Vinklad  22"/>
              <p:cNvCxnSpPr>
                <a:stCxn id="16" idx="3"/>
              </p:cNvCxnSpPr>
              <p:nvPr/>
            </p:nvCxnSpPr>
            <p:spPr>
              <a:xfrm flipV="1">
                <a:off x="5724128" y="2708920"/>
                <a:ext cx="1080120" cy="728500"/>
              </a:xfrm>
              <a:prstGeom prst="bentConnector3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Vinklad  26"/>
              <p:cNvCxnSpPr/>
              <p:nvPr/>
            </p:nvCxnSpPr>
            <p:spPr>
              <a:xfrm>
                <a:off x="5729505" y="3482662"/>
                <a:ext cx="1069366" cy="969734"/>
              </a:xfrm>
              <a:prstGeom prst="bentConnector3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upp 62"/>
            <p:cNvGrpSpPr/>
            <p:nvPr/>
          </p:nvGrpSpPr>
          <p:grpSpPr>
            <a:xfrm>
              <a:off x="4366730" y="4254718"/>
              <a:ext cx="2437518" cy="828092"/>
              <a:chOff x="4366730" y="4254718"/>
              <a:chExt cx="2437518" cy="828092"/>
            </a:xfrm>
          </p:grpSpPr>
          <p:sp>
            <p:nvSpPr>
              <p:cNvPr id="18" name="Rektangel med rundade hörn 17"/>
              <p:cNvSpPr/>
              <p:nvPr/>
            </p:nvSpPr>
            <p:spPr>
              <a:xfrm>
                <a:off x="4366730" y="4254718"/>
                <a:ext cx="1368152" cy="828092"/>
              </a:xfrm>
              <a:prstGeom prst="roundRect">
                <a:avLst/>
              </a:prstGeom>
              <a:solidFill>
                <a:srgbClr val="E97C7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textruta 18"/>
              <p:cNvSpPr txBox="1"/>
              <p:nvPr/>
            </p:nvSpPr>
            <p:spPr>
              <a:xfrm>
                <a:off x="4366730" y="4440247"/>
                <a:ext cx="13573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b="1" dirty="0">
                    <a:latin typeface="Calibri" panose="020F0502020204030204" pitchFamily="34" charset="0"/>
                  </a:rPr>
                  <a:t>hot 3</a:t>
                </a:r>
              </a:p>
            </p:txBody>
          </p:sp>
          <p:cxnSp>
            <p:nvCxnSpPr>
              <p:cNvPr id="32" name="Rak pil 31"/>
              <p:cNvCxnSpPr>
                <a:stCxn id="18" idx="3"/>
              </p:cNvCxnSpPr>
              <p:nvPr/>
            </p:nvCxnSpPr>
            <p:spPr>
              <a:xfrm>
                <a:off x="5734882" y="4668764"/>
                <a:ext cx="106936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upp 41"/>
          <p:cNvGrpSpPr/>
          <p:nvPr/>
        </p:nvGrpSpPr>
        <p:grpSpPr>
          <a:xfrm>
            <a:off x="6798871" y="2893150"/>
            <a:ext cx="1616606" cy="2401303"/>
            <a:chOff x="6798871" y="2893150"/>
            <a:chExt cx="1616606" cy="2401303"/>
          </a:xfrm>
        </p:grpSpPr>
        <p:sp>
          <p:nvSpPr>
            <p:cNvPr id="12" name="Begränsare 11"/>
            <p:cNvSpPr/>
            <p:nvPr/>
          </p:nvSpPr>
          <p:spPr>
            <a:xfrm>
              <a:off x="6798871" y="2893150"/>
              <a:ext cx="1584177" cy="360040"/>
            </a:xfrm>
            <a:prstGeom prst="flowChartTerminator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6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bevarandemål</a:t>
              </a:r>
              <a:endParaRPr lang="sv-SE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" name="Begränsare 40"/>
            <p:cNvSpPr/>
            <p:nvPr/>
          </p:nvSpPr>
          <p:spPr>
            <a:xfrm>
              <a:off x="6833267" y="4934413"/>
              <a:ext cx="1582210" cy="360040"/>
            </a:xfrm>
            <a:prstGeom prst="flowChartTerminator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bevarandemål</a:t>
              </a:r>
            </a:p>
          </p:txBody>
        </p:sp>
      </p:grpSp>
      <p:grpSp>
        <p:nvGrpSpPr>
          <p:cNvPr id="66" name="Grupp 65"/>
          <p:cNvGrpSpPr/>
          <p:nvPr/>
        </p:nvGrpSpPr>
        <p:grpSpPr>
          <a:xfrm>
            <a:off x="2195736" y="2141276"/>
            <a:ext cx="2170994" cy="2527488"/>
            <a:chOff x="2195736" y="2141276"/>
            <a:chExt cx="2170994" cy="2527488"/>
          </a:xfrm>
        </p:grpSpPr>
        <p:sp>
          <p:nvSpPr>
            <p:cNvPr id="43" name="Rektangel med rundade hörn 42"/>
            <p:cNvSpPr/>
            <p:nvPr/>
          </p:nvSpPr>
          <p:spPr>
            <a:xfrm>
              <a:off x="2195736" y="3016554"/>
              <a:ext cx="1172661" cy="8349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orsak</a:t>
              </a:r>
              <a:endParaRPr lang="sv-SE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45" name="Vinklad  44"/>
            <p:cNvCxnSpPr>
              <a:stCxn id="43" idx="3"/>
              <a:endCxn id="14" idx="1"/>
            </p:cNvCxnSpPr>
            <p:nvPr/>
          </p:nvCxnSpPr>
          <p:spPr>
            <a:xfrm flipV="1">
              <a:off x="3368397" y="2141276"/>
              <a:ext cx="989115" cy="1292734"/>
            </a:xfrm>
            <a:prstGeom prst="bentConnector3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Vinklad  46"/>
            <p:cNvCxnSpPr>
              <a:endCxn id="18" idx="1"/>
            </p:cNvCxnSpPr>
            <p:nvPr/>
          </p:nvCxnSpPr>
          <p:spPr>
            <a:xfrm>
              <a:off x="3368397" y="3699030"/>
              <a:ext cx="998333" cy="969734"/>
            </a:xfrm>
            <a:prstGeom prst="bentConnector3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 52"/>
          <p:cNvGrpSpPr/>
          <p:nvPr/>
        </p:nvGrpSpPr>
        <p:grpSpPr>
          <a:xfrm>
            <a:off x="1114676" y="2583353"/>
            <a:ext cx="1586056" cy="400110"/>
            <a:chOff x="1724864" y="2659031"/>
            <a:chExt cx="1586056" cy="400110"/>
          </a:xfrm>
        </p:grpSpPr>
        <p:sp>
          <p:nvSpPr>
            <p:cNvPr id="50" name="Begränsare 49"/>
            <p:cNvSpPr/>
            <p:nvPr/>
          </p:nvSpPr>
          <p:spPr>
            <a:xfrm>
              <a:off x="1724864" y="2689880"/>
              <a:ext cx="1586056" cy="307634"/>
            </a:xfrm>
            <a:prstGeom prst="flowChartTermina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textruta 50"/>
            <p:cNvSpPr txBox="1"/>
            <p:nvPr/>
          </p:nvSpPr>
          <p:spPr>
            <a:xfrm>
              <a:off x="1787546" y="2659031"/>
              <a:ext cx="15233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dirty="0">
                  <a:latin typeface="Calibri" panose="020F0502020204030204" pitchFamily="34" charset="0"/>
                </a:rPr>
                <a:t>å</a:t>
              </a:r>
              <a:r>
                <a:rPr lang="sv-SE" sz="2000" dirty="0" smtClean="0">
                  <a:latin typeface="Calibri" panose="020F0502020204030204" pitchFamily="34" charset="0"/>
                </a:rPr>
                <a:t>tgärd 1</a:t>
              </a:r>
              <a:endParaRPr lang="sv-SE" sz="2000" dirty="0">
                <a:latin typeface="Calibri" panose="020F0502020204030204" pitchFamily="34" charset="0"/>
              </a:endParaRPr>
            </a:p>
          </p:txBody>
        </p:sp>
      </p:grpSp>
      <p:sp>
        <p:nvSpPr>
          <p:cNvPr id="52" name="Begränsare 51"/>
          <p:cNvSpPr/>
          <p:nvPr/>
        </p:nvSpPr>
        <p:spPr>
          <a:xfrm>
            <a:off x="1142400" y="3944502"/>
            <a:ext cx="1586056" cy="307634"/>
          </a:xfrm>
          <a:prstGeom prst="flowChartTermina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  <a:latin typeface="Calibri" panose="020F0502020204030204" pitchFamily="34" charset="0"/>
              </a:rPr>
              <a:t>åtgärd 2</a:t>
            </a:r>
          </a:p>
        </p:txBody>
      </p:sp>
      <p:grpSp>
        <p:nvGrpSpPr>
          <p:cNvPr id="65" name="Grupp 64"/>
          <p:cNvGrpSpPr/>
          <p:nvPr/>
        </p:nvGrpSpPr>
        <p:grpSpPr>
          <a:xfrm>
            <a:off x="179512" y="2964726"/>
            <a:ext cx="2016224" cy="945388"/>
            <a:chOff x="179512" y="2964726"/>
            <a:chExt cx="2016224" cy="945388"/>
          </a:xfrm>
        </p:grpSpPr>
        <p:grpSp>
          <p:nvGrpSpPr>
            <p:cNvPr id="60" name="Grupp 59"/>
            <p:cNvGrpSpPr/>
            <p:nvPr/>
          </p:nvGrpSpPr>
          <p:grpSpPr>
            <a:xfrm>
              <a:off x="179512" y="2964726"/>
              <a:ext cx="1440160" cy="945388"/>
              <a:chOff x="179512" y="2942448"/>
              <a:chExt cx="1440160" cy="945388"/>
            </a:xfrm>
          </p:grpSpPr>
          <p:sp>
            <p:nvSpPr>
              <p:cNvPr id="55" name="Förberedelse 54"/>
              <p:cNvSpPr/>
              <p:nvPr/>
            </p:nvSpPr>
            <p:spPr>
              <a:xfrm>
                <a:off x="179512" y="2942448"/>
                <a:ext cx="1440160" cy="945388"/>
              </a:xfrm>
              <a:prstGeom prst="flowChartPreparation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6" name="textruta 55"/>
              <p:cNvSpPr txBox="1"/>
              <p:nvPr/>
            </p:nvSpPr>
            <p:spPr>
              <a:xfrm>
                <a:off x="222152" y="3184309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b="1" dirty="0">
                    <a:latin typeface="Calibri" panose="020F0502020204030204" pitchFamily="34" charset="0"/>
                  </a:rPr>
                  <a:t>strategi</a:t>
                </a:r>
              </a:p>
            </p:txBody>
          </p:sp>
        </p:grpSp>
        <p:cxnSp>
          <p:nvCxnSpPr>
            <p:cNvPr id="58" name="Rak pil 57"/>
            <p:cNvCxnSpPr>
              <a:stCxn id="55" idx="3"/>
              <a:endCxn id="43" idx="1"/>
            </p:cNvCxnSpPr>
            <p:nvPr/>
          </p:nvCxnSpPr>
          <p:spPr>
            <a:xfrm flipV="1">
              <a:off x="1619672" y="3434010"/>
              <a:ext cx="576064" cy="341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ruta 2"/>
          <p:cNvSpPr txBox="1"/>
          <p:nvPr/>
        </p:nvSpPr>
        <p:spPr>
          <a:xfrm>
            <a:off x="6704385" y="1276037"/>
            <a:ext cx="1733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Calibri" panose="020F0502020204030204" pitchFamily="34" charset="0"/>
              </a:rPr>
              <a:t>Västerhavet</a:t>
            </a:r>
            <a:endParaRPr lang="sv-SE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4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355372"/>
            <a:ext cx="4032448" cy="936104"/>
          </a:xfrm>
        </p:spPr>
        <p:txBody>
          <a:bodyPr/>
          <a:lstStyle/>
          <a:p>
            <a:r>
              <a:rPr lang="sv-SE" sz="2800" dirty="0" smtClean="0"/>
              <a:t>Ekosystemkomponenter, habitat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556792"/>
            <a:ext cx="4104456" cy="4104456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sv-SE" b="1" dirty="0" smtClean="0"/>
              <a:t>Grunda mjukbottnar (&lt;15 meter)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err="1" smtClean="0"/>
              <a:t>Sublittorala</a:t>
            </a:r>
            <a:r>
              <a:rPr lang="sv-SE" sz="1800" dirty="0" smtClean="0"/>
              <a:t> </a:t>
            </a:r>
            <a:r>
              <a:rPr lang="sv-SE" sz="1800" dirty="0"/>
              <a:t>sandbankar (</a:t>
            </a:r>
            <a:r>
              <a:rPr lang="sv-SE" sz="1800" dirty="0" smtClean="0"/>
              <a:t>1110)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Estuarier (1130)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Ler- och sandbottnar som </a:t>
            </a:r>
            <a:br>
              <a:rPr lang="sv-SE" sz="1800" dirty="0" smtClean="0"/>
            </a:br>
            <a:r>
              <a:rPr lang="sv-SE" sz="1800" dirty="0" smtClean="0"/>
              <a:t>blottas vid lågvatten (1140)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Laguner (1150)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Stora grunda vikar och sund (1160)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Biogena rev (1170)</a:t>
            </a:r>
            <a:br>
              <a:rPr lang="sv-SE" sz="1800" dirty="0" smtClean="0"/>
            </a:br>
            <a:r>
              <a:rPr lang="sv-SE" sz="1600" dirty="0" smtClean="0"/>
              <a:t>(</a:t>
            </a:r>
            <a:r>
              <a:rPr lang="sv-SE" sz="1600" i="1" dirty="0" smtClean="0"/>
              <a:t>blåmusslor, ostron</a:t>
            </a:r>
            <a:r>
              <a:rPr lang="sv-SE" sz="1600" dirty="0" smtClean="0"/>
              <a:t>)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Ålgräsängar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err="1" smtClean="0"/>
              <a:t>Maerlbottnar</a:t>
            </a:r>
            <a:endParaRPr lang="sv-SE" sz="1800" dirty="0" smtClean="0"/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Grus- och skalgrusbottnar</a:t>
            </a:r>
          </a:p>
          <a:p>
            <a:pPr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sv-SE" sz="1800" dirty="0" smtClean="0"/>
              <a:t>Övriga grunda bottnar 0-6 meter</a:t>
            </a:r>
          </a:p>
        </p:txBody>
      </p:sp>
      <p:sp>
        <p:nvSpPr>
          <p:cNvPr id="6" name="Rektangel 5"/>
          <p:cNvSpPr/>
          <p:nvPr/>
        </p:nvSpPr>
        <p:spPr>
          <a:xfrm>
            <a:off x="4572000" y="342163"/>
            <a:ext cx="4326832" cy="617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400"/>
              </a:lnSpc>
              <a:spcBef>
                <a:spcPct val="20000"/>
              </a:spcBef>
            </a:pPr>
            <a:r>
              <a:rPr lang="sv-SE" sz="2000" b="1" kern="0" dirty="0">
                <a:solidFill>
                  <a:prstClr val="black"/>
                </a:solidFill>
                <a:latin typeface="Calibri" pitchFamily="34" charset="0"/>
              </a:rPr>
              <a:t>Djupa mjukbottnar (&gt;15 meter</a:t>
            </a: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err="1" smtClean="0">
                <a:solidFill>
                  <a:prstClr val="black"/>
                </a:solidFill>
                <a:latin typeface="Calibri" pitchFamily="34" charset="0"/>
              </a:rPr>
              <a:t>Sublittorala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sv-SE" sz="1800" kern="0" dirty="0">
                <a:solidFill>
                  <a:prstClr val="black"/>
                </a:solidFill>
                <a:latin typeface="Calibri" pitchFamily="34" charset="0"/>
              </a:rPr>
              <a:t>sandbankar (1110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Biogena rev (1170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 </a:t>
            </a:r>
            <a:r>
              <a:rPr lang="sv-SE" sz="1600" kern="0" dirty="0" smtClean="0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lang="sv-SE" sz="1600" i="1" kern="0" dirty="0" smtClean="0">
                <a:solidFill>
                  <a:prstClr val="black"/>
                </a:solidFill>
                <a:latin typeface="Calibri" pitchFamily="34" charset="0"/>
              </a:rPr>
              <a:t>hästmusslor</a:t>
            </a:r>
            <a:r>
              <a:rPr lang="sv-SE" sz="1600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Bubbelstrukturer (1180)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err="1" smtClean="0">
                <a:solidFill>
                  <a:prstClr val="black"/>
                </a:solidFill>
                <a:latin typeface="Calibri" pitchFamily="34" charset="0"/>
              </a:rPr>
              <a:t>Sjöpennebottnar</a:t>
            </a:r>
            <a:endParaRPr lang="sv-SE" sz="1800" kern="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err="1" smtClean="0">
                <a:solidFill>
                  <a:prstClr val="black"/>
                </a:solidFill>
                <a:latin typeface="Calibri" pitchFamily="34" charset="0"/>
              </a:rPr>
              <a:t>Haploops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-bottnar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Mjukbottnar 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domineras av långlivade musslor som islandsmussla (</a:t>
            </a:r>
            <a:r>
              <a:rPr lang="sv-SE" sz="1800" i="1" kern="0" dirty="0" err="1" smtClean="0">
                <a:solidFill>
                  <a:prstClr val="black"/>
                </a:solidFill>
                <a:latin typeface="Calibri" pitchFamily="34" charset="0"/>
              </a:rPr>
              <a:t>Arctica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 m.fl.</a:t>
            </a:r>
            <a:endParaRPr lang="sv-SE" sz="1800" kern="0" dirty="0" smtClean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lnSpc>
                <a:spcPts val="2400"/>
              </a:lnSpc>
              <a:spcBef>
                <a:spcPct val="20000"/>
              </a:spcBef>
            </a:pP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Grunda hårdbottnar (&lt;30 meter)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Exponerade hårdbottnar med </a:t>
            </a:r>
            <a:r>
              <a:rPr lang="sv-SE" sz="1800" kern="0" dirty="0" err="1" smtClean="0">
                <a:solidFill>
                  <a:prstClr val="black"/>
                </a:solidFill>
                <a:latin typeface="Calibri" pitchFamily="34" charset="0"/>
              </a:rPr>
              <a:t>tare</a:t>
            </a:r>
            <a:endParaRPr lang="sv-SE" sz="1800" kern="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>
                <a:solidFill>
                  <a:prstClr val="black"/>
                </a:solidFill>
                <a:latin typeface="Calibri" pitchFamily="34" charset="0"/>
              </a:rPr>
              <a:t>Exponerade hårdbottnar 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med fauna</a:t>
            </a:r>
            <a:endParaRPr lang="sv-SE" sz="1800" kern="0" dirty="0" smtClean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lnSpc>
                <a:spcPts val="2400"/>
              </a:lnSpc>
              <a:spcBef>
                <a:spcPct val="20000"/>
              </a:spcBef>
            </a:pP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Djupa </a:t>
            </a:r>
            <a:r>
              <a:rPr lang="sv-SE" sz="2000" b="1" kern="0" dirty="0">
                <a:solidFill>
                  <a:prstClr val="black"/>
                </a:solidFill>
                <a:latin typeface="Calibri" pitchFamily="34" charset="0"/>
              </a:rPr>
              <a:t>hårdbottnar </a:t>
            </a: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(&gt;30 </a:t>
            </a:r>
            <a:r>
              <a:rPr lang="sv-SE" sz="2000" b="1" kern="0" dirty="0">
                <a:solidFill>
                  <a:prstClr val="black"/>
                </a:solidFill>
                <a:latin typeface="Calibri" pitchFamily="34" charset="0"/>
              </a:rPr>
              <a:t>meter</a:t>
            </a: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Hårdbottenfaunasamhällen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Svampdjurssamhällen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Korallträdgårdar</a:t>
            </a:r>
          </a:p>
          <a:p>
            <a:pPr marL="174625" lvl="0" indent="-174625">
              <a:lnSpc>
                <a:spcPts val="2400"/>
              </a:lnSpc>
              <a:spcBef>
                <a:spcPct val="20000"/>
              </a:spcBef>
              <a:buFontTx/>
              <a:buChar char="-"/>
            </a:pP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Ögonkorallrev</a:t>
            </a:r>
          </a:p>
          <a:p>
            <a:pPr lvl="0">
              <a:lnSpc>
                <a:spcPts val="2400"/>
              </a:lnSpc>
              <a:spcBef>
                <a:spcPct val="20000"/>
              </a:spcBef>
            </a:pP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Terrestra strandhabitat</a:t>
            </a:r>
          </a:p>
        </p:txBody>
      </p:sp>
    </p:spTree>
    <p:extLst>
      <p:ext uri="{BB962C8B-B14F-4D97-AF65-F5344CB8AC3E}">
        <p14:creationId xmlns:p14="http://schemas.microsoft.com/office/powerpoint/2010/main" val="144066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611441"/>
            <a:ext cx="7239000" cy="1143000"/>
          </a:xfrm>
        </p:spPr>
        <p:txBody>
          <a:bodyPr/>
          <a:lstStyle/>
          <a:p>
            <a:r>
              <a:rPr lang="sv-SE" sz="2800" dirty="0" smtClean="0"/>
              <a:t>Ekosystemkomponenter, </a:t>
            </a:r>
            <a:br>
              <a:rPr lang="sv-SE" sz="2800" dirty="0" smtClean="0"/>
            </a:br>
            <a:r>
              <a:rPr lang="sv-SE" sz="2800" dirty="0" smtClean="0"/>
              <a:t>arter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7584" y="2067428"/>
            <a:ext cx="4190112" cy="3581400"/>
          </a:xfrm>
        </p:spPr>
        <p:txBody>
          <a:bodyPr/>
          <a:lstStyle/>
          <a:p>
            <a:pPr marL="0" indent="0">
              <a:lnSpc>
                <a:spcPts val="2400"/>
              </a:lnSpc>
              <a:buNone/>
            </a:pPr>
            <a:r>
              <a:rPr lang="sv-SE" b="1" dirty="0" smtClean="0"/>
              <a:t>Marina däggdjur och fåglar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/>
              <a:t>t</a:t>
            </a:r>
            <a:r>
              <a:rPr lang="sv-SE" dirty="0" smtClean="0"/>
              <a:t>umlare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/>
              <a:t>k</a:t>
            </a:r>
            <a:r>
              <a:rPr lang="sv-SE" dirty="0" smtClean="0"/>
              <a:t>nubbsäl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/>
              <a:t>g</a:t>
            </a:r>
            <a:r>
              <a:rPr lang="sv-SE" dirty="0" smtClean="0"/>
              <a:t>råsäl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 smtClean="0"/>
              <a:t>häckande fåglar i ytterskärgården</a:t>
            </a:r>
            <a:br>
              <a:rPr lang="sv-SE" dirty="0" smtClean="0"/>
            </a:br>
            <a:r>
              <a:rPr lang="sv-SE" sz="1800" dirty="0" smtClean="0"/>
              <a:t>(</a:t>
            </a:r>
            <a:r>
              <a:rPr lang="sv-SE" sz="1800" i="1" dirty="0" smtClean="0"/>
              <a:t>tobisgrissla, sillgrissla, tretåig mås...</a:t>
            </a:r>
            <a:r>
              <a:rPr lang="sv-SE" sz="1800" dirty="0" smtClean="0"/>
              <a:t>)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 smtClean="0"/>
              <a:t>ejder och andra dykänder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 smtClean="0"/>
              <a:t>vadare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 smtClean="0"/>
              <a:t>tärnor</a:t>
            </a:r>
          </a:p>
          <a:p>
            <a:pPr>
              <a:lnSpc>
                <a:spcPts val="2400"/>
              </a:lnSpc>
              <a:buFontTx/>
              <a:buChar char="-"/>
            </a:pPr>
            <a:r>
              <a:rPr lang="sv-SE" dirty="0" smtClean="0"/>
              <a:t>kustlevande rovfåglar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4932040" y="2060848"/>
            <a:ext cx="385420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tabLst>
                <a:tab pos="179388" algn="l"/>
              </a:tabLst>
            </a:pPr>
            <a:r>
              <a:rPr lang="sv-SE" sz="2000" b="1" kern="0" dirty="0" smtClean="0">
                <a:solidFill>
                  <a:prstClr val="black"/>
                </a:solidFill>
                <a:latin typeface="Calibri" pitchFamily="34" charset="0"/>
              </a:rPr>
              <a:t>Fisk och tiofotade kräftdjur</a:t>
            </a:r>
          </a:p>
          <a:p>
            <a:pPr marL="174625" indent="-174625">
              <a:lnSpc>
                <a:spcPts val="2400"/>
              </a:lnSpc>
              <a:buFontTx/>
              <a:buChar char="-"/>
              <a:tabLst>
                <a:tab pos="179388" algn="l"/>
              </a:tabLst>
            </a:pPr>
            <a: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  <a:t>torskfiskar</a:t>
            </a:r>
            <a:r>
              <a:rPr lang="sv-SE" sz="2000" kern="0" dirty="0">
                <a:solidFill>
                  <a:prstClr val="black"/>
                </a:solidFill>
                <a:latin typeface="Calibri" pitchFamily="34" charset="0"/>
              </a:rPr>
              <a:t/>
            </a:r>
            <a:br>
              <a:rPr lang="sv-SE" sz="2000" kern="0" dirty="0">
                <a:solidFill>
                  <a:prstClr val="black"/>
                </a:solidFill>
                <a:latin typeface="Calibri" pitchFamily="34" charset="0"/>
              </a:rPr>
            </a:b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lang="sv-SE" sz="1800" i="1" kern="0" dirty="0">
                <a:solidFill>
                  <a:prstClr val="black"/>
                </a:solidFill>
                <a:latin typeface="Calibri" pitchFamily="34" charset="0"/>
              </a:rPr>
              <a:t>torsk, kolja, bleka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indent="-174625">
              <a:lnSpc>
                <a:spcPts val="2400"/>
              </a:lnSpc>
              <a:buFontTx/>
              <a:buChar char="-"/>
              <a:tabLst>
                <a:tab pos="179388" algn="l"/>
              </a:tabLst>
            </a:pPr>
            <a: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  <a:t>andra bottenlevande fiskar</a:t>
            </a:r>
            <a:b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</a:b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lang="sv-SE" sz="1800" i="1" kern="0" dirty="0">
                <a:solidFill>
                  <a:prstClr val="black"/>
                </a:solidFill>
                <a:latin typeface="Calibri" pitchFamily="34" charset="0"/>
              </a:rPr>
              <a:t>plattfisk, havskatt, marulk</a:t>
            </a:r>
            <a:r>
              <a:rPr lang="sv-SE" sz="1800" i="1" kern="0" dirty="0" smtClean="0">
                <a:solidFill>
                  <a:prstClr val="black"/>
                </a:solidFill>
                <a:latin typeface="Calibri" pitchFamily="34" charset="0"/>
              </a:rPr>
              <a:t>…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indent="-174625">
              <a:lnSpc>
                <a:spcPts val="2400"/>
              </a:lnSpc>
              <a:buFontTx/>
              <a:buChar char="-"/>
              <a:tabLst>
                <a:tab pos="179388" algn="l"/>
              </a:tabLst>
            </a:pPr>
            <a: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  <a:t>hajar och rockor</a:t>
            </a:r>
          </a:p>
          <a:p>
            <a:pPr marL="174625" indent="-174625">
              <a:lnSpc>
                <a:spcPts val="2400"/>
              </a:lnSpc>
              <a:buFontTx/>
              <a:buChar char="-"/>
              <a:tabLst>
                <a:tab pos="179388" algn="l"/>
              </a:tabLst>
            </a:pPr>
            <a: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  <a:t>migrerande fiskarter</a:t>
            </a:r>
            <a:b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</a:b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lang="sv-SE" sz="1800" i="1" kern="0" dirty="0" smtClean="0">
                <a:solidFill>
                  <a:prstClr val="black"/>
                </a:solidFill>
                <a:latin typeface="Calibri" pitchFamily="34" charset="0"/>
              </a:rPr>
              <a:t>lax, öring, ål, havsnejonöga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174625" indent="-174625">
              <a:lnSpc>
                <a:spcPts val="2400"/>
              </a:lnSpc>
              <a:buFontTx/>
              <a:buChar char="-"/>
              <a:tabLst>
                <a:tab pos="179388" algn="l"/>
              </a:tabLst>
            </a:pPr>
            <a: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  <a:t>större tiofotade </a:t>
            </a:r>
            <a:r>
              <a:rPr lang="sv-SE" sz="2000" kern="0" dirty="0" err="1" smtClean="0">
                <a:solidFill>
                  <a:prstClr val="black"/>
                </a:solidFill>
                <a:latin typeface="Calibri" pitchFamily="34" charset="0"/>
              </a:rPr>
              <a:t>kräftsdjur</a:t>
            </a:r>
            <a: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  <a:t/>
            </a:r>
            <a:br>
              <a:rPr lang="sv-SE" sz="2000" kern="0" dirty="0" smtClean="0">
                <a:solidFill>
                  <a:prstClr val="black"/>
                </a:solidFill>
                <a:latin typeface="Calibri" pitchFamily="34" charset="0"/>
              </a:rPr>
            </a:b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lang="sv-SE" sz="1800" i="1" kern="0" dirty="0" smtClean="0">
                <a:solidFill>
                  <a:prstClr val="black"/>
                </a:solidFill>
                <a:latin typeface="Calibri" pitchFamily="34" charset="0"/>
              </a:rPr>
              <a:t>hummer, havskräfta, nordhavsräka</a:t>
            </a:r>
            <a:r>
              <a:rPr lang="sv-SE" sz="1800" kern="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  <a:endParaRPr lang="sv-SE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0991"/>
            <a:ext cx="3067163" cy="162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8"/>
          <a:stretch/>
        </p:blipFill>
        <p:spPr bwMode="auto">
          <a:xfrm>
            <a:off x="15566" y="-99274"/>
            <a:ext cx="9248389" cy="7090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486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239000" cy="1143000"/>
          </a:xfrm>
        </p:spPr>
        <p:txBody>
          <a:bodyPr/>
          <a:lstStyle/>
          <a:p>
            <a:r>
              <a:rPr lang="sv-SE" dirty="0" smtClean="0"/>
              <a:t>Definition av påverkansfaktorer/hot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7624" y="1268760"/>
            <a:ext cx="7560840" cy="4608512"/>
          </a:xfrm>
        </p:spPr>
        <p:txBody>
          <a:bodyPr/>
          <a:lstStyle/>
          <a:p>
            <a:r>
              <a:rPr lang="sv-SE" b="1" dirty="0" smtClean="0"/>
              <a:t>Fysisk förlust </a:t>
            </a:r>
            <a:r>
              <a:rPr lang="sv-SE" sz="1800" dirty="0" smtClean="0"/>
              <a:t>(konstruktioner, utfyllnader/deponering av massor)</a:t>
            </a:r>
          </a:p>
          <a:p>
            <a:r>
              <a:rPr lang="sv-SE" b="1" dirty="0" smtClean="0"/>
              <a:t>Fysiska skador </a:t>
            </a:r>
            <a:r>
              <a:rPr lang="sv-SE" sz="1800" dirty="0" smtClean="0"/>
              <a:t>(trålning, ankring, muddringar, erosion)</a:t>
            </a:r>
          </a:p>
          <a:p>
            <a:r>
              <a:rPr lang="sv-SE" b="1" dirty="0" smtClean="0"/>
              <a:t>Övrig fysisk störning </a:t>
            </a:r>
            <a:r>
              <a:rPr lang="sv-SE" sz="1800" dirty="0" smtClean="0"/>
              <a:t>(buller, marint skräp)</a:t>
            </a:r>
          </a:p>
          <a:p>
            <a:r>
              <a:rPr lang="sv-SE" b="1" dirty="0"/>
              <a:t>Interferens med naturliga hydrologiska </a:t>
            </a:r>
            <a:r>
              <a:rPr lang="sv-SE" b="1" dirty="0" smtClean="0"/>
              <a:t>processer </a:t>
            </a:r>
            <a:br>
              <a:rPr lang="sv-SE" b="1" dirty="0" smtClean="0"/>
            </a:br>
            <a:r>
              <a:rPr lang="sv-SE" sz="1800" dirty="0" smtClean="0"/>
              <a:t>(förändringar i temperatur, salthalt, syrehalt)</a:t>
            </a:r>
          </a:p>
          <a:p>
            <a:r>
              <a:rPr lang="sv-SE" b="1" dirty="0"/>
              <a:t>Föroreningar genom farliga </a:t>
            </a:r>
            <a:r>
              <a:rPr lang="sv-SE" b="1" dirty="0" smtClean="0"/>
              <a:t>ämnen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800" dirty="0" smtClean="0"/>
              <a:t>(utsläpp av kemiska ämnen, olje-/kemikalieolyckor)</a:t>
            </a:r>
          </a:p>
          <a:p>
            <a:r>
              <a:rPr lang="sv-SE" b="1" dirty="0"/>
              <a:t>Systematiska och/eller avsiktliga utsläpp av </a:t>
            </a:r>
            <a:r>
              <a:rPr lang="sv-SE" b="1" dirty="0" smtClean="0"/>
              <a:t>ämnen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800" dirty="0" smtClean="0"/>
              <a:t>(utsläpp av CO</a:t>
            </a:r>
            <a:r>
              <a:rPr lang="sv-SE" sz="1800" baseline="-25000" dirty="0" smtClean="0"/>
              <a:t>2</a:t>
            </a:r>
            <a:r>
              <a:rPr lang="sv-SE" sz="1800" dirty="0" smtClean="0"/>
              <a:t> – havsförsurning, havsnivåhöjning, ökad vattentemperatur)</a:t>
            </a:r>
          </a:p>
          <a:p>
            <a:r>
              <a:rPr lang="sv-SE" b="1" dirty="0"/>
              <a:t>Tillförsel av näringsämnen och organiskt </a:t>
            </a:r>
            <a:r>
              <a:rPr lang="sv-SE" b="1" dirty="0" smtClean="0"/>
              <a:t>material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800" dirty="0" smtClean="0"/>
              <a:t>(övergödning, ökad sedimentation)</a:t>
            </a:r>
          </a:p>
          <a:p>
            <a:r>
              <a:rPr lang="sv-SE" b="1" dirty="0"/>
              <a:t>Biologiska </a:t>
            </a:r>
            <a:r>
              <a:rPr lang="sv-SE" b="1" dirty="0" smtClean="0"/>
              <a:t>störningar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800" dirty="0" smtClean="0"/>
              <a:t>(främmande arter, oönskade bifångster, selektivt uttag av arter)</a:t>
            </a:r>
            <a:endParaRPr lang="sv-SE" sz="1800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42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5752" y="404664"/>
            <a:ext cx="2558096" cy="1008112"/>
          </a:xfrm>
        </p:spPr>
        <p:txBody>
          <a:bodyPr/>
          <a:lstStyle/>
          <a:p>
            <a:r>
              <a:rPr lang="sv-SE" sz="2800" dirty="0" smtClean="0"/>
              <a:t>Hotbildsanalys</a:t>
            </a:r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 smtClean="0"/>
              <a:t>(</a:t>
            </a:r>
            <a:r>
              <a:rPr lang="sv-SE" sz="2800" dirty="0" err="1" smtClean="0"/>
              <a:t>Miradi</a:t>
            </a:r>
            <a:r>
              <a:rPr lang="sv-SE" sz="2800" dirty="0" smtClean="0"/>
              <a:t>)</a:t>
            </a:r>
            <a:endParaRPr lang="sv-SE" sz="28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83" y="2276872"/>
            <a:ext cx="8620136" cy="1885655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323527" y="1628800"/>
            <a:ext cx="3718947" cy="38472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41325" indent="-95250">
              <a:spcAft>
                <a:spcPts val="1200"/>
              </a:spcAft>
            </a:pPr>
            <a:r>
              <a:rPr lang="sv-SE" sz="2000" dirty="0" smtClean="0">
                <a:latin typeface="Calibri" panose="020F0502020204030204" pitchFamily="34" charset="0"/>
              </a:rPr>
              <a:t>Utsläpp av växthusgaser</a:t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1800" dirty="0" smtClean="0">
                <a:latin typeface="Calibri" panose="020F0502020204030204" pitchFamily="34" charset="0"/>
              </a:rPr>
              <a:t>temperaturhöjning, havsförsurning, </a:t>
            </a:r>
            <a:br>
              <a:rPr lang="sv-SE" sz="1800" dirty="0" smtClean="0">
                <a:latin typeface="Calibri" panose="020F0502020204030204" pitchFamily="34" charset="0"/>
              </a:rPr>
            </a:br>
            <a:r>
              <a:rPr lang="sv-SE" sz="1800" dirty="0" smtClean="0">
                <a:latin typeface="Calibri" panose="020F0502020204030204" pitchFamily="34" charset="0"/>
              </a:rPr>
              <a:t>havsnivåhöjning</a:t>
            </a:r>
          </a:p>
          <a:p>
            <a:pPr marL="441325" indent="-95250">
              <a:spcAft>
                <a:spcPts val="1200"/>
              </a:spcAft>
            </a:pPr>
            <a:r>
              <a:rPr lang="sv-SE" sz="2000" dirty="0" smtClean="0">
                <a:latin typeface="Calibri" panose="020F0502020204030204" pitchFamily="34" charset="0"/>
              </a:rPr>
              <a:t>Yrkesfisket</a:t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</a:rPr>
              <a:t>botten</a:t>
            </a:r>
            <a:r>
              <a:rPr lang="sv-SE" sz="1800" dirty="0" smtClean="0">
                <a:latin typeface="Calibri" panose="020F0502020204030204" pitchFamily="34" charset="0"/>
              </a:rPr>
              <a:t>trålning, bifångster</a:t>
            </a:r>
          </a:p>
          <a:p>
            <a:pPr marL="441325" indent="-95250">
              <a:spcAft>
                <a:spcPts val="1200"/>
              </a:spcAft>
            </a:pPr>
            <a:r>
              <a:rPr lang="sv-SE" sz="2000" dirty="0" smtClean="0">
                <a:latin typeface="Calibri" panose="020F0502020204030204" pitchFamily="34" charset="0"/>
              </a:rPr>
              <a:t>Utsläpp av näringsämnen</a:t>
            </a:r>
          </a:p>
          <a:p>
            <a:pPr marL="441325" indent="-95250">
              <a:spcAft>
                <a:spcPts val="1200"/>
              </a:spcAft>
            </a:pPr>
            <a:r>
              <a:rPr lang="sv-SE" sz="2000" dirty="0" smtClean="0">
                <a:latin typeface="Calibri" panose="020F0502020204030204" pitchFamily="34" charset="0"/>
              </a:rPr>
              <a:t>Marint skräp</a:t>
            </a:r>
          </a:p>
          <a:p>
            <a:pPr marL="441325" indent="-95250">
              <a:spcAft>
                <a:spcPts val="1200"/>
              </a:spcAft>
            </a:pPr>
            <a:r>
              <a:rPr lang="sv-SE" sz="2000" dirty="0" smtClean="0">
                <a:latin typeface="Calibri" panose="020F0502020204030204" pitchFamily="34" charset="0"/>
              </a:rPr>
              <a:t>Främmande arter</a:t>
            </a:r>
          </a:p>
          <a:p>
            <a:pPr marL="441325" indent="-95250"/>
            <a:r>
              <a:rPr lang="sv-SE" sz="2000" dirty="0" smtClean="0">
                <a:latin typeface="Calibri" panose="020F0502020204030204" pitchFamily="34" charset="0"/>
              </a:rPr>
              <a:t>Brist på bete/slåtter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475" y="0"/>
            <a:ext cx="51145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6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0"/>
            <a:ext cx="8424936" cy="1143000"/>
          </a:xfrm>
        </p:spPr>
        <p:txBody>
          <a:bodyPr/>
          <a:lstStyle/>
          <a:p>
            <a:r>
              <a:rPr lang="sv-SE" dirty="0" smtClean="0"/>
              <a:t>Ekosystemtjänster och sociala bevarandevärden</a:t>
            </a:r>
            <a:endParaRPr lang="sv-SE" dirty="0"/>
          </a:p>
        </p:txBody>
      </p:sp>
      <p:grpSp>
        <p:nvGrpSpPr>
          <p:cNvPr id="26" name="Grupp 25"/>
          <p:cNvGrpSpPr/>
          <p:nvPr/>
        </p:nvGrpSpPr>
        <p:grpSpPr>
          <a:xfrm>
            <a:off x="1115616" y="1273770"/>
            <a:ext cx="1922540" cy="4320480"/>
            <a:chOff x="6609900" y="1273770"/>
            <a:chExt cx="1922540" cy="4320480"/>
          </a:xfrm>
        </p:grpSpPr>
        <p:sp>
          <p:nvSpPr>
            <p:cNvPr id="14" name="Rektangel med rundade hörn 13"/>
            <p:cNvSpPr/>
            <p:nvPr/>
          </p:nvSpPr>
          <p:spPr>
            <a:xfrm>
              <a:off x="6609900" y="1273770"/>
              <a:ext cx="1922540" cy="4320480"/>
            </a:xfrm>
            <a:prstGeom prst="roundRect">
              <a:avLst/>
            </a:prstGeom>
            <a:solidFill>
              <a:srgbClr val="27EF1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5" name="Grupp 14"/>
            <p:cNvGrpSpPr/>
            <p:nvPr/>
          </p:nvGrpSpPr>
          <p:grpSpPr>
            <a:xfrm>
              <a:off x="6804248" y="2087270"/>
              <a:ext cx="1584176" cy="2960806"/>
              <a:chOff x="6804248" y="2087270"/>
              <a:chExt cx="1584176" cy="2960806"/>
            </a:xfrm>
          </p:grpSpPr>
          <p:grpSp>
            <p:nvGrpSpPr>
              <p:cNvPr id="16" name="Grupp 15"/>
              <p:cNvGrpSpPr/>
              <p:nvPr/>
            </p:nvGrpSpPr>
            <p:grpSpPr>
              <a:xfrm>
                <a:off x="6804248" y="2087270"/>
                <a:ext cx="1584176" cy="936104"/>
                <a:chOff x="6804248" y="1412776"/>
                <a:chExt cx="1584176" cy="936104"/>
              </a:xfrm>
            </p:grpSpPr>
            <p:sp>
              <p:nvSpPr>
                <p:cNvPr id="20" name="Ellips 19"/>
                <p:cNvSpPr/>
                <p:nvPr/>
              </p:nvSpPr>
              <p:spPr>
                <a:xfrm>
                  <a:off x="6804248" y="1412776"/>
                  <a:ext cx="1584176" cy="936104"/>
                </a:xfrm>
                <a:prstGeom prst="ellipse">
                  <a:avLst/>
                </a:prstGeom>
                <a:solidFill>
                  <a:srgbClr val="A6F8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ruta 20"/>
                <p:cNvSpPr txBox="1"/>
                <p:nvPr/>
              </p:nvSpPr>
              <p:spPr>
                <a:xfrm>
                  <a:off x="6831301" y="1649995"/>
                  <a:ext cx="15551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b="1" dirty="0">
                      <a:latin typeface="Calibri" panose="020F0502020204030204" pitchFamily="34" charset="0"/>
                    </a:rPr>
                    <a:t>habitat</a:t>
                  </a:r>
                </a:p>
              </p:txBody>
            </p:sp>
          </p:grpSp>
          <p:grpSp>
            <p:nvGrpSpPr>
              <p:cNvPr id="17" name="Grupp 16"/>
              <p:cNvGrpSpPr/>
              <p:nvPr/>
            </p:nvGrpSpPr>
            <p:grpSpPr>
              <a:xfrm>
                <a:off x="6804248" y="4111972"/>
                <a:ext cx="1584176" cy="936104"/>
                <a:chOff x="6844012" y="4179132"/>
                <a:chExt cx="1584176" cy="936104"/>
              </a:xfrm>
            </p:grpSpPr>
            <p:sp>
              <p:nvSpPr>
                <p:cNvPr id="18" name="Ellips 17"/>
                <p:cNvSpPr/>
                <p:nvPr/>
              </p:nvSpPr>
              <p:spPr>
                <a:xfrm>
                  <a:off x="6844012" y="4179132"/>
                  <a:ext cx="1584176" cy="936104"/>
                </a:xfrm>
                <a:prstGeom prst="ellipse">
                  <a:avLst/>
                </a:prstGeom>
                <a:solidFill>
                  <a:srgbClr val="A6F8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textruta 18"/>
                <p:cNvSpPr txBox="1"/>
                <p:nvPr/>
              </p:nvSpPr>
              <p:spPr>
                <a:xfrm>
                  <a:off x="6873031" y="4416351"/>
                  <a:ext cx="155319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b="1" dirty="0" smtClean="0">
                      <a:latin typeface="Calibri" panose="020F0502020204030204" pitchFamily="34" charset="0"/>
                    </a:rPr>
                    <a:t>arter</a:t>
                  </a:r>
                  <a:endParaRPr lang="sv-SE" b="1" dirty="0"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2" name="Grupp 21"/>
            <p:cNvGrpSpPr/>
            <p:nvPr/>
          </p:nvGrpSpPr>
          <p:grpSpPr>
            <a:xfrm>
              <a:off x="6798871" y="2893150"/>
              <a:ext cx="1616606" cy="2401303"/>
              <a:chOff x="6798871" y="2893150"/>
              <a:chExt cx="1616606" cy="2401303"/>
            </a:xfrm>
          </p:grpSpPr>
          <p:sp>
            <p:nvSpPr>
              <p:cNvPr id="23" name="Begränsare 22"/>
              <p:cNvSpPr/>
              <p:nvPr/>
            </p:nvSpPr>
            <p:spPr>
              <a:xfrm>
                <a:off x="6798871" y="2893150"/>
                <a:ext cx="1584177" cy="360040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bevarandemål</a:t>
                </a:r>
                <a:endParaRPr lang="sv-SE" sz="16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4" name="Begränsare 23"/>
              <p:cNvSpPr/>
              <p:nvPr/>
            </p:nvSpPr>
            <p:spPr>
              <a:xfrm>
                <a:off x="6833267" y="4934413"/>
                <a:ext cx="1582210" cy="360040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bevarandemål</a:t>
                </a:r>
              </a:p>
            </p:txBody>
          </p:sp>
        </p:grpSp>
        <p:sp>
          <p:nvSpPr>
            <p:cNvPr id="25" name="textruta 24"/>
            <p:cNvSpPr txBox="1"/>
            <p:nvPr/>
          </p:nvSpPr>
          <p:spPr>
            <a:xfrm>
              <a:off x="6704385" y="1276037"/>
              <a:ext cx="17335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b="1" dirty="0" smtClean="0">
                  <a:latin typeface="Calibri" panose="020F0502020204030204" pitchFamily="34" charset="0"/>
                </a:rPr>
                <a:t>Västerhavet</a:t>
              </a:r>
              <a:endParaRPr lang="sv-SE" b="1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11" name="Grupp 110"/>
          <p:cNvGrpSpPr/>
          <p:nvPr/>
        </p:nvGrpSpPr>
        <p:grpSpPr>
          <a:xfrm>
            <a:off x="2888764" y="1470362"/>
            <a:ext cx="2639873" cy="3577714"/>
            <a:chOff x="2888764" y="1470362"/>
            <a:chExt cx="2639873" cy="3577714"/>
          </a:xfrm>
        </p:grpSpPr>
        <p:sp>
          <p:nvSpPr>
            <p:cNvPr id="28" name="Rektangel med rundade hörn 27"/>
            <p:cNvSpPr/>
            <p:nvPr/>
          </p:nvSpPr>
          <p:spPr>
            <a:xfrm>
              <a:off x="4332097" y="4213164"/>
              <a:ext cx="1172661" cy="8349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EKS 3</a:t>
              </a:r>
              <a:endParaRPr lang="sv-SE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9" name="Vinklad  28"/>
            <p:cNvCxnSpPr/>
            <p:nvPr/>
          </p:nvCxnSpPr>
          <p:spPr>
            <a:xfrm flipV="1">
              <a:off x="2894140" y="3505142"/>
              <a:ext cx="1437957" cy="1042482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ktangel med rundade hörn 31"/>
            <p:cNvSpPr/>
            <p:nvPr/>
          </p:nvSpPr>
          <p:spPr>
            <a:xfrm>
              <a:off x="4335867" y="2907557"/>
              <a:ext cx="1172661" cy="8349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EKS 2</a:t>
              </a:r>
              <a:endParaRPr lang="sv-SE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4" name="Vinklad  33"/>
            <p:cNvCxnSpPr/>
            <p:nvPr/>
          </p:nvCxnSpPr>
          <p:spPr>
            <a:xfrm>
              <a:off x="2894140" y="2653923"/>
              <a:ext cx="1437957" cy="599267"/>
            </a:xfrm>
            <a:prstGeom prst="bentConnector3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ktangel med rundade hörn 35"/>
            <p:cNvSpPr/>
            <p:nvPr/>
          </p:nvSpPr>
          <p:spPr>
            <a:xfrm>
              <a:off x="4355976" y="1470362"/>
              <a:ext cx="1172661" cy="8349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EKS 1</a:t>
              </a:r>
              <a:endParaRPr lang="sv-SE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7" name="Vinklad  36"/>
            <p:cNvCxnSpPr>
              <a:endCxn id="36" idx="1"/>
            </p:cNvCxnSpPr>
            <p:nvPr/>
          </p:nvCxnSpPr>
          <p:spPr>
            <a:xfrm flipV="1">
              <a:off x="2894140" y="1887818"/>
              <a:ext cx="1461836" cy="667504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5"/>
            <p:cNvCxnSpPr>
              <a:endCxn id="28" idx="1"/>
            </p:cNvCxnSpPr>
            <p:nvPr/>
          </p:nvCxnSpPr>
          <p:spPr>
            <a:xfrm flipV="1">
              <a:off x="2888764" y="4630620"/>
              <a:ext cx="1443333" cy="14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upp 112"/>
          <p:cNvGrpSpPr/>
          <p:nvPr/>
        </p:nvGrpSpPr>
        <p:grpSpPr>
          <a:xfrm>
            <a:off x="5504758" y="1684330"/>
            <a:ext cx="2485078" cy="3311414"/>
            <a:chOff x="5504758" y="1684330"/>
            <a:chExt cx="2485078" cy="3311414"/>
          </a:xfrm>
        </p:grpSpPr>
        <p:sp>
          <p:nvSpPr>
            <p:cNvPr id="58" name="Ellips 57"/>
            <p:cNvSpPr/>
            <p:nvPr/>
          </p:nvSpPr>
          <p:spPr>
            <a:xfrm>
              <a:off x="6749388" y="1684330"/>
              <a:ext cx="1240448" cy="805880"/>
            </a:xfrm>
            <a:prstGeom prst="ellipse">
              <a:avLst/>
            </a:prstGeom>
            <a:solidFill>
              <a:srgbClr val="B1945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000" b="1" dirty="0" smtClean="0">
                  <a:latin typeface="Calibri" panose="020F0502020204030204" pitchFamily="34" charset="0"/>
                </a:rPr>
                <a:t>SBV A</a:t>
              </a:r>
              <a:endParaRPr lang="sv-SE" sz="20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33" name="Vinklad  32"/>
            <p:cNvCxnSpPr>
              <a:endCxn id="58" idx="2"/>
            </p:cNvCxnSpPr>
            <p:nvPr/>
          </p:nvCxnSpPr>
          <p:spPr>
            <a:xfrm flipV="1">
              <a:off x="5504758" y="2087270"/>
              <a:ext cx="1244630" cy="1165920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ak pil 67"/>
            <p:cNvCxnSpPr>
              <a:stCxn id="28" idx="3"/>
            </p:cNvCxnSpPr>
            <p:nvPr/>
          </p:nvCxnSpPr>
          <p:spPr>
            <a:xfrm flipV="1">
              <a:off x="5504758" y="4625921"/>
              <a:ext cx="1234378" cy="46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ak pil 74"/>
            <p:cNvCxnSpPr>
              <a:endCxn id="106" idx="2"/>
            </p:cNvCxnSpPr>
            <p:nvPr/>
          </p:nvCxnSpPr>
          <p:spPr>
            <a:xfrm>
              <a:off x="5508528" y="3434011"/>
              <a:ext cx="1232679" cy="20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Ellips 104"/>
            <p:cNvSpPr/>
            <p:nvPr/>
          </p:nvSpPr>
          <p:spPr>
            <a:xfrm>
              <a:off x="6741207" y="4189864"/>
              <a:ext cx="1240448" cy="805880"/>
            </a:xfrm>
            <a:prstGeom prst="ellipse">
              <a:avLst/>
            </a:prstGeom>
            <a:solidFill>
              <a:srgbClr val="B1945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000" b="1" dirty="0" smtClean="0">
                  <a:latin typeface="Calibri" panose="020F0502020204030204" pitchFamily="34" charset="0"/>
                </a:rPr>
                <a:t>SBV C</a:t>
              </a:r>
              <a:endParaRPr lang="sv-SE" sz="2000" b="1" dirty="0">
                <a:latin typeface="Calibri" panose="020F0502020204030204" pitchFamily="34" charset="0"/>
              </a:endParaRPr>
            </a:p>
          </p:txBody>
        </p:sp>
        <p:sp>
          <p:nvSpPr>
            <p:cNvPr id="106" name="Ellips 105"/>
            <p:cNvSpPr/>
            <p:nvPr/>
          </p:nvSpPr>
          <p:spPr>
            <a:xfrm>
              <a:off x="6741207" y="3033148"/>
              <a:ext cx="1240448" cy="805880"/>
            </a:xfrm>
            <a:prstGeom prst="ellipse">
              <a:avLst/>
            </a:prstGeom>
            <a:solidFill>
              <a:srgbClr val="B1945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000" b="1" dirty="0" smtClean="0">
                  <a:latin typeface="Calibri" panose="020F0502020204030204" pitchFamily="34" charset="0"/>
                </a:rPr>
                <a:t>SBV B</a:t>
              </a:r>
              <a:endParaRPr lang="sv-SE" sz="2000" b="1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65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52928" cy="1296144"/>
          </a:xfrm>
        </p:spPr>
        <p:txBody>
          <a:bodyPr/>
          <a:lstStyle/>
          <a:p>
            <a:r>
              <a:rPr lang="sv-SE" dirty="0" smtClean="0"/>
              <a:t>Västerhavsprojektet </a:t>
            </a:r>
            <a:br>
              <a:rPr lang="sv-SE" dirty="0" smtClean="0"/>
            </a:br>
            <a:r>
              <a:rPr lang="sv-SE" sz="2800" dirty="0" smtClean="0"/>
              <a:t>– identifiering av marina ekosystemtjänster och vilka </a:t>
            </a:r>
            <a:br>
              <a:rPr lang="sv-SE" sz="2800" dirty="0" smtClean="0"/>
            </a:br>
            <a:r>
              <a:rPr lang="sv-SE" sz="2800" dirty="0"/>
              <a:t> </a:t>
            </a:r>
            <a:r>
              <a:rPr lang="sv-SE" sz="2800" dirty="0" smtClean="0"/>
              <a:t>  ekosystemkomponenter som bidrar till detta</a:t>
            </a:r>
            <a:endParaRPr lang="sv-SE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3" r="32859"/>
          <a:stretch/>
        </p:blipFill>
        <p:spPr bwMode="auto">
          <a:xfrm>
            <a:off x="827584" y="1656114"/>
            <a:ext cx="2025691" cy="278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26" r="32826"/>
          <a:stretch/>
        </p:blipFill>
        <p:spPr bwMode="auto">
          <a:xfrm>
            <a:off x="3473337" y="1872381"/>
            <a:ext cx="2025692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26" r="32826"/>
          <a:stretch/>
        </p:blipFill>
        <p:spPr bwMode="auto">
          <a:xfrm>
            <a:off x="1475656" y="4359994"/>
            <a:ext cx="2025692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45" r="33045"/>
          <a:stretch/>
        </p:blipFill>
        <p:spPr bwMode="auto">
          <a:xfrm>
            <a:off x="3995936" y="4082181"/>
            <a:ext cx="2025692" cy="2209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01" r="31218"/>
          <a:stretch/>
        </p:blipFill>
        <p:spPr bwMode="auto">
          <a:xfrm>
            <a:off x="6444208" y="1477044"/>
            <a:ext cx="2275368" cy="387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425191"/>
      </p:ext>
    </p:extLst>
  </p:cSld>
  <p:clrMapOvr>
    <a:masterClrMapping/>
  </p:clrMapOvr>
</p:sld>
</file>

<file path=ppt/theme/theme1.xml><?xml version="1.0" encoding="utf-8"?>
<a:theme xmlns:a="http://schemas.openxmlformats.org/drawingml/2006/main" name="lst-s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h_s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h_sv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_sv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_sv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_sv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_s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_s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_s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lst-sv</Template>
  <TotalTime>906</TotalTime>
  <Words>224</Words>
  <Application>Microsoft Office PowerPoint</Application>
  <PresentationFormat>Bildspel på skärmen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lst-sv</vt:lpstr>
      <vt:lpstr>Marin grön infrastruktur i Västerhavet</vt:lpstr>
      <vt:lpstr>PowerPoint-presentation</vt:lpstr>
      <vt:lpstr>Ekosystemkomponenter, habitat</vt:lpstr>
      <vt:lpstr>Ekosystemkomponenter,  arter</vt:lpstr>
      <vt:lpstr>PowerPoint-presentation</vt:lpstr>
      <vt:lpstr>Definition av påverkansfaktorer/hot</vt:lpstr>
      <vt:lpstr>Hotbildsanalys (Miradi)</vt:lpstr>
      <vt:lpstr>Ekosystemtjänster och sociala bevarandevärden</vt:lpstr>
      <vt:lpstr>Västerhavsprojektet  – identifiering av marina ekosystemtjänster och vilka     ekosystemkomponenter som bidrar till detta</vt:lpstr>
      <vt:lpstr>Att skapa nätverk  - konnektivitet</vt:lpstr>
    </vt:vector>
  </TitlesOfParts>
  <Company>LST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HaVs planer för hummerförvaltning</dc:title>
  <dc:creator>Kilnäs Maria</dc:creator>
  <cp:lastModifiedBy>Kilnäs Maria</cp:lastModifiedBy>
  <cp:revision>87</cp:revision>
  <dcterms:created xsi:type="dcterms:W3CDTF">2014-12-03T14:21:11Z</dcterms:created>
  <dcterms:modified xsi:type="dcterms:W3CDTF">2016-04-28T13:14:49Z</dcterms:modified>
</cp:coreProperties>
</file>