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78" r:id="rId2"/>
    <p:sldId id="290" r:id="rId3"/>
    <p:sldId id="270" r:id="rId4"/>
    <p:sldId id="272" r:id="rId5"/>
    <p:sldId id="263" r:id="rId6"/>
    <p:sldId id="273" r:id="rId7"/>
    <p:sldId id="264" r:id="rId8"/>
    <p:sldId id="274" r:id="rId9"/>
    <p:sldId id="265" r:id="rId10"/>
    <p:sldId id="286" r:id="rId11"/>
    <p:sldId id="287" r:id="rId12"/>
    <p:sldId id="277" r:id="rId13"/>
    <p:sldId id="268" r:id="rId14"/>
    <p:sldId id="275" r:id="rId15"/>
    <p:sldId id="266" r:id="rId16"/>
    <p:sldId id="276" r:id="rId17"/>
    <p:sldId id="267" r:id="rId18"/>
    <p:sldId id="282" r:id="rId19"/>
    <p:sldId id="284" r:id="rId20"/>
    <p:sldId id="291" r:id="rId21"/>
    <p:sldId id="292" r:id="rId22"/>
    <p:sldId id="288" r:id="rId23"/>
    <p:sldId id="289" r:id="rId24"/>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userDrawn="1">
          <p15:clr>
            <a:srgbClr val="A4A3A4"/>
          </p15:clr>
        </p15:guide>
        <p15:guide id="2" pos="1882" userDrawn="1">
          <p15:clr>
            <a:srgbClr val="A4A3A4"/>
          </p15:clr>
        </p15:guide>
        <p15:guide id="3" pos="295" userDrawn="1">
          <p15:clr>
            <a:srgbClr val="A4A3A4"/>
          </p15:clr>
        </p15:guide>
        <p15:guide id="4" pos="54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E0F"/>
    <a:srgbClr val="007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651" autoAdjust="0"/>
  </p:normalViewPr>
  <p:slideViewPr>
    <p:cSldViewPr>
      <p:cViewPr varScale="1">
        <p:scale>
          <a:sx n="145" d="100"/>
          <a:sy n="145" d="100"/>
        </p:scale>
        <p:origin x="2088" y="102"/>
      </p:cViewPr>
      <p:guideLst>
        <p:guide orient="horz" pos="3117"/>
        <p:guide pos="1882"/>
        <p:guide pos="295"/>
        <p:guide pos="54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3" d="100"/>
          <a:sy n="73" d="100"/>
        </p:scale>
        <p:origin x="-353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45C2F-9AD4-42FE-B4ED-0694FC364155}" type="datetimeFigureOut">
              <a:rPr lang="sv-SE" smtClean="0"/>
              <a:t>2021-05-07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sv-SE" smtClean="0"/>
              <a:t>Havs- och Vattenmyndigheten</a:t>
            </a: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592F5-30AD-4FBA-89F6-3F9CDE58E206}" type="slidenum">
              <a:rPr lang="sv-SE" smtClean="0"/>
              <a:t>‹#›</a:t>
            </a:fld>
            <a:endParaRPr lang="sv-SE"/>
          </a:p>
        </p:txBody>
      </p:sp>
    </p:spTree>
    <p:extLst>
      <p:ext uri="{BB962C8B-B14F-4D97-AF65-F5344CB8AC3E}">
        <p14:creationId xmlns:p14="http://schemas.microsoft.com/office/powerpoint/2010/main" val="173462571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EEA33B14-75FB-43A9-A68F-39F6CC006A33}" type="datetimeFigureOut">
              <a:rPr lang="sv-SE" smtClean="0"/>
              <a:pPr/>
              <a:t>2021-05-07</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332656" y="4343400"/>
            <a:ext cx="6192688" cy="4114800"/>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sv-SE" smtClean="0"/>
              <a:t>Havs- och Vattenmyndigheten</a:t>
            </a: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4EC04-C6EE-44FF-8428-8BC21D36B1AA}" type="slidenum">
              <a:rPr lang="sv-SE" smtClean="0"/>
              <a:t>‹#›</a:t>
            </a:fld>
            <a:endParaRPr lang="sv-SE"/>
          </a:p>
        </p:txBody>
      </p:sp>
    </p:spTree>
    <p:extLst>
      <p:ext uri="{BB962C8B-B14F-4D97-AF65-F5344CB8AC3E}">
        <p14:creationId xmlns:p14="http://schemas.microsoft.com/office/powerpoint/2010/main" val="162442116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265113" indent="0" algn="l" defTabSz="914400" rtl="0" eaLnBrk="1" latinLnBrk="0" hangingPunct="1">
      <a:defRPr sz="1200" kern="1200">
        <a:solidFill>
          <a:schemeClr val="tx1"/>
        </a:solidFill>
        <a:latin typeface="+mn-lt"/>
        <a:ea typeface="+mn-ea"/>
        <a:cs typeface="+mn-cs"/>
      </a:defRPr>
    </a:lvl2pPr>
    <a:lvl3pPr marL="542925" indent="0" algn="l" defTabSz="914400" rtl="0" eaLnBrk="1" latinLnBrk="0" hangingPunct="1">
      <a:defRPr sz="1200" kern="1200">
        <a:solidFill>
          <a:schemeClr val="tx1"/>
        </a:solidFill>
        <a:latin typeface="+mn-lt"/>
        <a:ea typeface="+mn-ea"/>
        <a:cs typeface="+mn-cs"/>
      </a:defRPr>
    </a:lvl3pPr>
    <a:lvl4pPr marL="808038" indent="0" algn="l" defTabSz="914400" rtl="0" eaLnBrk="1" latinLnBrk="0" hangingPunct="1">
      <a:defRPr sz="1200" kern="1200">
        <a:solidFill>
          <a:schemeClr val="tx1"/>
        </a:solidFill>
        <a:latin typeface="+mn-lt"/>
        <a:ea typeface="+mn-ea"/>
        <a:cs typeface="+mn-cs"/>
      </a:defRPr>
    </a:lvl4pPr>
    <a:lvl5pPr marL="107315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C62ED6DF-D537-4409-8E98-C06DBB04F31E}"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a:t>
            </a:fld>
            <a:endParaRPr lang="sv-SE"/>
          </a:p>
        </p:txBody>
      </p:sp>
    </p:spTree>
    <p:extLst>
      <p:ext uri="{BB962C8B-B14F-4D97-AF65-F5344CB8AC3E}">
        <p14:creationId xmlns:p14="http://schemas.microsoft.com/office/powerpoint/2010/main" val="70880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949474F3-8BFA-457E-BF3A-FA978B25D306}"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17</a:t>
            </a:fld>
            <a:endParaRPr lang="sv-SE"/>
          </a:p>
        </p:txBody>
      </p:sp>
    </p:spTree>
    <p:extLst>
      <p:ext uri="{BB962C8B-B14F-4D97-AF65-F5344CB8AC3E}">
        <p14:creationId xmlns:p14="http://schemas.microsoft.com/office/powerpoint/2010/main" val="79629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9CF4D714-B8A6-45DA-90B8-B116B5344337}"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19</a:t>
            </a:fld>
            <a:endParaRPr lang="sv-SE"/>
          </a:p>
        </p:txBody>
      </p:sp>
    </p:spTree>
    <p:extLst>
      <p:ext uri="{BB962C8B-B14F-4D97-AF65-F5344CB8AC3E}">
        <p14:creationId xmlns:p14="http://schemas.microsoft.com/office/powerpoint/2010/main" val="425777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9CF4D714-B8A6-45DA-90B8-B116B5344337}"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21</a:t>
            </a:fld>
            <a:endParaRPr lang="sv-SE"/>
          </a:p>
        </p:txBody>
      </p:sp>
    </p:spTree>
    <p:extLst>
      <p:ext uri="{BB962C8B-B14F-4D97-AF65-F5344CB8AC3E}">
        <p14:creationId xmlns:p14="http://schemas.microsoft.com/office/powerpoint/2010/main" val="66025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8A5BF88C-221C-46DA-B9DF-B52D7B84680E}"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23</a:t>
            </a:fld>
            <a:endParaRPr lang="sv-SE"/>
          </a:p>
        </p:txBody>
      </p:sp>
    </p:spTree>
    <p:extLst>
      <p:ext uri="{BB962C8B-B14F-4D97-AF65-F5344CB8AC3E}">
        <p14:creationId xmlns:p14="http://schemas.microsoft.com/office/powerpoint/2010/main" val="13441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EA8A0582-6811-41FD-82CF-F35C9D1C117B}"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2</a:t>
            </a:fld>
            <a:endParaRPr lang="sv-SE"/>
          </a:p>
        </p:txBody>
      </p:sp>
    </p:spTree>
    <p:extLst>
      <p:ext uri="{BB962C8B-B14F-4D97-AF65-F5344CB8AC3E}">
        <p14:creationId xmlns:p14="http://schemas.microsoft.com/office/powerpoint/2010/main" val="367232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EA8A0582-6811-41FD-82CF-F35C9D1C117B}"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3</a:t>
            </a:fld>
            <a:endParaRPr lang="sv-SE"/>
          </a:p>
        </p:txBody>
      </p:sp>
    </p:spTree>
    <p:extLst>
      <p:ext uri="{BB962C8B-B14F-4D97-AF65-F5344CB8AC3E}">
        <p14:creationId xmlns:p14="http://schemas.microsoft.com/office/powerpoint/2010/main" val="297683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EA8A0582-6811-41FD-82CF-F35C9D1C117B}"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4</a:t>
            </a:fld>
            <a:endParaRPr lang="sv-SE"/>
          </a:p>
        </p:txBody>
      </p:sp>
    </p:spTree>
    <p:extLst>
      <p:ext uri="{BB962C8B-B14F-4D97-AF65-F5344CB8AC3E}">
        <p14:creationId xmlns:p14="http://schemas.microsoft.com/office/powerpoint/2010/main" val="274987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8A5BF88C-221C-46DA-B9DF-B52D7B84680E}"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9</a:t>
            </a:fld>
            <a:endParaRPr lang="sv-SE"/>
          </a:p>
        </p:txBody>
      </p:sp>
    </p:spTree>
    <p:extLst>
      <p:ext uri="{BB962C8B-B14F-4D97-AF65-F5344CB8AC3E}">
        <p14:creationId xmlns:p14="http://schemas.microsoft.com/office/powerpoint/2010/main" val="341668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8A5BF88C-221C-46DA-B9DF-B52D7B84680E}"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11</a:t>
            </a:fld>
            <a:endParaRPr lang="sv-SE"/>
          </a:p>
        </p:txBody>
      </p:sp>
    </p:spTree>
    <p:extLst>
      <p:ext uri="{BB962C8B-B14F-4D97-AF65-F5344CB8AC3E}">
        <p14:creationId xmlns:p14="http://schemas.microsoft.com/office/powerpoint/2010/main" val="317797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9CF4D714-B8A6-45DA-90B8-B116B5344337}"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13</a:t>
            </a:fld>
            <a:endParaRPr lang="sv-SE"/>
          </a:p>
        </p:txBody>
      </p:sp>
    </p:spTree>
    <p:extLst>
      <p:ext uri="{BB962C8B-B14F-4D97-AF65-F5344CB8AC3E}">
        <p14:creationId xmlns:p14="http://schemas.microsoft.com/office/powerpoint/2010/main" val="312086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5F4D2A47-2D76-4895-80EC-DA9E92226B6F}"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14</a:t>
            </a:fld>
            <a:endParaRPr lang="sv-SE"/>
          </a:p>
        </p:txBody>
      </p:sp>
    </p:spTree>
    <p:extLst>
      <p:ext uri="{BB962C8B-B14F-4D97-AF65-F5344CB8AC3E}">
        <p14:creationId xmlns:p14="http://schemas.microsoft.com/office/powerpoint/2010/main" val="236482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6F63E121-1ADF-4B58-8E3D-FF4EFCD06BC0}" type="datetime1">
              <a:rPr lang="sv-SE" smtClean="0"/>
              <a:t>2021-05-07</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15</a:t>
            </a:fld>
            <a:endParaRPr lang="sv-SE"/>
          </a:p>
        </p:txBody>
      </p:sp>
    </p:spTree>
    <p:extLst>
      <p:ext uri="{BB962C8B-B14F-4D97-AF65-F5344CB8AC3E}">
        <p14:creationId xmlns:p14="http://schemas.microsoft.com/office/powerpoint/2010/main" val="1481394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763712" y="583234"/>
            <a:ext cx="5616000" cy="1102519"/>
          </a:xfrm>
        </p:spPr>
        <p:txBody>
          <a:bodyPr/>
          <a:lstStyle>
            <a:lvl1pPr>
              <a:lnSpc>
                <a:spcPts val="3600"/>
              </a:lnSpc>
              <a:defRPr sz="36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763712" y="1871643"/>
            <a:ext cx="5616000" cy="1314450"/>
          </a:xfrm>
        </p:spPr>
        <p:txBody>
          <a:bodyPr/>
          <a:lstStyle>
            <a:lvl1pPr marL="0" indent="0" algn="l">
              <a:lnSpc>
                <a:spcPct val="1000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8" name="Platshållare för text 7"/>
          <p:cNvSpPr>
            <a:spLocks noGrp="1"/>
          </p:cNvSpPr>
          <p:nvPr>
            <p:ph type="body" sz="quarter" idx="10" hasCustomPrompt="1"/>
          </p:nvPr>
        </p:nvSpPr>
        <p:spPr>
          <a:xfrm>
            <a:off x="1763688" y="4400725"/>
            <a:ext cx="4680520" cy="252000"/>
          </a:xfrm>
        </p:spPr>
        <p:txBody>
          <a:bodyPr wrap="none" tIns="0" bIns="0" anchor="ctr" anchorCtr="0">
            <a:noAutofit/>
          </a:bodyPr>
          <a:lstStyle>
            <a:lvl1pPr marL="0" indent="0">
              <a:buNone/>
              <a:defRPr sz="1200"/>
            </a:lvl1pPr>
            <a:lvl2pPr marL="180363" indent="0">
              <a:buNone/>
              <a:defRPr/>
            </a:lvl2pPr>
            <a:lvl3pPr marL="360362" indent="0">
              <a:buNone/>
              <a:defRPr/>
            </a:lvl3pPr>
            <a:lvl4pPr marL="539750" indent="0">
              <a:buNone/>
              <a:defRPr/>
            </a:lvl4pPr>
            <a:lvl5pPr marL="720000" indent="0">
              <a:buNone/>
              <a:defRPr/>
            </a:lvl5pPr>
          </a:lstStyle>
          <a:p>
            <a:pPr lvl="0"/>
            <a:r>
              <a:rPr lang="sv-SE" dirty="0" smtClean="0"/>
              <a:t>Namn</a:t>
            </a:r>
          </a:p>
        </p:txBody>
      </p:sp>
      <p:sp>
        <p:nvSpPr>
          <p:cNvPr id="9" name="Platshållare för text 7"/>
          <p:cNvSpPr>
            <a:spLocks noGrp="1"/>
          </p:cNvSpPr>
          <p:nvPr>
            <p:ph type="body" sz="quarter" idx="11" hasCustomPrompt="1"/>
          </p:nvPr>
        </p:nvSpPr>
        <p:spPr>
          <a:xfrm>
            <a:off x="1763688" y="4646613"/>
            <a:ext cx="4680520" cy="252000"/>
          </a:xfrm>
        </p:spPr>
        <p:txBody>
          <a:bodyPr wrap="none" tIns="0" bIns="0" anchor="ctr" anchorCtr="0">
            <a:noAutofit/>
          </a:bodyPr>
          <a:lstStyle>
            <a:lvl1pPr marL="0" indent="0">
              <a:buNone/>
              <a:defRPr sz="1200"/>
            </a:lvl1pPr>
            <a:lvl2pPr marL="180363" indent="0">
              <a:buNone/>
              <a:defRPr/>
            </a:lvl2pPr>
            <a:lvl3pPr marL="360362" indent="0">
              <a:buNone/>
              <a:defRPr/>
            </a:lvl3pPr>
            <a:lvl4pPr marL="539750" indent="0">
              <a:buNone/>
              <a:defRPr/>
            </a:lvl4pPr>
            <a:lvl5pPr marL="720000" indent="0">
              <a:buNone/>
              <a:defRPr/>
            </a:lvl5pPr>
          </a:lstStyle>
          <a:p>
            <a:pPr lvl="0"/>
            <a:r>
              <a:rPr lang="sv-SE" dirty="0" smtClean="0"/>
              <a:t>E-postadress</a:t>
            </a:r>
          </a:p>
        </p:txBody>
      </p:sp>
    </p:spTree>
    <p:extLst>
      <p:ext uri="{BB962C8B-B14F-4D97-AF65-F5344CB8AC3E}">
        <p14:creationId xmlns:p14="http://schemas.microsoft.com/office/powerpoint/2010/main" val="1411814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C1BC-8B0B-4844-BCEC-F75757E3E154}"/>
              </a:ext>
            </a:extLst>
          </p:cNvPr>
          <p:cNvSpPr>
            <a:spLocks noGrp="1"/>
          </p:cNvSpPr>
          <p:nvPr>
            <p:ph type="ctrTitle"/>
          </p:nvPr>
        </p:nvSpPr>
        <p:spPr>
          <a:xfrm>
            <a:off x="821532" y="536327"/>
            <a:ext cx="4855724" cy="1790700"/>
          </a:xfrm>
        </p:spPr>
        <p:txBody>
          <a:bodyPr anchor="b">
            <a:normAutofit/>
          </a:bodyPr>
          <a:lstStyle>
            <a:lvl1pPr algn="l">
              <a:defRPr sz="3000">
                <a:solidFill>
                  <a:schemeClr val="bg1"/>
                </a:solidFill>
              </a:defRPr>
            </a:lvl1pPr>
          </a:lstStyle>
          <a:p>
            <a:r>
              <a:rPr lang="sv-SE" smtClean="0"/>
              <a:t>Klicka här för att ändra format</a:t>
            </a:r>
            <a:endParaRPr lang="sv-SE" dirty="0"/>
          </a:p>
        </p:txBody>
      </p:sp>
      <p:sp>
        <p:nvSpPr>
          <p:cNvPr id="3" name="Subtitle 2">
            <a:extLst>
              <a:ext uri="{FF2B5EF4-FFF2-40B4-BE49-F238E27FC236}">
                <a16:creationId xmlns:a16="http://schemas.microsoft.com/office/drawing/2014/main" id="{AC2F1D8B-E992-A747-9956-00239CCBC30E}"/>
              </a:ext>
            </a:extLst>
          </p:cNvPr>
          <p:cNvSpPr>
            <a:spLocks noGrp="1"/>
          </p:cNvSpPr>
          <p:nvPr>
            <p:ph type="subTitle" idx="1"/>
          </p:nvPr>
        </p:nvSpPr>
        <p:spPr>
          <a:xfrm>
            <a:off x="821532" y="2447155"/>
            <a:ext cx="4855724" cy="555347"/>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om du vill redigera mall för underrubrikformat</a:t>
            </a:r>
            <a:endParaRPr lang="sv-SE"/>
          </a:p>
        </p:txBody>
      </p:sp>
      <p:pic>
        <p:nvPicPr>
          <p:cNvPr id="8" name="Picture 3">
            <a:extLst>
              <a:ext uri="{FF2B5EF4-FFF2-40B4-BE49-F238E27FC236}">
                <a16:creationId xmlns:a16="http://schemas.microsoft.com/office/drawing/2014/main" id="{A9980742-2A69-4DCA-9779-E82126E8C2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93323" y="3232707"/>
            <a:ext cx="872248" cy="195166"/>
          </a:xfrm>
          <a:prstGeom prst="rect">
            <a:avLst/>
          </a:prstGeom>
        </p:spPr>
      </p:pic>
      <p:sp>
        <p:nvSpPr>
          <p:cNvPr id="11" name="Platshållare för text 10">
            <a:extLst>
              <a:ext uri="{FF2B5EF4-FFF2-40B4-BE49-F238E27FC236}">
                <a16:creationId xmlns:a16="http://schemas.microsoft.com/office/drawing/2014/main" id="{C51CA1EB-D24D-45AA-AFA5-D0FA95ABC559}"/>
              </a:ext>
            </a:extLst>
          </p:cNvPr>
          <p:cNvSpPr>
            <a:spLocks noGrp="1"/>
          </p:cNvSpPr>
          <p:nvPr>
            <p:ph type="body" sz="quarter" idx="10"/>
          </p:nvPr>
        </p:nvSpPr>
        <p:spPr>
          <a:xfrm>
            <a:off x="821532" y="3658077"/>
            <a:ext cx="4855724" cy="435637"/>
          </a:xfrm>
        </p:spPr>
        <p:txBody>
          <a:bodyPr/>
          <a:lstStyle>
            <a:lvl1pPr marL="0" indent="0">
              <a:buNone/>
              <a:defRPr sz="1125">
                <a:solidFill>
                  <a:schemeClr val="accent3"/>
                </a:solidFill>
              </a:defRPr>
            </a:lvl1pPr>
            <a:lvl2pPr marL="342900" indent="0">
              <a:buNone/>
              <a:defRPr>
                <a:solidFill>
                  <a:schemeClr val="accent3"/>
                </a:solidFill>
              </a:defRPr>
            </a:lvl2pPr>
            <a:lvl3pPr marL="685800" indent="0">
              <a:buNone/>
              <a:defRPr>
                <a:solidFill>
                  <a:schemeClr val="accent3"/>
                </a:solidFill>
              </a:defRPr>
            </a:lvl3pPr>
            <a:lvl4pPr marL="1028700" indent="0">
              <a:buNone/>
              <a:defRPr>
                <a:solidFill>
                  <a:schemeClr val="accent3"/>
                </a:solidFill>
              </a:defRPr>
            </a:lvl4pPr>
            <a:lvl5pPr marL="1371600" indent="0">
              <a:buNone/>
              <a:defRPr>
                <a:solidFill>
                  <a:schemeClr val="accent3"/>
                </a:solidFill>
              </a:defRPr>
            </a:lvl5pPr>
          </a:lstStyle>
          <a:p>
            <a:pPr lvl="0"/>
            <a:r>
              <a:rPr lang="sv-SE" smtClean="0"/>
              <a:t>Redigera format för bakgrundstext</a:t>
            </a:r>
          </a:p>
        </p:txBody>
      </p:sp>
      <p:pic>
        <p:nvPicPr>
          <p:cNvPr id="6" name="Bildobjekt 5">
            <a:extLst>
              <a:ext uri="{FF2B5EF4-FFF2-40B4-BE49-F238E27FC236}">
                <a16:creationId xmlns:a16="http://schemas.microsoft.com/office/drawing/2014/main" id="{EDCEA1BE-4F99-44F5-8CB0-C41B98290F1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325277" y="2257183"/>
            <a:ext cx="2071407" cy="822960"/>
          </a:xfrm>
          <a:prstGeom prst="rect">
            <a:avLst/>
          </a:prstGeom>
        </p:spPr>
      </p:pic>
    </p:spTree>
    <p:extLst>
      <p:ext uri="{BB962C8B-B14F-4D97-AF65-F5344CB8AC3E}">
        <p14:creationId xmlns:p14="http://schemas.microsoft.com/office/powerpoint/2010/main" val="9961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4419C45C-5EBB-456B-B87D-9D0745948B9F}" type="datetime1">
              <a:rPr lang="sv-SE" smtClean="0"/>
              <a:t>2021-05-07</a:t>
            </a:fld>
            <a:endParaRPr lang="sv-SE"/>
          </a:p>
        </p:txBody>
      </p:sp>
      <p:sp>
        <p:nvSpPr>
          <p:cNvPr id="5" name="Platshållare för sidfot 4"/>
          <p:cNvSpPr>
            <a:spLocks noGrp="1"/>
          </p:cNvSpPr>
          <p:nvPr>
            <p:ph type="ftr" sz="quarter" idx="11"/>
          </p:nvPr>
        </p:nvSpPr>
        <p:spPr/>
        <p:txBody>
          <a:bodyPr/>
          <a:lstStyle/>
          <a:p>
            <a:r>
              <a:rPr lang="sv-SE" smtClean="0"/>
              <a:t>Presentationsnamn                                                     Namn</a:t>
            </a:r>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42662570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38138" y="1924049"/>
            <a:ext cx="4104000" cy="2663825"/>
          </a:xfrm>
        </p:spPr>
        <p:txBody>
          <a:bodyPr/>
          <a:lstStyle>
            <a:lvl1pPr>
              <a:lnSpc>
                <a:spcPct val="100000"/>
              </a:lnSpc>
              <a:defRPr sz="2000"/>
            </a:lvl1pPr>
            <a:lvl2pPr>
              <a:lnSpc>
                <a:spcPct val="100000"/>
              </a:lnSpc>
              <a:defRPr sz="1600"/>
            </a:lvl2pPr>
            <a:lvl3pPr>
              <a:lnSpc>
                <a:spcPct val="100000"/>
              </a:lnSpc>
              <a:defRPr sz="1200"/>
            </a:lvl3pPr>
            <a:lvl4pPr>
              <a:defRPr sz="1200"/>
            </a:lvl4pPr>
            <a:lvl5pPr>
              <a:defRPr sz="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p:txBody>
      </p:sp>
      <p:sp>
        <p:nvSpPr>
          <p:cNvPr id="4" name="Platshållare för innehåll 3"/>
          <p:cNvSpPr>
            <a:spLocks noGrp="1"/>
          </p:cNvSpPr>
          <p:nvPr>
            <p:ph sz="half" idx="2"/>
          </p:nvPr>
        </p:nvSpPr>
        <p:spPr>
          <a:xfrm>
            <a:off x="4695816" y="1924049"/>
            <a:ext cx="4104000" cy="2663825"/>
          </a:xfrm>
        </p:spPr>
        <p:txBody>
          <a:bodyPr/>
          <a:lstStyle>
            <a:lvl1pPr>
              <a:lnSpc>
                <a:spcPct val="100000"/>
              </a:lnSpc>
              <a:defRPr sz="2000"/>
            </a:lvl1pPr>
            <a:lvl2pPr>
              <a:lnSpc>
                <a:spcPct val="100000"/>
              </a:lnSpc>
              <a:defRPr sz="1600"/>
            </a:lvl2pPr>
            <a:lvl3pPr>
              <a:lnSpc>
                <a:spcPct val="100000"/>
              </a:lnSpc>
              <a:defRPr sz="1200"/>
            </a:lvl3pPr>
            <a:lvl4pPr>
              <a:defRPr sz="1200"/>
            </a:lvl4pPr>
            <a:lvl5pPr>
              <a:defRPr sz="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p:txBody>
      </p:sp>
      <p:sp>
        <p:nvSpPr>
          <p:cNvPr id="5" name="Platshållare för datum 4"/>
          <p:cNvSpPr>
            <a:spLocks noGrp="1"/>
          </p:cNvSpPr>
          <p:nvPr>
            <p:ph type="dt" sz="half" idx="10"/>
          </p:nvPr>
        </p:nvSpPr>
        <p:spPr/>
        <p:txBody>
          <a:bodyPr/>
          <a:lstStyle/>
          <a:p>
            <a:fld id="{94329B4F-02C7-40EF-8591-FC94B15A23C0}" type="datetime1">
              <a:rPr lang="sv-SE" smtClean="0"/>
              <a:t>2021-05-07</a:t>
            </a:fld>
            <a:endParaRPr lang="sv-SE"/>
          </a:p>
        </p:txBody>
      </p:sp>
      <p:sp>
        <p:nvSpPr>
          <p:cNvPr id="6" name="Platshållare för sidfot 5"/>
          <p:cNvSpPr>
            <a:spLocks noGrp="1"/>
          </p:cNvSpPr>
          <p:nvPr>
            <p:ph type="ftr" sz="quarter" idx="11"/>
          </p:nvPr>
        </p:nvSpPr>
        <p:spPr/>
        <p:txBody>
          <a:bodyPr/>
          <a:lstStyle/>
          <a:p>
            <a:r>
              <a:rPr lang="sv-SE" smtClean="0"/>
              <a:t>Presentationsnamn                                                     Namn</a:t>
            </a:r>
            <a:endParaRPr lang="sv-SE"/>
          </a:p>
        </p:txBody>
      </p:sp>
      <p:sp>
        <p:nvSpPr>
          <p:cNvPr id="7" name="Platshållare för bildnummer 6"/>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999840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338400" y="497372"/>
            <a:ext cx="6843179" cy="1087128"/>
          </a:xfrm>
        </p:spPr>
        <p:txBody>
          <a:bodyPr/>
          <a:lstStyle>
            <a:lvl1pPr>
              <a:lnSpc>
                <a:spcPct val="100000"/>
              </a:lnSpc>
              <a:defRPr sz="3600"/>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marL="0" indent="0">
              <a:lnSpc>
                <a:spcPct val="100000"/>
              </a:lnSpc>
              <a:buNone/>
              <a:defRPr/>
            </a:lvl1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20A306EB-C93C-4B66-83F7-F0EB8A2B1252}" type="datetime1">
              <a:rPr lang="sv-SE" smtClean="0"/>
              <a:t>2021-05-07</a:t>
            </a:fld>
            <a:endParaRPr lang="sv-SE"/>
          </a:p>
        </p:txBody>
      </p:sp>
      <p:sp>
        <p:nvSpPr>
          <p:cNvPr id="5" name="Platshållare för sidfot 4"/>
          <p:cNvSpPr>
            <a:spLocks noGrp="1"/>
          </p:cNvSpPr>
          <p:nvPr>
            <p:ph type="ftr" sz="quarter" idx="11"/>
          </p:nvPr>
        </p:nvSpPr>
        <p:spPr/>
        <p:txBody>
          <a:bodyPr/>
          <a:lstStyle/>
          <a:p>
            <a:r>
              <a:rPr lang="sv-SE" smtClean="0"/>
              <a:t>Presentationsnamn                                                     Namn</a:t>
            </a:r>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8531191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sidfot 3"/>
          <p:cNvSpPr>
            <a:spLocks noGrp="1"/>
          </p:cNvSpPr>
          <p:nvPr>
            <p:ph type="ftr" sz="quarter" idx="11"/>
          </p:nvPr>
        </p:nvSpPr>
        <p:spPr/>
        <p:txBody>
          <a:bodyPr/>
          <a:lstStyle/>
          <a:p>
            <a:r>
              <a:rPr lang="sv-SE" smtClean="0"/>
              <a:t>Presentationsnamn                                                     Namn</a:t>
            </a:r>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22529382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7A37457-76EB-428D-86A6-8DF45DA53627}" type="datetime1">
              <a:rPr lang="sv-SE" smtClean="0"/>
              <a:t>2021-05-07</a:t>
            </a:fld>
            <a:endParaRPr lang="sv-SE"/>
          </a:p>
        </p:txBody>
      </p:sp>
      <p:sp>
        <p:nvSpPr>
          <p:cNvPr id="3" name="Platshållare för sidfot 2"/>
          <p:cNvSpPr>
            <a:spLocks noGrp="1"/>
          </p:cNvSpPr>
          <p:nvPr>
            <p:ph type="ftr" sz="quarter" idx="11"/>
          </p:nvPr>
        </p:nvSpPr>
        <p:spPr/>
        <p:txBody>
          <a:bodyPr/>
          <a:lstStyle/>
          <a:p>
            <a:r>
              <a:rPr lang="sv-SE" smtClean="0"/>
              <a:t>Presentationsnamn                                                     Namn</a:t>
            </a:r>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42335140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bild med logotyp (gul/vit)">
    <p:spTree>
      <p:nvGrpSpPr>
        <p:cNvPr id="1" name=""/>
        <p:cNvGrpSpPr/>
        <p:nvPr/>
      </p:nvGrpSpPr>
      <p:grpSpPr>
        <a:xfrm>
          <a:off x="0" y="0"/>
          <a:ext cx="0" cy="0"/>
          <a:chOff x="0" y="0"/>
          <a:chExt cx="0" cy="0"/>
        </a:xfrm>
      </p:grpSpPr>
      <p:sp>
        <p:nvSpPr>
          <p:cNvPr id="6" name="Platshållare för bild 5"/>
          <p:cNvSpPr>
            <a:spLocks noGrp="1"/>
          </p:cNvSpPr>
          <p:nvPr>
            <p:ph type="pic" sz="quarter" idx="10"/>
          </p:nvPr>
        </p:nvSpPr>
        <p:spPr>
          <a:xfrm>
            <a:off x="0" y="0"/>
            <a:ext cx="9144000" cy="5143500"/>
          </a:xfrm>
          <a:noFill/>
        </p:spPr>
        <p:txBody>
          <a:bodyPr>
            <a:normAutofit/>
          </a:bodyPr>
          <a:lstStyle>
            <a:lvl1pPr marL="0" indent="0" algn="l">
              <a:buNone/>
              <a:defRPr sz="1800"/>
            </a:lvl1pPr>
          </a:lstStyle>
          <a:p>
            <a:r>
              <a:rPr lang="sv-SE" smtClean="0"/>
              <a:t>Klicka på ikonen för att lägga till en bild</a:t>
            </a:r>
            <a:endParaRPr lang="sv-SE" dirty="0"/>
          </a:p>
        </p:txBody>
      </p:sp>
      <p:sp>
        <p:nvSpPr>
          <p:cNvPr id="3" name="Platshållare för text 2"/>
          <p:cNvSpPr>
            <a:spLocks noGrp="1"/>
          </p:cNvSpPr>
          <p:nvPr>
            <p:ph type="body" sz="quarter" idx="12" hasCustomPrompt="1"/>
          </p:nvPr>
        </p:nvSpPr>
        <p:spPr>
          <a:xfrm>
            <a:off x="6966078" y="4157152"/>
            <a:ext cx="1763272" cy="701041"/>
          </a:xfrm>
          <a:blipFill>
            <a:blip r:embed="rId2"/>
            <a:stretch>
              <a:fillRect/>
            </a:stretch>
          </a:blipFill>
        </p:spPr>
        <p:txBody>
          <a:bodyPr>
            <a:noAutofit/>
          </a:bodyPr>
          <a:lstStyle>
            <a:lvl1pPr marL="0" indent="0">
              <a:spcBef>
                <a:spcPts val="0"/>
              </a:spcBef>
              <a:buNone/>
              <a:defRPr sz="100">
                <a:solidFill>
                  <a:schemeClr val="bg1"/>
                </a:solidFill>
              </a:defRPr>
            </a:lvl1pPr>
            <a:lvl2pPr marL="180363" indent="0">
              <a:buNone/>
              <a:defRPr sz="1400"/>
            </a:lvl2pPr>
            <a:lvl3pPr marL="360362" indent="0">
              <a:buNone/>
              <a:defRPr sz="1100"/>
            </a:lvl3pPr>
            <a:lvl4pPr marL="539750" indent="0">
              <a:buNone/>
              <a:defRPr sz="1000"/>
            </a:lvl4pPr>
            <a:lvl5pPr marL="720000" indent="0">
              <a:buNone/>
              <a:defRPr sz="500"/>
            </a:lvl5pPr>
          </a:lstStyle>
          <a:p>
            <a:pPr lvl="0"/>
            <a:r>
              <a:rPr lang="sv-SE" dirty="0" smtClean="0"/>
              <a:t> </a:t>
            </a:r>
          </a:p>
        </p:txBody>
      </p:sp>
    </p:spTree>
    <p:extLst>
      <p:ext uri="{BB962C8B-B14F-4D97-AF65-F5344CB8AC3E}">
        <p14:creationId xmlns:p14="http://schemas.microsoft.com/office/powerpoint/2010/main" val="22551917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 bild med logotyp (grå/svart)">
    <p:spTree>
      <p:nvGrpSpPr>
        <p:cNvPr id="1" name=""/>
        <p:cNvGrpSpPr/>
        <p:nvPr/>
      </p:nvGrpSpPr>
      <p:grpSpPr>
        <a:xfrm>
          <a:off x="0" y="0"/>
          <a:ext cx="0" cy="0"/>
          <a:chOff x="0" y="0"/>
          <a:chExt cx="0" cy="0"/>
        </a:xfrm>
      </p:grpSpPr>
      <p:sp>
        <p:nvSpPr>
          <p:cNvPr id="6" name="Platshållare för bild 5"/>
          <p:cNvSpPr>
            <a:spLocks noGrp="1"/>
          </p:cNvSpPr>
          <p:nvPr>
            <p:ph type="pic" sz="quarter" idx="10"/>
          </p:nvPr>
        </p:nvSpPr>
        <p:spPr>
          <a:xfrm>
            <a:off x="0" y="0"/>
            <a:ext cx="9144000" cy="5143500"/>
          </a:xfrm>
        </p:spPr>
        <p:txBody>
          <a:bodyPr>
            <a:normAutofit/>
          </a:bodyPr>
          <a:lstStyle>
            <a:lvl1pPr marL="0" indent="0" algn="l">
              <a:buNone/>
              <a:defRPr sz="1800"/>
            </a:lvl1pPr>
          </a:lstStyle>
          <a:p>
            <a:r>
              <a:rPr lang="sv-SE" smtClean="0"/>
              <a:t>Klicka på ikonen för att lägga till en bild</a:t>
            </a:r>
            <a:endParaRPr lang="sv-SE" dirty="0"/>
          </a:p>
        </p:txBody>
      </p:sp>
      <p:sp>
        <p:nvSpPr>
          <p:cNvPr id="3" name="Platshållare för text 2"/>
          <p:cNvSpPr>
            <a:spLocks noGrp="1"/>
          </p:cNvSpPr>
          <p:nvPr>
            <p:ph type="body" sz="quarter" idx="12" hasCustomPrompt="1"/>
          </p:nvPr>
        </p:nvSpPr>
        <p:spPr>
          <a:xfrm>
            <a:off x="6966078" y="4157152"/>
            <a:ext cx="1763272" cy="701041"/>
          </a:xfrm>
          <a:blipFill>
            <a:blip r:embed="rId2"/>
            <a:stretch>
              <a:fillRect/>
            </a:stretch>
          </a:blipFill>
        </p:spPr>
        <p:txBody>
          <a:bodyPr>
            <a:noAutofit/>
          </a:bodyPr>
          <a:lstStyle>
            <a:lvl1pPr marL="0" indent="0">
              <a:spcBef>
                <a:spcPts val="0"/>
              </a:spcBef>
              <a:buNone/>
              <a:defRPr sz="100">
                <a:solidFill>
                  <a:schemeClr val="bg1"/>
                </a:solidFill>
              </a:defRPr>
            </a:lvl1pPr>
            <a:lvl2pPr marL="180363" indent="0">
              <a:buNone/>
              <a:defRPr sz="1200"/>
            </a:lvl2pPr>
            <a:lvl3pPr marL="360362" indent="0">
              <a:buNone/>
              <a:defRPr sz="1050"/>
            </a:lvl3pPr>
            <a:lvl4pPr marL="539750" indent="0">
              <a:buNone/>
              <a:defRPr sz="900"/>
            </a:lvl4pPr>
            <a:lvl5pPr marL="720000" indent="0">
              <a:buNone/>
              <a:defRPr sz="400"/>
            </a:lvl5pPr>
          </a:lstStyle>
          <a:p>
            <a:pPr lvl="0"/>
            <a:r>
              <a:rPr lang="sv-SE" dirty="0" smtClean="0"/>
              <a:t> </a:t>
            </a:r>
            <a:endParaRPr lang="sv-SE" dirty="0"/>
          </a:p>
        </p:txBody>
      </p:sp>
    </p:spTree>
    <p:extLst>
      <p:ext uri="{BB962C8B-B14F-4D97-AF65-F5344CB8AC3E}">
        <p14:creationId xmlns:p14="http://schemas.microsoft.com/office/powerpoint/2010/main" val="40376873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 - Alterna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763712" y="583234"/>
            <a:ext cx="5616000" cy="1102519"/>
          </a:xfrm>
        </p:spPr>
        <p:txBody>
          <a:bodyPr/>
          <a:lstStyle>
            <a:lvl1pPr>
              <a:lnSpc>
                <a:spcPts val="3600"/>
              </a:lnSpc>
              <a:defRPr sz="3600">
                <a:solidFill>
                  <a:schemeClr val="tx1"/>
                </a:solidFill>
              </a:defRPr>
            </a:lvl1pPr>
          </a:lstStyle>
          <a:p>
            <a:r>
              <a:rPr lang="sv-SE" smtClean="0"/>
              <a:t>Klicka här för att ändra format</a:t>
            </a:r>
            <a:endParaRPr lang="sv-SE"/>
          </a:p>
        </p:txBody>
      </p:sp>
      <p:sp>
        <p:nvSpPr>
          <p:cNvPr id="3" name="Underrubrik 2"/>
          <p:cNvSpPr>
            <a:spLocks noGrp="1"/>
          </p:cNvSpPr>
          <p:nvPr>
            <p:ph type="subTitle" idx="1"/>
          </p:nvPr>
        </p:nvSpPr>
        <p:spPr>
          <a:xfrm>
            <a:off x="1763712" y="1900671"/>
            <a:ext cx="5616000" cy="1314450"/>
          </a:xfrm>
        </p:spPr>
        <p:txBody>
          <a:bodyPr/>
          <a:lstStyle>
            <a:lvl1pPr marL="0" indent="0" algn="l">
              <a:lnSpc>
                <a:spcPts val="28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a:p>
        </p:txBody>
      </p:sp>
      <p:sp>
        <p:nvSpPr>
          <p:cNvPr id="7" name="Platshållare för text 7"/>
          <p:cNvSpPr>
            <a:spLocks noGrp="1"/>
          </p:cNvSpPr>
          <p:nvPr>
            <p:ph type="body" sz="quarter" idx="10" hasCustomPrompt="1"/>
          </p:nvPr>
        </p:nvSpPr>
        <p:spPr>
          <a:xfrm>
            <a:off x="1763688" y="4400725"/>
            <a:ext cx="4680520" cy="252000"/>
          </a:xfrm>
        </p:spPr>
        <p:txBody>
          <a:bodyPr wrap="none" tIns="0" bIns="0" anchor="ctr" anchorCtr="0">
            <a:noAutofit/>
          </a:bodyPr>
          <a:lstStyle>
            <a:lvl1pPr marL="0" indent="0">
              <a:buNone/>
              <a:defRPr sz="1200">
                <a:solidFill>
                  <a:schemeClr val="bg1"/>
                </a:solidFill>
              </a:defRPr>
            </a:lvl1pPr>
            <a:lvl2pPr marL="180363" indent="0">
              <a:buNone/>
              <a:defRPr/>
            </a:lvl2pPr>
            <a:lvl3pPr marL="360362" indent="0">
              <a:buNone/>
              <a:defRPr/>
            </a:lvl3pPr>
            <a:lvl4pPr marL="539750" indent="0">
              <a:buNone/>
              <a:defRPr/>
            </a:lvl4pPr>
            <a:lvl5pPr marL="720000" indent="0">
              <a:buNone/>
              <a:defRPr/>
            </a:lvl5pPr>
          </a:lstStyle>
          <a:p>
            <a:pPr lvl="0"/>
            <a:r>
              <a:rPr lang="sv-SE" dirty="0" smtClean="0"/>
              <a:t>Namn</a:t>
            </a:r>
          </a:p>
        </p:txBody>
      </p:sp>
      <p:sp>
        <p:nvSpPr>
          <p:cNvPr id="8" name="Platshållare för text 7"/>
          <p:cNvSpPr>
            <a:spLocks noGrp="1"/>
          </p:cNvSpPr>
          <p:nvPr>
            <p:ph type="body" sz="quarter" idx="11" hasCustomPrompt="1"/>
          </p:nvPr>
        </p:nvSpPr>
        <p:spPr>
          <a:xfrm>
            <a:off x="1763688" y="4646613"/>
            <a:ext cx="4680520" cy="252000"/>
          </a:xfrm>
        </p:spPr>
        <p:txBody>
          <a:bodyPr wrap="none" tIns="0" bIns="0" anchor="ctr" anchorCtr="0">
            <a:noAutofit/>
          </a:bodyPr>
          <a:lstStyle>
            <a:lvl1pPr marL="0" indent="0">
              <a:buNone/>
              <a:defRPr sz="1200">
                <a:solidFill>
                  <a:schemeClr val="bg1"/>
                </a:solidFill>
              </a:defRPr>
            </a:lvl1pPr>
            <a:lvl2pPr marL="180363" indent="0">
              <a:buNone/>
              <a:defRPr/>
            </a:lvl2pPr>
            <a:lvl3pPr marL="360362" indent="0">
              <a:buNone/>
              <a:defRPr/>
            </a:lvl3pPr>
            <a:lvl4pPr marL="539750" indent="0">
              <a:buNone/>
              <a:defRPr/>
            </a:lvl4pPr>
            <a:lvl5pPr marL="720000" indent="0">
              <a:buNone/>
              <a:defRPr/>
            </a:lvl5pPr>
          </a:lstStyle>
          <a:p>
            <a:pPr lvl="0"/>
            <a:r>
              <a:rPr lang="sv-SE" dirty="0" smtClean="0"/>
              <a:t>E-postadress</a:t>
            </a:r>
          </a:p>
        </p:txBody>
      </p:sp>
    </p:spTree>
    <p:extLst>
      <p:ext uri="{BB962C8B-B14F-4D97-AF65-F5344CB8AC3E}">
        <p14:creationId xmlns:p14="http://schemas.microsoft.com/office/powerpoint/2010/main" val="195364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8139" y="670514"/>
            <a:ext cx="6840004" cy="900000"/>
          </a:xfrm>
          <a:prstGeom prst="rect">
            <a:avLst/>
          </a:prstGeom>
        </p:spPr>
        <p:txBody>
          <a:bodyPr vert="horz" lIns="91440" tIns="45720" rIns="91440" bIns="4572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38138" y="1916750"/>
            <a:ext cx="8460000" cy="267094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39440" y="4790478"/>
            <a:ext cx="1352239" cy="180000"/>
          </a:xfrm>
          <a:prstGeom prst="rect">
            <a:avLst/>
          </a:prstGeom>
        </p:spPr>
        <p:txBody>
          <a:bodyPr vert="horz" lIns="91440" tIns="45720" rIns="91440" bIns="45720" rtlCol="0" anchor="ctr"/>
          <a:lstStyle>
            <a:lvl1pPr algn="l">
              <a:defRPr sz="700">
                <a:solidFill>
                  <a:schemeClr val="tx1"/>
                </a:solidFill>
              </a:defRPr>
            </a:lvl1pPr>
          </a:lstStyle>
          <a:p>
            <a:fld id="{62B7EAA8-C78F-4B59-A2F1-A8244E9DF8CB}" type="datetime1">
              <a:rPr lang="sv-SE" smtClean="0"/>
              <a:t>2021-05-07</a:t>
            </a:fld>
            <a:endParaRPr lang="sv-SE"/>
          </a:p>
        </p:txBody>
      </p:sp>
      <p:sp>
        <p:nvSpPr>
          <p:cNvPr id="5" name="Platshållare för sidfot 4"/>
          <p:cNvSpPr>
            <a:spLocks noGrp="1"/>
          </p:cNvSpPr>
          <p:nvPr>
            <p:ph type="ftr" sz="quarter" idx="3"/>
          </p:nvPr>
        </p:nvSpPr>
        <p:spPr>
          <a:xfrm>
            <a:off x="1763688" y="4790508"/>
            <a:ext cx="6264696" cy="180000"/>
          </a:xfrm>
          <a:prstGeom prst="rect">
            <a:avLst/>
          </a:prstGeom>
        </p:spPr>
        <p:txBody>
          <a:bodyPr vert="horz" lIns="91440" tIns="45720" rIns="91440" bIns="45720" rtlCol="0" anchor="ctr"/>
          <a:lstStyle>
            <a:lvl1pPr algn="l">
              <a:defRPr sz="700">
                <a:solidFill>
                  <a:schemeClr val="tx1"/>
                </a:solidFill>
              </a:defRPr>
            </a:lvl1pPr>
          </a:lstStyle>
          <a:p>
            <a:r>
              <a:rPr lang="sv-SE" smtClean="0"/>
              <a:t>Presentationsnamn                                                     Namn</a:t>
            </a:r>
            <a:endParaRPr lang="sv-SE" dirty="0"/>
          </a:p>
        </p:txBody>
      </p:sp>
      <p:sp>
        <p:nvSpPr>
          <p:cNvPr id="6" name="Platshållare för bildnummer 5"/>
          <p:cNvSpPr>
            <a:spLocks noGrp="1"/>
          </p:cNvSpPr>
          <p:nvPr>
            <p:ph type="sldNum" sz="quarter" idx="4"/>
          </p:nvPr>
        </p:nvSpPr>
        <p:spPr>
          <a:xfrm>
            <a:off x="8092708" y="4790508"/>
            <a:ext cx="707794" cy="180000"/>
          </a:xfrm>
          <a:prstGeom prst="rect">
            <a:avLst/>
          </a:prstGeom>
        </p:spPr>
        <p:txBody>
          <a:bodyPr vert="horz" lIns="91440" tIns="45720" rIns="91440" bIns="45720" rtlCol="0" anchor="ctr"/>
          <a:lstStyle>
            <a:lvl1pPr algn="r">
              <a:defRPr sz="700">
                <a:solidFill>
                  <a:schemeClr val="tx1"/>
                </a:solidFill>
              </a:defRPr>
            </a:lvl1pPr>
          </a:lstStyle>
          <a:p>
            <a:fld id="{0789ADA9-B8AF-40A6-8885-4ED779507B06}" type="slidenum">
              <a:rPr lang="sv-SE" smtClean="0"/>
              <a:pPr/>
              <a:t>‹#›</a:t>
            </a:fld>
            <a:endParaRPr lang="sv-SE"/>
          </a:p>
        </p:txBody>
      </p:sp>
      <p:pic>
        <p:nvPicPr>
          <p:cNvPr id="7" name="Bildobjekt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80389" y="363021"/>
            <a:ext cx="1331979" cy="528829"/>
          </a:xfrm>
          <a:prstGeom prst="rect">
            <a:avLst/>
          </a:prstGeom>
        </p:spPr>
      </p:pic>
      <p:cxnSp>
        <p:nvCxnSpPr>
          <p:cNvPr id="8" name="Rak 7"/>
          <p:cNvCxnSpPr/>
          <p:nvPr userDrawn="1"/>
        </p:nvCxnSpPr>
        <p:spPr>
          <a:xfrm>
            <a:off x="430171" y="4787406"/>
            <a:ext cx="8280920" cy="0"/>
          </a:xfrm>
          <a:prstGeom prst="line">
            <a:avLst/>
          </a:prstGeom>
        </p:spPr>
        <p:style>
          <a:lnRef idx="1">
            <a:schemeClr val="dk1"/>
          </a:lnRef>
          <a:fillRef idx="0">
            <a:schemeClr val="dk1"/>
          </a:fillRef>
          <a:effectRef idx="0">
            <a:schemeClr val="dk1"/>
          </a:effectRef>
          <a:fontRef idx="minor">
            <a:schemeClr val="tx1"/>
          </a:fontRef>
        </p:style>
      </p:cxnSp>
      <p:sp>
        <p:nvSpPr>
          <p:cNvPr id="9" name="textruta 8"/>
          <p:cNvSpPr txBox="1"/>
          <p:nvPr userDrawn="1"/>
        </p:nvSpPr>
        <p:spPr>
          <a:xfrm>
            <a:off x="1747096" y="5236046"/>
            <a:ext cx="5472608" cy="200055"/>
          </a:xfrm>
          <a:prstGeom prst="rect">
            <a:avLst/>
          </a:prstGeom>
          <a:noFill/>
        </p:spPr>
        <p:txBody>
          <a:bodyPr wrap="square" rtlCol="0">
            <a:spAutoFit/>
          </a:bodyPr>
          <a:lstStyle/>
          <a:p>
            <a:r>
              <a:rPr lang="sv-SE" sz="700" b="1" i="0" dirty="0" smtClean="0"/>
              <a:t>För att ändra/uppdatera/ta bort ”Presentationsnamn” och ”Namn” i foten, gå in på ”Infoga - Sidhuvud/sidfot” </a:t>
            </a:r>
            <a:endParaRPr lang="sv-SE" sz="700" b="1" i="0" dirty="0"/>
          </a:p>
        </p:txBody>
      </p:sp>
    </p:spTree>
    <p:extLst>
      <p:ext uri="{BB962C8B-B14F-4D97-AF65-F5344CB8AC3E}">
        <p14:creationId xmlns:p14="http://schemas.microsoft.com/office/powerpoint/2010/main" val="16203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4" r:id="rId5"/>
    <p:sldLayoutId id="2147483655" r:id="rId6"/>
    <p:sldLayoutId id="2147483658" r:id="rId7"/>
    <p:sldLayoutId id="2147483659" r:id="rId8"/>
    <p:sldLayoutId id="2147483657" r:id="rId9"/>
    <p:sldLayoutId id="2147483660" r:id="rId10"/>
  </p:sldLayoutIdLst>
  <p:timing>
    <p:tnLst>
      <p:par>
        <p:cTn id="1" dur="indefinite" restart="never" nodeType="tmRoot"/>
      </p:par>
    </p:tnLst>
  </p:timing>
  <p:hf hdr="0" ftr="0"/>
  <p:txStyles>
    <p:titleStyle>
      <a:lvl1pPr algn="l" defTabSz="914400" rtl="0" eaLnBrk="1" latinLnBrk="0" hangingPunct="1">
        <a:lnSpc>
          <a:spcPct val="100000"/>
        </a:lnSpc>
        <a:spcBef>
          <a:spcPct val="0"/>
        </a:spcBef>
        <a:buNone/>
        <a:defRPr sz="3000" kern="1200">
          <a:solidFill>
            <a:srgbClr val="007CC8"/>
          </a:solidFill>
          <a:latin typeface="+mj-lt"/>
          <a:ea typeface="+mj-ea"/>
          <a:cs typeface="+mj-cs"/>
        </a:defRPr>
      </a:lvl1pPr>
    </p:titleStyle>
    <p:bodyStyle>
      <a:lvl1pPr marL="179388" indent="-179388" algn="l" defTabSz="914400" rtl="0" eaLnBrk="1" latinLnBrk="0" hangingPunct="1">
        <a:lnSpc>
          <a:spcPct val="100000"/>
        </a:lnSpc>
        <a:spcBef>
          <a:spcPts val="800"/>
        </a:spcBef>
        <a:buClr>
          <a:srgbClr val="4CB48A"/>
        </a:buClr>
        <a:buFont typeface="Arial" pitchFamily="34" charset="0"/>
        <a:buChar char="•"/>
        <a:tabLst/>
        <a:defRPr sz="2400" kern="1200">
          <a:solidFill>
            <a:schemeClr val="tx1"/>
          </a:solidFill>
          <a:latin typeface="+mn-lt"/>
          <a:ea typeface="+mn-ea"/>
          <a:cs typeface="+mn-cs"/>
        </a:defRPr>
      </a:lvl1pPr>
      <a:lvl2pPr marL="360363" indent="-180000" algn="l" defTabSz="914400" rtl="0" eaLnBrk="1" latinLnBrk="0" hangingPunct="1">
        <a:lnSpc>
          <a:spcPct val="100000"/>
        </a:lnSpc>
        <a:spcBef>
          <a:spcPts val="800"/>
        </a:spcBef>
        <a:buClr>
          <a:srgbClr val="4CB48A"/>
        </a:buClr>
        <a:buFont typeface="Arial" pitchFamily="34" charset="0"/>
        <a:buChar char="•"/>
        <a:defRPr sz="2000" kern="1200">
          <a:solidFill>
            <a:schemeClr val="tx1"/>
          </a:solidFill>
          <a:latin typeface="+mn-lt"/>
          <a:ea typeface="+mn-ea"/>
          <a:cs typeface="+mn-cs"/>
        </a:defRPr>
      </a:lvl2pPr>
      <a:lvl3pPr marL="539750" indent="-179388" algn="l" defTabSz="914400" rtl="0" eaLnBrk="1" latinLnBrk="0" hangingPunct="1">
        <a:lnSpc>
          <a:spcPct val="100000"/>
        </a:lnSpc>
        <a:spcBef>
          <a:spcPts val="800"/>
        </a:spcBef>
        <a:buClr>
          <a:srgbClr val="4CB48A"/>
        </a:buClr>
        <a:buFont typeface="Arial" pitchFamily="34" charset="0"/>
        <a:buChar char="•"/>
        <a:defRPr sz="1600" kern="1200">
          <a:solidFill>
            <a:schemeClr val="tx1"/>
          </a:solidFill>
          <a:latin typeface="+mn-lt"/>
          <a:ea typeface="+mn-ea"/>
          <a:cs typeface="+mn-cs"/>
        </a:defRPr>
      </a:lvl3pPr>
      <a:lvl4pPr marL="720725" indent="-180975" algn="l" defTabSz="914400" rtl="0" eaLnBrk="1" latinLnBrk="0" hangingPunct="1">
        <a:lnSpc>
          <a:spcPct val="100000"/>
        </a:lnSpc>
        <a:spcBef>
          <a:spcPts val="600"/>
        </a:spcBef>
        <a:buClr>
          <a:srgbClr val="4CB48A"/>
        </a:buClr>
        <a:buFont typeface="Arial"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00000"/>
        </a:lnSpc>
        <a:spcBef>
          <a:spcPts val="600"/>
        </a:spcBef>
        <a:buClr>
          <a:srgbClr val="4CB48A"/>
        </a:buClr>
        <a:buFont typeface="Arial"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havochvatten.se/arter-och-livsmiljoer/frammande-arter/sok-frammande-arter/fakta/vitfingrad-brackvattenskrabba.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havochvatten.se/hav/fiske--fritid/arter/arter-och-naturtyper/svartmunnad-smorbul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havochvatten.se/hav/fiske--fritid/arter/arter-och-naturtyper/smal-vattenpes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havochvatten.se/hav/fiske--fritid/arter/arter-och-naturtyper/sjogull.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havochvatten.se/hav/fiske--fritid/arter/arter-och-naturtyper/japanskt-jatteostr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havochvatten.se/hav/fiske--fritid/arter/arter-och-naturtyper/japanskt-jatteostron.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havochvatten.se/arter-och-livsmiljoer/frammande-arter/sok-frammande-arter/fakta/marmorkrafta.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2.png"/><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havochvatten.se/hav/fiske--fritid/arter/arter-och-naturtyper/ullhandskrabba.html" TargetMode="External"/><Relationship Id="rId2" Type="http://schemas.openxmlformats.org/officeDocument/2006/relationships/hyperlink" Target="http://www.invasivaarter.nu/"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havochvatten.se/hav/fiske--fritid/arter/arter-och-naturtyper/asiatisk-blaskrabba.html" TargetMode="External"/><Relationship Id="rId2" Type="http://schemas.openxmlformats.org/officeDocument/2006/relationships/hyperlink" Target="http://www.invasivaarter.nu/"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invasivaarter.nu/"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havochvatten.se/hav/fiske--fritid/arter/arter-och-naturtyper/penselkrabb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a:srcRect r="15358" b="587"/>
          <a:stretch/>
        </p:blipFill>
        <p:spPr>
          <a:xfrm rot="5400000">
            <a:off x="1981218" y="-2017727"/>
            <a:ext cx="5236046" cy="9271504"/>
          </a:xfrm>
          <a:prstGeom prst="rect">
            <a:avLst/>
          </a:prstGeom>
        </p:spPr>
      </p:pic>
      <p:sp>
        <p:nvSpPr>
          <p:cNvPr id="2" name="Rubrik 1">
            <a:extLst>
              <a:ext uri="{FF2B5EF4-FFF2-40B4-BE49-F238E27FC236}">
                <a16:creationId xmlns:a16="http://schemas.microsoft.com/office/drawing/2014/main" id="{77E01A10-7A4A-498A-8E77-2A820DB908F3}"/>
              </a:ext>
              <a:ext uri="{C183D7F6-B498-43B3-948B-1728B52AA6E4}">
                <adec:decorative xmlns:adec="http://schemas.microsoft.com/office/drawing/2017/decorative" xmlns="" val="0"/>
              </a:ext>
            </a:extLst>
          </p:cNvPr>
          <p:cNvSpPr>
            <a:spLocks noGrp="1"/>
          </p:cNvSpPr>
          <p:nvPr>
            <p:ph type="ctrTitle"/>
          </p:nvPr>
        </p:nvSpPr>
        <p:spPr>
          <a:xfrm>
            <a:off x="821532" y="536327"/>
            <a:ext cx="5766692" cy="1790700"/>
          </a:xfrm>
        </p:spPr>
        <p:txBody>
          <a:bodyPr>
            <a:noAutofit/>
          </a:bodyPr>
          <a:lstStyle/>
          <a:p>
            <a:r>
              <a:rPr lang="sv-SE" sz="4000" b="1" dirty="0"/>
              <a:t>Invasiva vattenlevande djur och växter </a:t>
            </a:r>
          </a:p>
        </p:txBody>
      </p:sp>
      <p:sp>
        <p:nvSpPr>
          <p:cNvPr id="3" name="Underrubrik 2">
            <a:extLst>
              <a:ext uri="{FF2B5EF4-FFF2-40B4-BE49-F238E27FC236}">
                <a16:creationId xmlns:a16="http://schemas.microsoft.com/office/drawing/2014/main" id="{5C45551D-280A-4724-94C5-781068D67045}"/>
              </a:ext>
            </a:extLst>
          </p:cNvPr>
          <p:cNvSpPr>
            <a:spLocks noGrp="1"/>
          </p:cNvSpPr>
          <p:nvPr>
            <p:ph type="subTitle" idx="1"/>
          </p:nvPr>
        </p:nvSpPr>
        <p:spPr/>
        <p:txBody>
          <a:bodyPr>
            <a:normAutofit/>
          </a:bodyPr>
          <a:lstStyle/>
          <a:p>
            <a:r>
              <a:rPr lang="sv-SE" sz="2400" dirty="0" smtClean="0"/>
              <a:t>Informationssatsning 2021</a:t>
            </a:r>
            <a:endParaRPr lang="sv-SE" sz="2400" dirty="0"/>
          </a:p>
        </p:txBody>
      </p:sp>
      <p:sp>
        <p:nvSpPr>
          <p:cNvPr id="4" name="Platshållare för text 3">
            <a:extLst>
              <a:ext uri="{FF2B5EF4-FFF2-40B4-BE49-F238E27FC236}">
                <a16:creationId xmlns:a16="http://schemas.microsoft.com/office/drawing/2014/main" id="{11104795-F4BE-4ABF-ACDF-B2988CA387FB}"/>
              </a:ext>
            </a:extLst>
          </p:cNvPr>
          <p:cNvSpPr>
            <a:spLocks noGrp="1"/>
          </p:cNvSpPr>
          <p:nvPr>
            <p:ph type="body" sz="quarter" idx="10"/>
          </p:nvPr>
        </p:nvSpPr>
        <p:spPr>
          <a:xfrm>
            <a:off x="821532" y="3864305"/>
            <a:ext cx="4855724" cy="435637"/>
          </a:xfrm>
        </p:spPr>
        <p:txBody>
          <a:bodyPr>
            <a:noAutofit/>
          </a:bodyPr>
          <a:lstStyle/>
          <a:p>
            <a:r>
              <a:rPr lang="sv-SE" sz="1500" dirty="0" smtClean="0">
                <a:solidFill>
                  <a:srgbClr val="E84E0F"/>
                </a:solidFill>
              </a:rPr>
              <a:t>Leena Mägi</a:t>
            </a:r>
            <a:br>
              <a:rPr lang="sv-SE" sz="1500" dirty="0" smtClean="0">
                <a:solidFill>
                  <a:srgbClr val="E84E0F"/>
                </a:solidFill>
              </a:rPr>
            </a:br>
            <a:r>
              <a:rPr lang="sv-SE" sz="1500" dirty="0" smtClean="0">
                <a:solidFill>
                  <a:srgbClr val="E84E0F"/>
                </a:solidFill>
              </a:rPr>
              <a:t>leena.magi@havochvatten.se</a:t>
            </a:r>
            <a:endParaRPr lang="sv-SE" sz="1500" dirty="0">
              <a:solidFill>
                <a:srgbClr val="E84E0F"/>
              </a:solidFill>
            </a:endParaRPr>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192" y="2325962"/>
            <a:ext cx="2432918" cy="965868"/>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013" y="3420356"/>
            <a:ext cx="1152128" cy="231327"/>
          </a:xfrm>
          <a:prstGeom prst="rect">
            <a:avLst/>
          </a:prstGeom>
        </p:spPr>
      </p:pic>
    </p:spTree>
    <p:extLst>
      <p:ext uri="{BB962C8B-B14F-4D97-AF65-F5344CB8AC3E}">
        <p14:creationId xmlns:p14="http://schemas.microsoft.com/office/powerpoint/2010/main" val="1430030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1" y="350735"/>
            <a:ext cx="7328904" cy="900000"/>
          </a:xfrm>
        </p:spPr>
        <p:txBody>
          <a:bodyPr/>
          <a:lstStyle/>
          <a:p>
            <a:r>
              <a:rPr lang="sv-SE" sz="2300" dirty="0" smtClean="0">
                <a:solidFill>
                  <a:schemeClr val="accent3">
                    <a:lumMod val="90000"/>
                    <a:lumOff val="10000"/>
                  </a:schemeClr>
                </a:solidFill>
              </a:rPr>
              <a:t>Vitfingrad brackvattenskrabba, </a:t>
            </a:r>
            <a:r>
              <a:rPr lang="sv-SE" sz="2300" i="1" dirty="0" err="1">
                <a:solidFill>
                  <a:schemeClr val="accent3">
                    <a:lumMod val="90000"/>
                    <a:lumOff val="10000"/>
                  </a:schemeClr>
                </a:solidFill>
              </a:rPr>
              <a:t>Rhithropanopeus</a:t>
            </a:r>
            <a:r>
              <a:rPr lang="sv-SE" sz="2300" i="1" dirty="0">
                <a:solidFill>
                  <a:schemeClr val="accent3">
                    <a:lumMod val="90000"/>
                    <a:lumOff val="10000"/>
                  </a:schemeClr>
                </a:solidFill>
              </a:rPr>
              <a:t> </a:t>
            </a:r>
            <a:r>
              <a:rPr lang="sv-SE" sz="2300" i="1" dirty="0" err="1" smtClean="0">
                <a:solidFill>
                  <a:schemeClr val="accent3">
                    <a:lumMod val="90000"/>
                    <a:lumOff val="10000"/>
                  </a:schemeClr>
                </a:solidFill>
              </a:rPr>
              <a:t>harrisii</a:t>
            </a:r>
            <a:r>
              <a:rPr lang="sv-SE" sz="2300" i="1" dirty="0" smtClean="0">
                <a:solidFill>
                  <a:schemeClr val="accent3">
                    <a:lumMod val="90000"/>
                    <a:lumOff val="10000"/>
                  </a:schemeClr>
                </a:solidFill>
              </a:rPr>
              <a:t> (1/2)</a:t>
            </a:r>
            <a:endParaRPr lang="sv-SE" sz="23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10</a:t>
            </a:fld>
            <a:endParaRPr lang="sv-SE"/>
          </a:p>
        </p:txBody>
      </p:sp>
      <p:sp>
        <p:nvSpPr>
          <p:cNvPr id="8" name="textruta 7"/>
          <p:cNvSpPr txBox="1"/>
          <p:nvPr/>
        </p:nvSpPr>
        <p:spPr>
          <a:xfrm>
            <a:off x="395536" y="1347614"/>
            <a:ext cx="6336704" cy="4493538"/>
          </a:xfrm>
          <a:prstGeom prst="rect">
            <a:avLst/>
          </a:prstGeom>
          <a:noFill/>
        </p:spPr>
        <p:txBody>
          <a:bodyPr wrap="square" rtlCol="0">
            <a:spAutoFit/>
          </a:bodyPr>
          <a:lstStyle/>
          <a:p>
            <a:r>
              <a:rPr lang="sv-SE" dirty="0" smtClean="0"/>
              <a:t>Huvudbudskap</a:t>
            </a:r>
          </a:p>
          <a:p>
            <a:r>
              <a:rPr lang="sv-SE" sz="1400" i="1" dirty="0"/>
              <a:t>Den vitfingrade brackvattenskrabban klarar att reproducera sig ovanligt bra i Östersjön. </a:t>
            </a:r>
            <a:r>
              <a:rPr lang="sv-SE" sz="1400" i="1" dirty="0" smtClean="0"/>
              <a:t>Därför </a:t>
            </a:r>
            <a:r>
              <a:rPr lang="sv-SE" sz="1400" i="1" dirty="0"/>
              <a:t>kan </a:t>
            </a:r>
            <a:r>
              <a:rPr lang="sv-SE" sz="1400" i="1" dirty="0" smtClean="0"/>
              <a:t>den konkurrera </a:t>
            </a:r>
            <a:r>
              <a:rPr lang="sv-SE" sz="1400" i="1" dirty="0"/>
              <a:t>med inhemska arter om mat och </a:t>
            </a:r>
            <a:r>
              <a:rPr lang="sv-SE" sz="1400" i="1" dirty="0" smtClean="0"/>
              <a:t>utrymme. Samtidigt är den själv </a:t>
            </a:r>
            <a:r>
              <a:rPr lang="sv-SE" sz="1400" i="1" dirty="0"/>
              <a:t>byte till </a:t>
            </a:r>
            <a:r>
              <a:rPr lang="sv-SE" sz="1400" i="1" dirty="0" smtClean="0"/>
              <a:t>abborre</a:t>
            </a:r>
            <a:r>
              <a:rPr lang="sv-SE" sz="1400" i="1" dirty="0"/>
              <a:t>, simpa och gös</a:t>
            </a:r>
            <a:r>
              <a:rPr lang="sv-SE" sz="1400" i="1" dirty="0" smtClean="0"/>
              <a:t>. Denna krabba kan föra över sjukdomar </a:t>
            </a:r>
            <a:r>
              <a:rPr lang="sv-SE" sz="1400" i="1" dirty="0"/>
              <a:t>till inhemska arter som insjökräftor och </a:t>
            </a:r>
            <a:r>
              <a:rPr lang="sv-SE" sz="1400" i="1" dirty="0" smtClean="0"/>
              <a:t>musslor. I täta </a:t>
            </a:r>
            <a:r>
              <a:rPr lang="sv-SE" sz="1400" i="1" dirty="0"/>
              <a:t>bestånd kan krabborna </a:t>
            </a:r>
            <a:r>
              <a:rPr lang="sv-SE" sz="1400" i="1" dirty="0" smtClean="0"/>
              <a:t>samlas </a:t>
            </a:r>
            <a:r>
              <a:rPr lang="sv-SE" sz="1400" i="1" dirty="0"/>
              <a:t>på fiskeredskap och förstöra </a:t>
            </a:r>
            <a:r>
              <a:rPr lang="sv-SE" sz="1400" i="1" dirty="0" smtClean="0"/>
              <a:t>fångsten </a:t>
            </a:r>
            <a:r>
              <a:rPr lang="sv-SE" sz="1400" i="1" dirty="0"/>
              <a:t>och </a:t>
            </a:r>
            <a:r>
              <a:rPr lang="sv-SE" sz="1400" i="1" dirty="0" smtClean="0"/>
              <a:t>sätta </a:t>
            </a:r>
            <a:r>
              <a:rPr lang="sv-SE" sz="1400" i="1" dirty="0"/>
              <a:t>igen vattenledningsrör.</a:t>
            </a:r>
          </a:p>
          <a:p>
            <a:pPr fontAlgn="base"/>
            <a:endParaRPr lang="sv-SE" sz="1400" i="1" dirty="0"/>
          </a:p>
          <a:p>
            <a:pPr fontAlgn="base"/>
            <a:r>
              <a:rPr lang="sv-SE" dirty="0"/>
              <a:t>Kännetecken </a:t>
            </a:r>
            <a:r>
              <a:rPr lang="sv-SE" dirty="0" smtClean="0"/>
              <a:t>vitfingrad brackvattenskrabba </a:t>
            </a:r>
          </a:p>
          <a:p>
            <a:pPr marL="285750" indent="-285750">
              <a:buFont typeface="Arial" panose="020B0604020202020204" pitchFamily="34" charset="0"/>
              <a:buChar char="•"/>
            </a:pPr>
            <a:r>
              <a:rPr lang="sv-SE" sz="1400" i="1" dirty="0"/>
              <a:t>De är mycket små krabbor. Som vuxna blir de som mest två centimeter breda över ryggen. </a:t>
            </a:r>
          </a:p>
          <a:p>
            <a:pPr marL="285750" indent="-285750">
              <a:buFont typeface="Arial" panose="020B0604020202020204" pitchFamily="34" charset="0"/>
              <a:buChar char="•"/>
            </a:pPr>
            <a:r>
              <a:rPr lang="sv-SE" sz="1400" i="1" dirty="0"/>
              <a:t>Ryggskölden är bredare än den är lång, och nästan platt framtill (saknar jack i skölden).</a:t>
            </a:r>
          </a:p>
          <a:p>
            <a:pPr fontAlgn="base"/>
            <a:endParaRPr lang="sv-SE" dirty="0"/>
          </a:p>
          <a:p>
            <a:pPr fontAlgn="base"/>
            <a:endParaRPr lang="sv-SE" sz="1400" i="1" dirty="0"/>
          </a:p>
          <a:p>
            <a:pPr fontAlgn="base"/>
            <a:endParaRPr lang="sv-SE" sz="1400" dirty="0"/>
          </a:p>
          <a:p>
            <a:endParaRPr lang="sv-SE" sz="1400" i="1" dirty="0" smtClean="0"/>
          </a:p>
          <a:p>
            <a:endParaRPr lang="sv-SE" dirty="0" smtClean="0"/>
          </a:p>
          <a:p>
            <a:endParaRPr lang="sv-SE" dirty="0"/>
          </a:p>
        </p:txBody>
      </p:sp>
      <p:grpSp>
        <p:nvGrpSpPr>
          <p:cNvPr id="7" name="Grupp 6"/>
          <p:cNvGrpSpPr/>
          <p:nvPr/>
        </p:nvGrpSpPr>
        <p:grpSpPr>
          <a:xfrm>
            <a:off x="7236295" y="50299"/>
            <a:ext cx="1848706" cy="1026295"/>
            <a:chOff x="7236295" y="50299"/>
            <a:chExt cx="1848706" cy="1026295"/>
          </a:xfrm>
        </p:grpSpPr>
        <p:grpSp>
          <p:nvGrpSpPr>
            <p:cNvPr id="9" name="Grupp 8"/>
            <p:cNvGrpSpPr/>
            <p:nvPr/>
          </p:nvGrpSpPr>
          <p:grpSpPr>
            <a:xfrm>
              <a:off x="7236295" y="339502"/>
              <a:ext cx="1591028" cy="552329"/>
              <a:chOff x="7236295" y="339502"/>
              <a:chExt cx="1591028" cy="552329"/>
            </a:xfrm>
          </p:grpSpPr>
          <p:sp>
            <p:nvSpPr>
              <p:cNvPr id="11" name="Rektangel 10"/>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2" name="Rektangel 11"/>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0" name="Bildobjekt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248" y="1725923"/>
            <a:ext cx="2030051" cy="1574305"/>
          </a:xfrm>
          <a:prstGeom prst="rect">
            <a:avLst/>
          </a:prstGeom>
        </p:spPr>
      </p:pic>
    </p:spTree>
    <p:extLst>
      <p:ext uri="{BB962C8B-B14F-4D97-AF65-F5344CB8AC3E}">
        <p14:creationId xmlns:p14="http://schemas.microsoft.com/office/powerpoint/2010/main" val="78103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9604" y="369627"/>
            <a:ext cx="7040872" cy="900000"/>
          </a:xfrm>
        </p:spPr>
        <p:txBody>
          <a:bodyPr/>
          <a:lstStyle/>
          <a:p>
            <a:r>
              <a:rPr lang="sv-SE" sz="2400" dirty="0">
                <a:solidFill>
                  <a:schemeClr val="accent3">
                    <a:lumMod val="90000"/>
                    <a:lumOff val="10000"/>
                  </a:schemeClr>
                </a:solidFill>
              </a:rPr>
              <a:t>Vitfingrad brackvattenskrabba, </a:t>
            </a:r>
            <a:r>
              <a:rPr lang="sv-SE" sz="2400" i="1" dirty="0" err="1">
                <a:solidFill>
                  <a:schemeClr val="accent3">
                    <a:lumMod val="90000"/>
                    <a:lumOff val="10000"/>
                  </a:schemeClr>
                </a:solidFill>
              </a:rPr>
              <a:t>Rhithropanopeus</a:t>
            </a:r>
            <a:r>
              <a:rPr lang="sv-SE" sz="2400" i="1" dirty="0">
                <a:solidFill>
                  <a:schemeClr val="accent3">
                    <a:lumMod val="90000"/>
                    <a:lumOff val="10000"/>
                  </a:schemeClr>
                </a:solidFill>
              </a:rPr>
              <a:t> </a:t>
            </a:r>
            <a:r>
              <a:rPr lang="sv-SE" sz="2400" i="1" dirty="0" err="1" smtClean="0">
                <a:solidFill>
                  <a:schemeClr val="accent3">
                    <a:lumMod val="90000"/>
                    <a:lumOff val="10000"/>
                  </a:schemeClr>
                </a:solidFill>
              </a:rPr>
              <a:t>harrisii</a:t>
            </a:r>
            <a:r>
              <a:rPr lang="sv-SE" sz="2400" i="1" dirty="0" smtClean="0">
                <a:solidFill>
                  <a:schemeClr val="accent3">
                    <a:lumMod val="90000"/>
                    <a:lumOff val="10000"/>
                  </a:schemeClr>
                </a:solidFill>
              </a:rPr>
              <a:t> (2/2)</a:t>
            </a: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11</a:t>
            </a:fld>
            <a:endParaRPr lang="sv-SE"/>
          </a:p>
        </p:txBody>
      </p:sp>
      <p:sp>
        <p:nvSpPr>
          <p:cNvPr id="7" name="textruta 6"/>
          <p:cNvSpPr txBox="1"/>
          <p:nvPr/>
        </p:nvSpPr>
        <p:spPr>
          <a:xfrm>
            <a:off x="401216" y="1340024"/>
            <a:ext cx="8180586" cy="3447098"/>
          </a:xfrm>
          <a:prstGeom prst="rect">
            <a:avLst/>
          </a:prstGeom>
          <a:noFill/>
        </p:spPr>
        <p:txBody>
          <a:bodyPr wrap="square" rtlCol="0">
            <a:spAutoFit/>
          </a:bodyPr>
          <a:lstStyle/>
          <a:p>
            <a:pPr fontAlgn="base"/>
            <a:r>
              <a:rPr lang="sv-SE" sz="1600" dirty="0"/>
              <a:t>Möjliga effekter </a:t>
            </a:r>
          </a:p>
          <a:p>
            <a:r>
              <a:rPr lang="sv-SE" sz="1200" dirty="0"/>
              <a:t>Den vitfingrade brackvattenskrabban klarar att reproducera sig ovanligt bra i Östersjön. Det kan innebära att den konkurrerar med inhemska arter om mat och </a:t>
            </a:r>
            <a:r>
              <a:rPr lang="sv-SE" sz="1200" dirty="0" smtClean="0"/>
              <a:t>utrymme. </a:t>
            </a:r>
            <a:r>
              <a:rPr lang="sv-SE" sz="1200" dirty="0"/>
              <a:t>D</a:t>
            </a:r>
            <a:r>
              <a:rPr lang="sv-SE" sz="1200" dirty="0" smtClean="0"/>
              <a:t>en kan </a:t>
            </a:r>
            <a:r>
              <a:rPr lang="sv-SE" sz="1200" dirty="0"/>
              <a:t>själv </a:t>
            </a:r>
            <a:r>
              <a:rPr lang="sv-SE" sz="1200" dirty="0" smtClean="0"/>
              <a:t>bli byte </a:t>
            </a:r>
            <a:r>
              <a:rPr lang="sv-SE" sz="1200" dirty="0"/>
              <a:t>till fiskar som </a:t>
            </a:r>
            <a:r>
              <a:rPr lang="sv-SE" sz="1200" dirty="0" smtClean="0"/>
              <a:t>abborre</a:t>
            </a:r>
            <a:r>
              <a:rPr lang="sv-SE" sz="1200" dirty="0"/>
              <a:t>, simpa och gös.</a:t>
            </a:r>
          </a:p>
          <a:p>
            <a:r>
              <a:rPr lang="sv-SE" sz="1200" dirty="0" smtClean="0"/>
              <a:t>Krabban kan föra </a:t>
            </a:r>
            <a:r>
              <a:rPr lang="sv-SE" sz="1200" dirty="0"/>
              <a:t>över</a:t>
            </a:r>
            <a:r>
              <a:rPr lang="sv-SE" sz="1200" dirty="0" smtClean="0"/>
              <a:t> </a:t>
            </a:r>
            <a:r>
              <a:rPr lang="sv-SE" sz="1200" dirty="0"/>
              <a:t>sjukdomar till inhemska arter som insjökräftor och möjligen även musslor</a:t>
            </a:r>
            <a:r>
              <a:rPr lang="sv-SE" sz="1200" dirty="0" smtClean="0"/>
              <a:t>.</a:t>
            </a:r>
            <a:endParaRPr lang="sv-SE" sz="1200" dirty="0"/>
          </a:p>
          <a:p>
            <a:r>
              <a:rPr lang="sv-SE" sz="1200" dirty="0"/>
              <a:t>När de förekommer i mycket täta bestånd kan krabborna </a:t>
            </a:r>
            <a:r>
              <a:rPr lang="sv-SE" sz="1200" dirty="0" smtClean="0"/>
              <a:t>hopa sig </a:t>
            </a:r>
            <a:r>
              <a:rPr lang="sv-SE" sz="1200" dirty="0"/>
              <a:t>på fiskeredskap och förstöra fångsten, och även sätta igen vattenledningsrör</a:t>
            </a:r>
            <a:r>
              <a:rPr lang="sv-SE" sz="1200" dirty="0" smtClean="0"/>
              <a:t>.</a:t>
            </a:r>
            <a:endParaRPr lang="sv-SE" sz="1200" dirty="0"/>
          </a:p>
          <a:p>
            <a:pPr fontAlgn="base"/>
            <a:endParaRPr lang="sv-SE" sz="1400" dirty="0"/>
          </a:p>
          <a:p>
            <a:pPr fontAlgn="base"/>
            <a:r>
              <a:rPr lang="sv-SE" sz="1600" dirty="0" smtClean="0"/>
              <a:t>Om </a:t>
            </a:r>
            <a:r>
              <a:rPr lang="sv-SE" sz="1600" dirty="0"/>
              <a:t>du hittar en </a:t>
            </a:r>
            <a:r>
              <a:rPr lang="sv-SE" sz="1600" dirty="0" smtClean="0"/>
              <a:t>vitfingrad brackvattenskrabba</a:t>
            </a:r>
            <a:endParaRPr lang="sv-SE" sz="1600" dirty="0"/>
          </a:p>
          <a:p>
            <a:pPr fontAlgn="base"/>
            <a:r>
              <a:rPr lang="sv-SE" sz="1200" dirty="0"/>
              <a:t>Om du hittar vad du misstänker är en </a:t>
            </a:r>
            <a:r>
              <a:rPr lang="sv-SE" sz="1200" dirty="0" smtClean="0"/>
              <a:t>vitfingrad brackvattenskrabba, </a:t>
            </a:r>
            <a:r>
              <a:rPr lang="sv-SE" sz="1200" dirty="0"/>
              <a:t>släpp inte tillbaka den i vattnet! </a:t>
            </a:r>
            <a:r>
              <a:rPr lang="sv-SE" sz="1200" dirty="0" smtClean="0"/>
              <a:t>Rapportera </a:t>
            </a:r>
            <a:r>
              <a:rPr lang="sv-SE" sz="1200" dirty="0"/>
              <a:t>alltid in ditt fynd till </a:t>
            </a:r>
            <a:r>
              <a:rPr lang="sv-SE" sz="1200" dirty="0" smtClean="0">
                <a:hlinkClick r:id="rId3"/>
              </a:rPr>
              <a:t>www.rappen.nu</a:t>
            </a:r>
            <a:endParaRPr lang="sv-SE" sz="1200" dirty="0"/>
          </a:p>
          <a:p>
            <a:pPr fontAlgn="base"/>
            <a:endParaRPr lang="sv-SE" sz="1200" dirty="0"/>
          </a:p>
          <a:p>
            <a:pPr fontAlgn="base"/>
            <a:r>
              <a:rPr lang="sv-SE" sz="1600" dirty="0"/>
              <a:t>Mer information</a:t>
            </a:r>
          </a:p>
          <a:p>
            <a:pPr fontAlgn="base"/>
            <a:r>
              <a:rPr lang="sv-SE" sz="1200" dirty="0">
                <a:hlinkClick r:id="rId4"/>
              </a:rPr>
              <a:t>https://www.havochvatten.se/arter-och-livsmiljoer/frammande-arter/sok-frammande-arter/fakta/vitfingrad-brackvattenskrabba.html</a:t>
            </a:r>
            <a:r>
              <a:rPr lang="sv-SE" sz="1200" dirty="0" smtClean="0">
                <a:hlinkClick r:id="rId4"/>
              </a:rPr>
              <a:t>#</a:t>
            </a:r>
            <a:endParaRPr lang="sv-SE" sz="1200" dirty="0" smtClean="0"/>
          </a:p>
          <a:p>
            <a:pPr fontAlgn="base"/>
            <a:endParaRPr lang="sv-SE" sz="1200" dirty="0"/>
          </a:p>
          <a:p>
            <a:pPr fontAlgn="base"/>
            <a:r>
              <a:rPr lang="sv-SE" sz="1200" dirty="0"/>
              <a:t>Fotograf: </a:t>
            </a:r>
            <a:r>
              <a:rPr lang="sv-SE" sz="1200" dirty="0" smtClean="0"/>
              <a:t>Matz Berggren </a:t>
            </a:r>
          </a:p>
          <a:p>
            <a:r>
              <a:rPr lang="sv-SE" sz="1200" dirty="0" smtClean="0"/>
              <a:t>Bildnamn</a:t>
            </a:r>
            <a:r>
              <a:rPr lang="sv-SE" sz="1200" dirty="0"/>
              <a:t>: Vitfingrad brackvattenskrabba </a:t>
            </a:r>
            <a:r>
              <a:rPr lang="sv-SE" sz="1200" i="1" dirty="0"/>
              <a:t>(</a:t>
            </a:r>
            <a:r>
              <a:rPr lang="sv-SE" sz="1200" i="1" dirty="0" err="1"/>
              <a:t>Rhithropanopeus</a:t>
            </a:r>
            <a:r>
              <a:rPr lang="sv-SE" sz="1200" i="1" dirty="0"/>
              <a:t> </a:t>
            </a:r>
            <a:r>
              <a:rPr lang="sv-SE" sz="1200" i="1" dirty="0" err="1"/>
              <a:t>harrisii</a:t>
            </a:r>
            <a:r>
              <a:rPr lang="sv-SE" sz="1200" i="1" dirty="0" smtClean="0"/>
              <a:t>)</a:t>
            </a:r>
            <a:endParaRPr lang="sv-SE" sz="1200" i="1" dirty="0"/>
          </a:p>
        </p:txBody>
      </p:sp>
      <p:grpSp>
        <p:nvGrpSpPr>
          <p:cNvPr id="6" name="Grupp 5"/>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241194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8138" y="507547"/>
            <a:ext cx="7042174" cy="900000"/>
          </a:xfrm>
        </p:spPr>
        <p:txBody>
          <a:bodyPr/>
          <a:lstStyle/>
          <a:p>
            <a:r>
              <a:rPr lang="sv-SE" sz="2200" dirty="0" err="1">
                <a:solidFill>
                  <a:schemeClr val="accent3">
                    <a:lumMod val="90000"/>
                    <a:lumOff val="10000"/>
                  </a:schemeClr>
                </a:solidFill>
              </a:rPr>
              <a:t>Svartmunnad</a:t>
            </a:r>
            <a:r>
              <a:rPr lang="sv-SE" sz="2200" dirty="0">
                <a:solidFill>
                  <a:schemeClr val="accent3">
                    <a:lumMod val="90000"/>
                    <a:lumOff val="10000"/>
                  </a:schemeClr>
                </a:solidFill>
              </a:rPr>
              <a:t> </a:t>
            </a:r>
            <a:r>
              <a:rPr lang="sv-SE" sz="2200" dirty="0" smtClean="0">
                <a:solidFill>
                  <a:schemeClr val="accent3">
                    <a:lumMod val="90000"/>
                    <a:lumOff val="10000"/>
                  </a:schemeClr>
                </a:solidFill>
              </a:rPr>
              <a:t>smörbult, </a:t>
            </a:r>
            <a:r>
              <a:rPr lang="sv-SE" sz="2200" i="1" dirty="0" err="1" smtClean="0">
                <a:solidFill>
                  <a:schemeClr val="accent3">
                    <a:lumMod val="90000"/>
                    <a:lumOff val="10000"/>
                  </a:schemeClr>
                </a:solidFill>
              </a:rPr>
              <a:t>Neogobius</a:t>
            </a:r>
            <a:r>
              <a:rPr lang="sv-SE" sz="2200" i="1" dirty="0" smtClean="0">
                <a:solidFill>
                  <a:schemeClr val="accent3">
                    <a:lumMod val="90000"/>
                    <a:lumOff val="10000"/>
                  </a:schemeClr>
                </a:solidFill>
              </a:rPr>
              <a:t> </a:t>
            </a:r>
            <a:r>
              <a:rPr lang="sv-SE" sz="2200" i="1" dirty="0" err="1" smtClean="0">
                <a:solidFill>
                  <a:schemeClr val="accent3">
                    <a:lumMod val="90000"/>
                    <a:lumOff val="10000"/>
                  </a:schemeClr>
                </a:solidFill>
              </a:rPr>
              <a:t>melanostomus</a:t>
            </a:r>
            <a:r>
              <a:rPr lang="sv-SE" sz="2200" i="1" dirty="0" smtClean="0">
                <a:solidFill>
                  <a:schemeClr val="accent3">
                    <a:lumMod val="90000"/>
                    <a:lumOff val="10000"/>
                  </a:schemeClr>
                </a:solidFill>
              </a:rPr>
              <a:t> (1/2)</a:t>
            </a:r>
            <a:r>
              <a:rPr lang="sv-SE" sz="2200" dirty="0">
                <a:solidFill>
                  <a:schemeClr val="accent3">
                    <a:lumMod val="90000"/>
                    <a:lumOff val="10000"/>
                  </a:schemeClr>
                </a:solidFill>
              </a:rPr>
              <a:t/>
            </a:r>
            <a:br>
              <a:rPr lang="sv-SE" sz="2200" dirty="0">
                <a:solidFill>
                  <a:schemeClr val="accent3">
                    <a:lumMod val="90000"/>
                    <a:lumOff val="10000"/>
                  </a:schemeClr>
                </a:solidFill>
              </a:rPr>
            </a:br>
            <a:endParaRPr lang="sv-SE" sz="2200" dirty="0">
              <a:solidFill>
                <a:schemeClr val="accent3">
                  <a:lumMod val="90000"/>
                  <a:lumOff val="10000"/>
                </a:schemeClr>
              </a:solidFill>
            </a:endParaRPr>
          </a:p>
        </p:txBody>
      </p:sp>
      <p:sp>
        <p:nvSpPr>
          <p:cNvPr id="4" name="Platshållare för datum 3"/>
          <p:cNvSpPr>
            <a:spLocks noGrp="1"/>
          </p:cNvSpPr>
          <p:nvPr>
            <p:ph type="dt" sz="half" idx="10"/>
          </p:nvPr>
        </p:nvSpPr>
        <p:spPr/>
        <p:txBody>
          <a:bodyPr/>
          <a:lstStyle/>
          <a:p>
            <a:fld id="{4419C45C-5EBB-456B-B87D-9D0745948B9F}" type="datetime1">
              <a:rPr lang="sv-SE" smtClean="0"/>
              <a:t>2021-05-07</a:t>
            </a:fld>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12</a:t>
            </a:fld>
            <a:endParaRPr lang="sv-SE"/>
          </a:p>
        </p:txBody>
      </p:sp>
      <p:sp>
        <p:nvSpPr>
          <p:cNvPr id="7" name="textruta 6"/>
          <p:cNvSpPr txBox="1"/>
          <p:nvPr/>
        </p:nvSpPr>
        <p:spPr>
          <a:xfrm>
            <a:off x="395536" y="1347614"/>
            <a:ext cx="5832648" cy="4493538"/>
          </a:xfrm>
          <a:prstGeom prst="rect">
            <a:avLst/>
          </a:prstGeom>
          <a:noFill/>
        </p:spPr>
        <p:txBody>
          <a:bodyPr wrap="square" rtlCol="0">
            <a:spAutoFit/>
          </a:bodyPr>
          <a:lstStyle/>
          <a:p>
            <a:r>
              <a:rPr lang="sv-SE" dirty="0" smtClean="0"/>
              <a:t>Huvudbudskap</a:t>
            </a:r>
          </a:p>
          <a:p>
            <a:pPr fontAlgn="base"/>
            <a:r>
              <a:rPr lang="sv-SE" sz="1400" i="1" dirty="0" err="1"/>
              <a:t>Svartmunnad</a:t>
            </a:r>
            <a:r>
              <a:rPr lang="sv-SE" sz="1400" i="1" dirty="0"/>
              <a:t> smörbult </a:t>
            </a:r>
            <a:r>
              <a:rPr lang="sv-SE" sz="1400" i="1" dirty="0" smtClean="0"/>
              <a:t>är en glupsk fisk som är </a:t>
            </a:r>
            <a:r>
              <a:rPr lang="sv-SE" sz="1400" i="1" dirty="0"/>
              <a:t>mycket anpassningsbar i både sött och salt </a:t>
            </a:r>
            <a:r>
              <a:rPr lang="sv-SE" sz="1400" i="1" dirty="0" smtClean="0"/>
              <a:t>vatten och </a:t>
            </a:r>
            <a:r>
              <a:rPr lang="sv-SE" sz="1400" i="1" dirty="0"/>
              <a:t>kan föröka sig </a:t>
            </a:r>
            <a:r>
              <a:rPr lang="sv-SE" sz="1400" i="1" dirty="0" smtClean="0"/>
              <a:t>effektivt. </a:t>
            </a:r>
            <a:r>
              <a:rPr lang="sv-SE" sz="1400" i="1" dirty="0"/>
              <a:t>Risken finns att etableringen av </a:t>
            </a:r>
            <a:r>
              <a:rPr lang="sv-SE" sz="1400" i="1" dirty="0" err="1"/>
              <a:t>svartmunnad</a:t>
            </a:r>
            <a:r>
              <a:rPr lang="sv-SE" sz="1400" i="1" dirty="0"/>
              <a:t> smörbult i svenska vatten kan leda till betydande effekter på inhemska arter och ekosystem</a:t>
            </a:r>
            <a:r>
              <a:rPr lang="sv-SE" sz="1400" i="1" dirty="0" smtClean="0"/>
              <a:t>.</a:t>
            </a:r>
          </a:p>
          <a:p>
            <a:pPr fontAlgn="base"/>
            <a:endParaRPr lang="sv-SE" sz="1400" i="1" dirty="0"/>
          </a:p>
          <a:p>
            <a:pPr fontAlgn="base"/>
            <a:r>
              <a:rPr lang="sv-SE" dirty="0"/>
              <a:t>Kännetecken </a:t>
            </a:r>
            <a:r>
              <a:rPr lang="sv-SE" dirty="0" err="1" smtClean="0"/>
              <a:t>svartmunnad</a:t>
            </a:r>
            <a:r>
              <a:rPr lang="sv-SE" dirty="0" smtClean="0"/>
              <a:t> smörbult</a:t>
            </a:r>
          </a:p>
          <a:p>
            <a:pPr marL="285750" indent="-285750" fontAlgn="base">
              <a:buFont typeface="Arial" panose="020B0604020202020204" pitchFamily="34" charset="0"/>
              <a:buChar char="•"/>
            </a:pPr>
            <a:r>
              <a:rPr lang="sv-SE" sz="1400" i="1" dirty="0" smtClean="0"/>
              <a:t>En </a:t>
            </a:r>
            <a:r>
              <a:rPr lang="sv-SE" sz="1400" i="1" dirty="0"/>
              <a:t>vuxen </a:t>
            </a:r>
            <a:r>
              <a:rPr lang="sv-SE" sz="1400" i="1" dirty="0" err="1" smtClean="0"/>
              <a:t>svartmunnad</a:t>
            </a:r>
            <a:r>
              <a:rPr lang="sv-SE" sz="1400" i="1" dirty="0" smtClean="0"/>
              <a:t> </a:t>
            </a:r>
            <a:r>
              <a:rPr lang="sv-SE" sz="1400" i="1" dirty="0"/>
              <a:t>smörbult </a:t>
            </a:r>
            <a:r>
              <a:rPr lang="sv-SE" sz="1400" i="1" dirty="0" smtClean="0"/>
              <a:t>blir mellan </a:t>
            </a:r>
            <a:r>
              <a:rPr lang="sv-SE" sz="1400" i="1" dirty="0"/>
              <a:t>10 och 17 </a:t>
            </a:r>
            <a:r>
              <a:rPr lang="sv-SE" sz="1400" i="1" dirty="0" smtClean="0"/>
              <a:t>cm lång.</a:t>
            </a:r>
          </a:p>
          <a:p>
            <a:pPr marL="285750" indent="-285750" fontAlgn="base">
              <a:buFont typeface="Arial" panose="020B0604020202020204" pitchFamily="34" charset="0"/>
              <a:buChar char="•"/>
            </a:pPr>
            <a:r>
              <a:rPr lang="sv-SE" sz="1400" i="1" dirty="0" smtClean="0"/>
              <a:t>Färgen </a:t>
            </a:r>
            <a:r>
              <a:rPr lang="sv-SE" sz="1400" i="1" dirty="0"/>
              <a:t>är fläckigt gulgråbrun, men under lekperioden blir hannen helt svart med vitkantade stjärtfenor. </a:t>
            </a:r>
            <a:endParaRPr lang="sv-SE" sz="1400" i="1" dirty="0" smtClean="0"/>
          </a:p>
          <a:p>
            <a:pPr marL="285750" indent="-285750" fontAlgn="base">
              <a:buFont typeface="Arial" panose="020B0604020202020204" pitchFamily="34" charset="0"/>
              <a:buChar char="•"/>
            </a:pPr>
            <a:r>
              <a:rPr lang="sv-SE" sz="1400" i="1" dirty="0" err="1" smtClean="0"/>
              <a:t>Svartmunnad</a:t>
            </a:r>
            <a:r>
              <a:rPr lang="sv-SE" sz="1400" i="1" dirty="0" smtClean="0"/>
              <a:t> </a:t>
            </a:r>
            <a:r>
              <a:rPr lang="sv-SE" sz="1400" i="1" dirty="0"/>
              <a:t>smörbult har ofta en karaktäristisk svart fläck på bakre delen av den främre ryggfenan. </a:t>
            </a:r>
            <a:endParaRPr lang="sv-SE" sz="1400" i="1" dirty="0" smtClean="0"/>
          </a:p>
          <a:p>
            <a:pPr marL="285750" indent="-285750" fontAlgn="base">
              <a:buFont typeface="Arial" panose="020B0604020202020204" pitchFamily="34" charset="0"/>
              <a:buChar char="•"/>
            </a:pPr>
            <a:r>
              <a:rPr lang="sv-SE" sz="1400" i="1" dirty="0" smtClean="0"/>
              <a:t>Som </a:t>
            </a:r>
            <a:r>
              <a:rPr lang="sv-SE" sz="1400" i="1" dirty="0"/>
              <a:t>hos alla smörbultar är bukfenornas bas sammanväxta och bildar en sugskiva.</a:t>
            </a:r>
          </a:p>
          <a:p>
            <a:pPr fontAlgn="base"/>
            <a:endParaRPr lang="sv-SE" dirty="0"/>
          </a:p>
          <a:p>
            <a:pPr fontAlgn="base"/>
            <a:endParaRPr lang="sv-SE" sz="1400" i="1" dirty="0" smtClean="0"/>
          </a:p>
          <a:p>
            <a:pPr fontAlgn="base"/>
            <a:endParaRPr lang="sv-SE" sz="1400" i="1" dirty="0"/>
          </a:p>
          <a:p>
            <a:endParaRPr lang="sv-SE" dirty="0" smtClean="0"/>
          </a:p>
          <a:p>
            <a:endParaRPr lang="sv-SE" dirty="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563638"/>
            <a:ext cx="2558231" cy="1707654"/>
          </a:xfrm>
          <a:prstGeom prst="rect">
            <a:avLst/>
          </a:prstGeom>
        </p:spPr>
      </p:pic>
      <p:grpSp>
        <p:nvGrpSpPr>
          <p:cNvPr id="8" name="Grupp 7"/>
          <p:cNvGrpSpPr/>
          <p:nvPr/>
        </p:nvGrpSpPr>
        <p:grpSpPr>
          <a:xfrm>
            <a:off x="7236295" y="50299"/>
            <a:ext cx="1848706" cy="1026295"/>
            <a:chOff x="7236295" y="50299"/>
            <a:chExt cx="1848706" cy="1026295"/>
          </a:xfrm>
        </p:grpSpPr>
        <p:grpSp>
          <p:nvGrpSpPr>
            <p:cNvPr id="9" name="Grupp 8"/>
            <p:cNvGrpSpPr/>
            <p:nvPr/>
          </p:nvGrpSpPr>
          <p:grpSpPr>
            <a:xfrm>
              <a:off x="7236295" y="339502"/>
              <a:ext cx="1591028" cy="552329"/>
              <a:chOff x="7236295" y="339502"/>
              <a:chExt cx="1591028" cy="552329"/>
            </a:xfrm>
          </p:grpSpPr>
          <p:sp>
            <p:nvSpPr>
              <p:cNvPr id="11" name="Rektangel 10"/>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2" name="Rektangel 11"/>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24140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8138" y="494208"/>
            <a:ext cx="7042174" cy="900000"/>
          </a:xfrm>
        </p:spPr>
        <p:txBody>
          <a:bodyPr/>
          <a:lstStyle/>
          <a:p>
            <a:r>
              <a:rPr lang="sv-SE" sz="2200" dirty="0" err="1">
                <a:solidFill>
                  <a:schemeClr val="accent3">
                    <a:lumMod val="90000"/>
                    <a:lumOff val="10000"/>
                  </a:schemeClr>
                </a:solidFill>
              </a:rPr>
              <a:t>Svartmunnad</a:t>
            </a:r>
            <a:r>
              <a:rPr lang="sv-SE" sz="2200" dirty="0">
                <a:solidFill>
                  <a:schemeClr val="accent3">
                    <a:lumMod val="90000"/>
                    <a:lumOff val="10000"/>
                  </a:schemeClr>
                </a:solidFill>
              </a:rPr>
              <a:t> </a:t>
            </a:r>
            <a:r>
              <a:rPr lang="sv-SE" sz="2200" dirty="0" smtClean="0">
                <a:solidFill>
                  <a:schemeClr val="accent3">
                    <a:lumMod val="90000"/>
                    <a:lumOff val="10000"/>
                  </a:schemeClr>
                </a:solidFill>
              </a:rPr>
              <a:t>smörbult, </a:t>
            </a:r>
            <a:r>
              <a:rPr lang="sv-SE" sz="2200" i="1" dirty="0" err="1" smtClean="0">
                <a:solidFill>
                  <a:schemeClr val="accent3">
                    <a:lumMod val="90000"/>
                    <a:lumOff val="10000"/>
                  </a:schemeClr>
                </a:solidFill>
              </a:rPr>
              <a:t>Neogobius</a:t>
            </a:r>
            <a:r>
              <a:rPr lang="sv-SE" sz="2200" i="1" dirty="0" smtClean="0">
                <a:solidFill>
                  <a:schemeClr val="accent3">
                    <a:lumMod val="90000"/>
                    <a:lumOff val="10000"/>
                  </a:schemeClr>
                </a:solidFill>
              </a:rPr>
              <a:t> </a:t>
            </a:r>
            <a:r>
              <a:rPr lang="sv-SE" sz="2200" i="1" dirty="0" err="1" smtClean="0">
                <a:solidFill>
                  <a:schemeClr val="accent3">
                    <a:lumMod val="90000"/>
                    <a:lumOff val="10000"/>
                  </a:schemeClr>
                </a:solidFill>
              </a:rPr>
              <a:t>melanostomus</a:t>
            </a:r>
            <a:r>
              <a:rPr lang="sv-SE" sz="2200" i="1" dirty="0" smtClean="0">
                <a:solidFill>
                  <a:schemeClr val="accent3">
                    <a:lumMod val="90000"/>
                    <a:lumOff val="10000"/>
                  </a:schemeClr>
                </a:solidFill>
              </a:rPr>
              <a:t> (2/2)</a:t>
            </a:r>
            <a:r>
              <a:rPr lang="sv-SE" sz="2000" dirty="0">
                <a:solidFill>
                  <a:schemeClr val="accent3">
                    <a:lumMod val="90000"/>
                    <a:lumOff val="10000"/>
                  </a:schemeClr>
                </a:solidFill>
              </a:rPr>
              <a:t/>
            </a:r>
            <a:br>
              <a:rPr lang="sv-SE" sz="2000" dirty="0">
                <a:solidFill>
                  <a:schemeClr val="accent3">
                    <a:lumMod val="90000"/>
                    <a:lumOff val="10000"/>
                  </a:schemeClr>
                </a:solidFill>
              </a:rPr>
            </a:br>
            <a:endParaRPr lang="sv-SE" sz="2000" dirty="0">
              <a:solidFill>
                <a:schemeClr val="accent3">
                  <a:lumMod val="90000"/>
                  <a:lumOff val="10000"/>
                </a:schemeClr>
              </a:solidFill>
            </a:endParaRPr>
          </a:p>
        </p:txBody>
      </p:sp>
      <p:sp>
        <p:nvSpPr>
          <p:cNvPr id="4" name="Platshållare för datum 3"/>
          <p:cNvSpPr>
            <a:spLocks noGrp="1"/>
          </p:cNvSpPr>
          <p:nvPr>
            <p:ph type="dt" sz="half" idx="10"/>
          </p:nvPr>
        </p:nvSpPr>
        <p:spPr/>
        <p:txBody>
          <a:bodyPr/>
          <a:lstStyle/>
          <a:p>
            <a:fld id="{4419C45C-5EBB-456B-B87D-9D0745948B9F}" type="datetime1">
              <a:rPr lang="sv-SE" smtClean="0"/>
              <a:t>2021-05-07</a:t>
            </a:fld>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13</a:t>
            </a:fld>
            <a:endParaRPr lang="sv-SE"/>
          </a:p>
        </p:txBody>
      </p:sp>
      <p:sp>
        <p:nvSpPr>
          <p:cNvPr id="6" name="textruta 5"/>
          <p:cNvSpPr txBox="1"/>
          <p:nvPr/>
        </p:nvSpPr>
        <p:spPr>
          <a:xfrm>
            <a:off x="354931" y="1317694"/>
            <a:ext cx="8293100" cy="3231654"/>
          </a:xfrm>
          <a:prstGeom prst="rect">
            <a:avLst/>
          </a:prstGeom>
          <a:noFill/>
        </p:spPr>
        <p:txBody>
          <a:bodyPr wrap="square" rtlCol="0">
            <a:spAutoFit/>
          </a:bodyPr>
          <a:lstStyle/>
          <a:p>
            <a:pPr fontAlgn="base"/>
            <a:r>
              <a:rPr lang="sv-SE" sz="1600" dirty="0" smtClean="0"/>
              <a:t>Möjliga </a:t>
            </a:r>
            <a:r>
              <a:rPr lang="sv-SE" sz="1600" dirty="0"/>
              <a:t>effekter </a:t>
            </a:r>
            <a:endParaRPr lang="sv-SE" sz="1600" dirty="0" smtClean="0"/>
          </a:p>
          <a:p>
            <a:pPr fontAlgn="base"/>
            <a:r>
              <a:rPr lang="sv-SE" sz="1200" dirty="0" smtClean="0"/>
              <a:t>Den </a:t>
            </a:r>
            <a:r>
              <a:rPr lang="sv-SE" sz="1200" dirty="0" err="1" smtClean="0"/>
              <a:t>svartmunnade</a:t>
            </a:r>
            <a:r>
              <a:rPr lang="sv-SE" sz="1200" dirty="0" smtClean="0"/>
              <a:t> </a:t>
            </a:r>
            <a:r>
              <a:rPr lang="sv-SE" sz="1200" dirty="0"/>
              <a:t>smörbult </a:t>
            </a:r>
            <a:r>
              <a:rPr lang="sv-SE" sz="1200" dirty="0" smtClean="0"/>
              <a:t>är </a:t>
            </a:r>
            <a:r>
              <a:rPr lang="sv-SE" sz="1200" dirty="0"/>
              <a:t>mycket anpassningsbar och kan föröka sig effektivt under olika miljöbetingelser. Med sitt aggressiva </a:t>
            </a:r>
            <a:r>
              <a:rPr lang="sv-SE" sz="1200" dirty="0" smtClean="0"/>
              <a:t>beteende </a:t>
            </a:r>
            <a:r>
              <a:rPr lang="sv-SE" sz="1200" dirty="0"/>
              <a:t>skrämmer den </a:t>
            </a:r>
            <a:r>
              <a:rPr lang="sv-SE" sz="1200" dirty="0" smtClean="0"/>
              <a:t>bort </a:t>
            </a:r>
            <a:r>
              <a:rPr lang="sv-SE" sz="1200" dirty="0"/>
              <a:t>andra fiskar från de områden den etablerar </a:t>
            </a:r>
            <a:r>
              <a:rPr lang="sv-SE" sz="1200" dirty="0" smtClean="0"/>
              <a:t>sig </a:t>
            </a:r>
            <a:r>
              <a:rPr lang="sv-SE" sz="1200" dirty="0"/>
              <a:t>och den äter rommen från andra arter. Risken finns att etableringen av </a:t>
            </a:r>
            <a:r>
              <a:rPr lang="sv-SE" sz="1200" dirty="0" err="1"/>
              <a:t>svartmunnad</a:t>
            </a:r>
            <a:r>
              <a:rPr lang="sv-SE" sz="1200" dirty="0"/>
              <a:t> smörbult i svenska vatten kan leda till betydande effekter på inhemska arter och ekosystem. </a:t>
            </a:r>
            <a:r>
              <a:rPr lang="sv-SE" sz="1200" dirty="0" smtClean="0"/>
              <a:t>Eftersom den kan </a:t>
            </a:r>
            <a:r>
              <a:rPr lang="sv-SE" sz="1200" dirty="0"/>
              <a:t>leva och föröka sig i både sött och salt vatten, finns även en farhåga att den kan komma att etablera sig i våra svenska sjöar och vattendrag. </a:t>
            </a:r>
            <a:endParaRPr lang="sv-SE" sz="1200" dirty="0" smtClean="0"/>
          </a:p>
          <a:p>
            <a:pPr fontAlgn="base"/>
            <a:endParaRPr lang="sv-SE" sz="1200" dirty="0"/>
          </a:p>
          <a:p>
            <a:pPr fontAlgn="base"/>
            <a:r>
              <a:rPr lang="sv-SE" sz="1600" dirty="0"/>
              <a:t>Om du hittar en </a:t>
            </a:r>
            <a:r>
              <a:rPr lang="sv-SE" sz="1600" dirty="0" err="1" smtClean="0"/>
              <a:t>svartmunnad</a:t>
            </a:r>
            <a:r>
              <a:rPr lang="sv-SE" sz="1600" dirty="0" smtClean="0"/>
              <a:t> smörbult</a:t>
            </a:r>
            <a:endParaRPr lang="sv-SE" sz="1600" dirty="0"/>
          </a:p>
          <a:p>
            <a:pPr fontAlgn="base"/>
            <a:r>
              <a:rPr lang="sv-SE" sz="1200" dirty="0" smtClean="0"/>
              <a:t>Om </a:t>
            </a:r>
            <a:r>
              <a:rPr lang="sv-SE" sz="1200" dirty="0"/>
              <a:t>du hittar vad du misstänker är en </a:t>
            </a:r>
            <a:r>
              <a:rPr lang="sv-SE" sz="1200" dirty="0" err="1" smtClean="0"/>
              <a:t>svartmunnad</a:t>
            </a:r>
            <a:r>
              <a:rPr lang="sv-SE" sz="1200" dirty="0" smtClean="0"/>
              <a:t> smörbult, </a:t>
            </a:r>
            <a:r>
              <a:rPr lang="sv-SE" sz="1200" dirty="0"/>
              <a:t>släpp inte tillbaka den i </a:t>
            </a:r>
            <a:r>
              <a:rPr lang="sv-SE" sz="1200" dirty="0" smtClean="0"/>
              <a:t>vattnet. </a:t>
            </a:r>
            <a:br>
              <a:rPr lang="sv-SE" sz="1200" dirty="0" smtClean="0"/>
            </a:br>
            <a:r>
              <a:rPr lang="sv-SE" sz="1200" dirty="0" smtClean="0"/>
              <a:t>Rapportera </a:t>
            </a:r>
            <a:r>
              <a:rPr lang="sv-SE" sz="1200" dirty="0"/>
              <a:t>alltid in ditt fynd till </a:t>
            </a:r>
            <a:r>
              <a:rPr lang="sv-SE" sz="1200" dirty="0" smtClean="0">
                <a:hlinkClick r:id="rId3"/>
              </a:rPr>
              <a:t>www.rappen.nu</a:t>
            </a:r>
            <a:endParaRPr lang="sv-SE" sz="1200" dirty="0"/>
          </a:p>
          <a:p>
            <a:pPr fontAlgn="base"/>
            <a:endParaRPr lang="sv-SE" sz="1200" dirty="0"/>
          </a:p>
          <a:p>
            <a:pPr fontAlgn="base"/>
            <a:r>
              <a:rPr lang="sv-SE" sz="1600" dirty="0"/>
              <a:t>Mer information</a:t>
            </a:r>
          </a:p>
          <a:p>
            <a:pPr fontAlgn="base"/>
            <a:r>
              <a:rPr lang="sv-SE" sz="1200" dirty="0">
                <a:hlinkClick r:id="rId4"/>
              </a:rPr>
              <a:t>https://www.havochvatten.se/hav/fiske--</a:t>
            </a:r>
            <a:r>
              <a:rPr lang="sv-SE" sz="1200" dirty="0" smtClean="0">
                <a:hlinkClick r:id="rId4"/>
              </a:rPr>
              <a:t>fritid/arter/arter-och-naturtyper/svartmunnad-smorbult.html</a:t>
            </a:r>
            <a:endParaRPr lang="sv-SE" sz="1200" dirty="0" smtClean="0"/>
          </a:p>
          <a:p>
            <a:pPr fontAlgn="base"/>
            <a:endParaRPr lang="sv-SE" sz="1200" dirty="0"/>
          </a:p>
          <a:p>
            <a:pPr fontAlgn="base"/>
            <a:r>
              <a:rPr lang="sv-SE" sz="1200" dirty="0"/>
              <a:t>Fotograf: Anders </a:t>
            </a:r>
            <a:r>
              <a:rPr lang="sv-SE" sz="1200" dirty="0" err="1"/>
              <a:t>Salesjö</a:t>
            </a:r>
            <a:r>
              <a:rPr lang="sv-SE" sz="1200" dirty="0"/>
              <a:t> </a:t>
            </a:r>
            <a:endParaRPr lang="sv-SE" sz="1200" dirty="0" smtClean="0"/>
          </a:p>
          <a:p>
            <a:pPr fontAlgn="base"/>
            <a:r>
              <a:rPr lang="sv-SE" sz="1200" dirty="0" smtClean="0"/>
              <a:t>Bildnamn</a:t>
            </a:r>
            <a:r>
              <a:rPr lang="sv-SE" sz="1200" dirty="0"/>
              <a:t>: </a:t>
            </a:r>
            <a:r>
              <a:rPr lang="sv-SE" sz="1200" dirty="0" err="1"/>
              <a:t>Svartmunnad</a:t>
            </a:r>
            <a:r>
              <a:rPr lang="sv-SE" sz="1200" dirty="0"/>
              <a:t> smörbult </a:t>
            </a:r>
            <a:r>
              <a:rPr lang="sv-SE" sz="1200" i="1" dirty="0"/>
              <a:t>(</a:t>
            </a:r>
            <a:r>
              <a:rPr lang="sv-SE" sz="1200" i="1" dirty="0" err="1"/>
              <a:t>Neogobius</a:t>
            </a:r>
            <a:r>
              <a:rPr lang="sv-SE" sz="1200" i="1" dirty="0"/>
              <a:t> </a:t>
            </a:r>
            <a:r>
              <a:rPr lang="sv-SE" sz="1200" i="1" dirty="0" err="1"/>
              <a:t>melanostomus</a:t>
            </a:r>
            <a:r>
              <a:rPr lang="sv-SE" sz="1200" i="1" dirty="0"/>
              <a:t>)</a:t>
            </a:r>
          </a:p>
        </p:txBody>
      </p:sp>
      <p:grpSp>
        <p:nvGrpSpPr>
          <p:cNvPr id="7" name="Grupp 6"/>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141279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575057"/>
            <a:ext cx="6840004" cy="900000"/>
          </a:xfrm>
        </p:spPr>
        <p:txBody>
          <a:bodyPr/>
          <a:lstStyle/>
          <a:p>
            <a:r>
              <a:rPr lang="sv-SE" sz="2400" dirty="0">
                <a:solidFill>
                  <a:schemeClr val="accent3">
                    <a:lumMod val="90000"/>
                    <a:lumOff val="10000"/>
                  </a:schemeClr>
                </a:solidFill>
              </a:rPr>
              <a:t>Smal </a:t>
            </a:r>
            <a:r>
              <a:rPr lang="sv-SE" sz="2400" dirty="0" smtClean="0">
                <a:solidFill>
                  <a:schemeClr val="accent3">
                    <a:lumMod val="90000"/>
                    <a:lumOff val="10000"/>
                  </a:schemeClr>
                </a:solidFill>
              </a:rPr>
              <a:t>vattenpest, </a:t>
            </a:r>
            <a:r>
              <a:rPr lang="sv-SE" sz="2400" i="1" dirty="0" err="1" smtClean="0">
                <a:solidFill>
                  <a:schemeClr val="accent3">
                    <a:lumMod val="90000"/>
                    <a:lumOff val="10000"/>
                  </a:schemeClr>
                </a:solidFill>
              </a:rPr>
              <a:t>Elodea</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nuttallii</a:t>
            </a:r>
            <a:r>
              <a:rPr lang="sv-SE" sz="2400" i="1" dirty="0" smtClean="0">
                <a:solidFill>
                  <a:schemeClr val="accent3">
                    <a:lumMod val="90000"/>
                    <a:lumOff val="10000"/>
                  </a:schemeClr>
                </a:solidFill>
              </a:rPr>
              <a:t> (1/2)</a:t>
            </a:r>
            <a:r>
              <a:rPr lang="sv-SE" sz="2400" dirty="0" smtClean="0">
                <a:solidFill>
                  <a:schemeClr val="accent3">
                    <a:lumMod val="90000"/>
                    <a:lumOff val="10000"/>
                  </a:schemeClr>
                </a:solidFill>
              </a:rPr>
              <a:t> </a:t>
            </a:r>
            <a:r>
              <a:rPr lang="sv-SE" sz="2400" dirty="0">
                <a:solidFill>
                  <a:schemeClr val="accent3">
                    <a:lumMod val="90000"/>
                    <a:lumOff val="10000"/>
                  </a:schemeClr>
                </a:solidFill>
              </a:rPr>
              <a:t/>
            </a:r>
            <a:br>
              <a:rPr lang="sv-SE" sz="2400" dirty="0">
                <a:solidFill>
                  <a:schemeClr val="accent3">
                    <a:lumMod val="90000"/>
                    <a:lumOff val="10000"/>
                  </a:schemeClr>
                </a:solidFill>
              </a:rPr>
            </a:b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14</a:t>
            </a:fld>
            <a:endParaRPr lang="sv-SE"/>
          </a:p>
        </p:txBody>
      </p:sp>
      <p:sp>
        <p:nvSpPr>
          <p:cNvPr id="8" name="textruta 7"/>
          <p:cNvSpPr txBox="1"/>
          <p:nvPr/>
        </p:nvSpPr>
        <p:spPr>
          <a:xfrm>
            <a:off x="395536" y="1347614"/>
            <a:ext cx="6120680" cy="4216539"/>
          </a:xfrm>
          <a:prstGeom prst="rect">
            <a:avLst/>
          </a:prstGeom>
          <a:noFill/>
        </p:spPr>
        <p:txBody>
          <a:bodyPr wrap="square" rtlCol="0">
            <a:spAutoFit/>
          </a:bodyPr>
          <a:lstStyle/>
          <a:p>
            <a:r>
              <a:rPr lang="sv-SE" dirty="0" smtClean="0"/>
              <a:t>Huvudbudskap</a:t>
            </a:r>
          </a:p>
          <a:p>
            <a:pPr fontAlgn="base"/>
            <a:r>
              <a:rPr lang="sv-SE" sz="1400" i="1" dirty="0"/>
              <a:t>Smal vattenpest </a:t>
            </a:r>
            <a:r>
              <a:rPr lang="sv-SE" sz="1400" i="1" dirty="0" smtClean="0"/>
              <a:t>kan vara dekorativ i en damm, men om den kommer ut i andra vattendrag växer den snabbt </a:t>
            </a:r>
            <a:r>
              <a:rPr lang="sv-SE" sz="1400" i="1" dirty="0"/>
              <a:t>och sprider sig lätt. Den bildar täta bestånd som hindrar solljuset att tränga ned i vattnet </a:t>
            </a:r>
            <a:r>
              <a:rPr lang="sv-SE" sz="1400" i="1" dirty="0" smtClean="0"/>
              <a:t>och det </a:t>
            </a:r>
            <a:r>
              <a:rPr lang="sv-SE" sz="1400" i="1" dirty="0"/>
              <a:t>påverkar </a:t>
            </a:r>
            <a:r>
              <a:rPr lang="sv-SE" sz="1400" i="1" dirty="0" smtClean="0"/>
              <a:t>förutsättningarna för annat liv, både växter och djur.</a:t>
            </a:r>
            <a:r>
              <a:rPr lang="sv-SE" sz="1400" i="1" dirty="0"/>
              <a:t> Täta bestånd av smal vattenpest kan </a:t>
            </a:r>
            <a:r>
              <a:rPr lang="sv-SE" sz="1400" i="1" dirty="0" smtClean="0"/>
              <a:t>också ställa </a:t>
            </a:r>
            <a:r>
              <a:rPr lang="sv-SE" sz="1400" i="1" dirty="0"/>
              <a:t>till problem för båttrafik, fiske och </a:t>
            </a:r>
            <a:r>
              <a:rPr lang="sv-SE" sz="1400" i="1" dirty="0" smtClean="0"/>
              <a:t>bad. </a:t>
            </a:r>
          </a:p>
          <a:p>
            <a:pPr fontAlgn="base"/>
            <a:endParaRPr lang="sv-SE" sz="1400" dirty="0" smtClean="0"/>
          </a:p>
          <a:p>
            <a:pPr fontAlgn="base"/>
            <a:r>
              <a:rPr lang="sv-SE" dirty="0"/>
              <a:t>Kännetecken </a:t>
            </a:r>
            <a:r>
              <a:rPr lang="sv-SE" dirty="0" smtClean="0"/>
              <a:t>smal vattenpest</a:t>
            </a:r>
          </a:p>
          <a:p>
            <a:pPr marL="285750" indent="-285750" fontAlgn="base">
              <a:buFont typeface="Arial" panose="020B0604020202020204" pitchFamily="34" charset="0"/>
              <a:buChar char="•"/>
            </a:pPr>
            <a:r>
              <a:rPr lang="sv-SE" sz="1400" i="1" dirty="0"/>
              <a:t>E</a:t>
            </a:r>
            <a:r>
              <a:rPr lang="sv-SE" sz="1400" i="1" dirty="0" smtClean="0"/>
              <a:t>n </a:t>
            </a:r>
            <a:r>
              <a:rPr lang="sv-SE" sz="1400" i="1" dirty="0"/>
              <a:t>ljust grön </a:t>
            </a:r>
            <a:r>
              <a:rPr lang="sv-SE" sz="1400" i="1" dirty="0" smtClean="0"/>
              <a:t>dybladsväxt, har </a:t>
            </a:r>
            <a:r>
              <a:rPr lang="sv-SE" sz="1400" i="1" dirty="0"/>
              <a:t>långa slingor med stjälkar som kan bli ett par meter långa. </a:t>
            </a:r>
            <a:endParaRPr lang="sv-SE" sz="1400" i="1" dirty="0" smtClean="0"/>
          </a:p>
          <a:p>
            <a:pPr marL="285750" indent="-285750" fontAlgn="base">
              <a:buFont typeface="Arial" panose="020B0604020202020204" pitchFamily="34" charset="0"/>
              <a:buChar char="•"/>
            </a:pPr>
            <a:r>
              <a:rPr lang="sv-SE" sz="1400" i="1" dirty="0" smtClean="0"/>
              <a:t>De </a:t>
            </a:r>
            <a:r>
              <a:rPr lang="sv-SE" sz="1400" i="1" dirty="0"/>
              <a:t>ungefär 35 millimeter långa bladen sitter i kransar längs stjälken. </a:t>
            </a:r>
            <a:r>
              <a:rPr lang="sv-SE" sz="1400" i="1" dirty="0" smtClean="0"/>
              <a:t>Formen </a:t>
            </a:r>
            <a:r>
              <a:rPr lang="sv-SE" sz="1400" i="1" dirty="0"/>
              <a:t>på bladen kan variera. På grunt vatten är bladen bredare och kortare medan de på djupare vatten blir längre och smalare. </a:t>
            </a:r>
            <a:r>
              <a:rPr lang="sv-SE" sz="1400" i="1" dirty="0" smtClean="0"/>
              <a:t>Formen </a:t>
            </a:r>
            <a:r>
              <a:rPr lang="sv-SE" sz="1400" i="1" dirty="0"/>
              <a:t>på bladens yttersta spets är en viktig karaktär</a:t>
            </a:r>
            <a:r>
              <a:rPr lang="sv-SE" sz="1400" i="1" dirty="0" smtClean="0"/>
              <a:t>.</a:t>
            </a:r>
          </a:p>
          <a:p>
            <a:pPr marL="285750" indent="-285750" fontAlgn="base">
              <a:buFont typeface="Arial" panose="020B0604020202020204" pitchFamily="34" charset="0"/>
              <a:buChar char="•"/>
            </a:pPr>
            <a:r>
              <a:rPr lang="sv-SE" sz="1400" i="1" dirty="0"/>
              <a:t>Blommar med små vita blommor, åtta millimeter breda.</a:t>
            </a:r>
          </a:p>
          <a:p>
            <a:endParaRPr lang="sv-SE" sz="1400" i="1" dirty="0" smtClean="0"/>
          </a:p>
          <a:p>
            <a:endParaRPr lang="sv-SE" dirty="0" smtClean="0"/>
          </a:p>
          <a:p>
            <a:endParaRPr lang="sv-SE" dirty="0"/>
          </a:p>
        </p:txBody>
      </p:sp>
      <p:grpSp>
        <p:nvGrpSpPr>
          <p:cNvPr id="7" name="Grupp 6"/>
          <p:cNvGrpSpPr/>
          <p:nvPr/>
        </p:nvGrpSpPr>
        <p:grpSpPr>
          <a:xfrm>
            <a:off x="7236295" y="50299"/>
            <a:ext cx="1848706" cy="1026295"/>
            <a:chOff x="7236295" y="50299"/>
            <a:chExt cx="1848706" cy="1026295"/>
          </a:xfrm>
        </p:grpSpPr>
        <p:grpSp>
          <p:nvGrpSpPr>
            <p:cNvPr id="9" name="Grupp 8"/>
            <p:cNvGrpSpPr/>
            <p:nvPr/>
          </p:nvGrpSpPr>
          <p:grpSpPr>
            <a:xfrm>
              <a:off x="7236295" y="339502"/>
              <a:ext cx="1591028" cy="552329"/>
              <a:chOff x="7236295" y="339502"/>
              <a:chExt cx="1591028" cy="552329"/>
            </a:xfrm>
          </p:grpSpPr>
          <p:sp>
            <p:nvSpPr>
              <p:cNvPr id="11" name="Rektangel 10"/>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2" name="Rektangel 11"/>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pic>
        <p:nvPicPr>
          <p:cNvPr id="6" name="Bildobjekt 5"/>
          <p:cNvPicPr>
            <a:picLocks noChangeAspect="1"/>
          </p:cNvPicPr>
          <p:nvPr/>
        </p:nvPicPr>
        <p:blipFill rotWithShape="1">
          <a:blip r:embed="rId4" cstate="print">
            <a:extLst>
              <a:ext uri="{28A0092B-C50C-407E-A947-70E740481C1C}">
                <a14:useLocalDpi xmlns:a14="http://schemas.microsoft.com/office/drawing/2010/main" val="0"/>
              </a:ext>
            </a:extLst>
          </a:blip>
          <a:srcRect t="15001" r="25850"/>
          <a:stretch/>
        </p:blipFill>
        <p:spPr>
          <a:xfrm>
            <a:off x="6588224" y="1506010"/>
            <a:ext cx="2254335" cy="1938148"/>
          </a:xfrm>
          <a:prstGeom prst="rect">
            <a:avLst/>
          </a:prstGeom>
        </p:spPr>
      </p:pic>
    </p:spTree>
    <p:extLst>
      <p:ext uri="{BB962C8B-B14F-4D97-AF65-F5344CB8AC3E}">
        <p14:creationId xmlns:p14="http://schemas.microsoft.com/office/powerpoint/2010/main" val="399371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575057"/>
            <a:ext cx="6840004" cy="900000"/>
          </a:xfrm>
        </p:spPr>
        <p:txBody>
          <a:bodyPr/>
          <a:lstStyle/>
          <a:p>
            <a:r>
              <a:rPr lang="sv-SE" sz="2400" dirty="0">
                <a:solidFill>
                  <a:schemeClr val="accent3">
                    <a:lumMod val="90000"/>
                    <a:lumOff val="10000"/>
                  </a:schemeClr>
                </a:solidFill>
              </a:rPr>
              <a:t>Smal </a:t>
            </a:r>
            <a:r>
              <a:rPr lang="sv-SE" sz="2400" dirty="0" smtClean="0">
                <a:solidFill>
                  <a:schemeClr val="accent3">
                    <a:lumMod val="90000"/>
                    <a:lumOff val="10000"/>
                  </a:schemeClr>
                </a:solidFill>
              </a:rPr>
              <a:t>vattenpest, </a:t>
            </a:r>
            <a:r>
              <a:rPr lang="sv-SE" sz="2400" i="1" dirty="0" err="1" smtClean="0">
                <a:solidFill>
                  <a:schemeClr val="accent3">
                    <a:lumMod val="90000"/>
                    <a:lumOff val="10000"/>
                  </a:schemeClr>
                </a:solidFill>
              </a:rPr>
              <a:t>Elodea</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nuttallii</a:t>
            </a:r>
            <a:r>
              <a:rPr lang="sv-SE" sz="2400" i="1" dirty="0" smtClean="0">
                <a:solidFill>
                  <a:schemeClr val="accent3">
                    <a:lumMod val="90000"/>
                    <a:lumOff val="10000"/>
                  </a:schemeClr>
                </a:solidFill>
              </a:rPr>
              <a:t> (2/2)</a:t>
            </a:r>
            <a:r>
              <a:rPr lang="sv-SE" sz="2400" dirty="0" smtClean="0">
                <a:solidFill>
                  <a:schemeClr val="accent3">
                    <a:lumMod val="90000"/>
                    <a:lumOff val="10000"/>
                  </a:schemeClr>
                </a:solidFill>
              </a:rPr>
              <a:t> </a:t>
            </a:r>
            <a:r>
              <a:rPr lang="sv-SE" sz="2400" dirty="0">
                <a:solidFill>
                  <a:schemeClr val="accent3">
                    <a:lumMod val="90000"/>
                    <a:lumOff val="10000"/>
                  </a:schemeClr>
                </a:solidFill>
              </a:rPr>
              <a:t/>
            </a:r>
            <a:br>
              <a:rPr lang="sv-SE" sz="2400" dirty="0">
                <a:solidFill>
                  <a:schemeClr val="accent3">
                    <a:lumMod val="90000"/>
                    <a:lumOff val="10000"/>
                  </a:schemeClr>
                </a:solidFill>
              </a:rPr>
            </a:b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15</a:t>
            </a:fld>
            <a:endParaRPr lang="sv-SE"/>
          </a:p>
        </p:txBody>
      </p:sp>
      <p:sp>
        <p:nvSpPr>
          <p:cNvPr id="5" name="textruta 4"/>
          <p:cNvSpPr txBox="1"/>
          <p:nvPr/>
        </p:nvSpPr>
        <p:spPr>
          <a:xfrm>
            <a:off x="358143" y="1317694"/>
            <a:ext cx="8265008" cy="3323987"/>
          </a:xfrm>
          <a:prstGeom prst="rect">
            <a:avLst/>
          </a:prstGeom>
          <a:noFill/>
        </p:spPr>
        <p:txBody>
          <a:bodyPr wrap="square" rtlCol="0">
            <a:spAutoFit/>
          </a:bodyPr>
          <a:lstStyle/>
          <a:p>
            <a:pPr fontAlgn="base"/>
            <a:r>
              <a:rPr lang="sv-SE" sz="1600" dirty="0" smtClean="0"/>
              <a:t>Möjliga </a:t>
            </a:r>
            <a:r>
              <a:rPr lang="sv-SE" sz="1600" dirty="0"/>
              <a:t>effekter </a:t>
            </a:r>
          </a:p>
          <a:p>
            <a:pPr fontAlgn="base"/>
            <a:r>
              <a:rPr lang="sv-SE" sz="1200" dirty="0"/>
              <a:t>Smal vattenpest växer </a:t>
            </a:r>
            <a:r>
              <a:rPr lang="sv-SE" sz="1200" dirty="0" smtClean="0"/>
              <a:t>snabbt och sprider sig lätt. Den bildar </a:t>
            </a:r>
            <a:r>
              <a:rPr lang="sv-SE" sz="1200" dirty="0"/>
              <a:t>täta bestånd som </a:t>
            </a:r>
            <a:r>
              <a:rPr lang="sv-SE" sz="1200" dirty="0" smtClean="0"/>
              <a:t>hindrar </a:t>
            </a:r>
            <a:r>
              <a:rPr lang="sv-SE" sz="1200" dirty="0"/>
              <a:t>solljuset att tränga ned i vattnet vilket påverkar </a:t>
            </a:r>
            <a:r>
              <a:rPr lang="sv-SE" sz="1200" dirty="0" smtClean="0"/>
              <a:t>livsvillkor </a:t>
            </a:r>
            <a:r>
              <a:rPr lang="sv-SE" sz="1200" dirty="0"/>
              <a:t>för andra växter. Det kan även förändra miljön för djurlivet. </a:t>
            </a:r>
            <a:r>
              <a:rPr lang="sv-SE" sz="1200" dirty="0" smtClean="0"/>
              <a:t>På </a:t>
            </a:r>
            <a:r>
              <a:rPr lang="sv-SE" sz="1200" dirty="0"/>
              <a:t>ett positivt sätt genom att den blir föda åt till exempel betande sjöfågel och fungerar som skydd för </a:t>
            </a:r>
            <a:r>
              <a:rPr lang="sv-SE" sz="1200" dirty="0" smtClean="0"/>
              <a:t>yngel. På ett </a:t>
            </a:r>
            <a:r>
              <a:rPr lang="sv-SE" sz="1200" dirty="0"/>
              <a:t>negativt </a:t>
            </a:r>
            <a:r>
              <a:rPr lang="sv-SE" sz="1200" dirty="0" smtClean="0"/>
              <a:t>sätt genom </a:t>
            </a:r>
            <a:r>
              <a:rPr lang="sv-SE" sz="1200" dirty="0"/>
              <a:t>att skrymmande massor av smal vattenpest kan ödelägga </a:t>
            </a:r>
            <a:r>
              <a:rPr lang="sv-SE" sz="1200" dirty="0" smtClean="0"/>
              <a:t>livsmiljöer </a:t>
            </a:r>
            <a:r>
              <a:rPr lang="sv-SE" sz="1200" dirty="0"/>
              <a:t>för djur som kräftor och fisk. </a:t>
            </a:r>
            <a:r>
              <a:rPr lang="sv-SE" sz="1200" dirty="0" smtClean="0"/>
              <a:t>Täta </a:t>
            </a:r>
            <a:r>
              <a:rPr lang="sv-SE" sz="1200" dirty="0"/>
              <a:t>bestånd av smal vattenpest kan ställa till problem för båttrafik, fiske och </a:t>
            </a:r>
            <a:r>
              <a:rPr lang="sv-SE" sz="1200" dirty="0" smtClean="0"/>
              <a:t>rekreation. </a:t>
            </a:r>
            <a:endParaRPr lang="sv-SE" sz="1200" dirty="0"/>
          </a:p>
          <a:p>
            <a:pPr fontAlgn="base"/>
            <a:endParaRPr lang="sv-SE" sz="1200" dirty="0"/>
          </a:p>
          <a:p>
            <a:pPr fontAlgn="base"/>
            <a:r>
              <a:rPr lang="sv-SE" sz="1600" dirty="0"/>
              <a:t>Rapportera fynd</a:t>
            </a:r>
          </a:p>
          <a:p>
            <a:pPr fontAlgn="base"/>
            <a:r>
              <a:rPr lang="sv-SE" sz="1200" dirty="0"/>
              <a:t>Om du hittar vad du misstänker är </a:t>
            </a:r>
            <a:r>
              <a:rPr lang="sv-SE" sz="1200" dirty="0" smtClean="0"/>
              <a:t>smal vattenpest </a:t>
            </a:r>
            <a:r>
              <a:rPr lang="sv-SE" sz="1200" dirty="0"/>
              <a:t>kan du rapportera den till </a:t>
            </a:r>
            <a:r>
              <a:rPr lang="sv-SE" sz="1200" dirty="0" smtClean="0">
                <a:hlinkClick r:id="rId3"/>
              </a:rPr>
              <a:t>www.rappen.nu</a:t>
            </a:r>
            <a:endParaRPr lang="sv-SE" sz="1200" dirty="0"/>
          </a:p>
          <a:p>
            <a:pPr fontAlgn="base"/>
            <a:endParaRPr lang="sv-SE" sz="1200" dirty="0"/>
          </a:p>
          <a:p>
            <a:pPr fontAlgn="base"/>
            <a:r>
              <a:rPr lang="sv-SE" sz="1600" dirty="0"/>
              <a:t>Mer information</a:t>
            </a:r>
          </a:p>
          <a:p>
            <a:pPr fontAlgn="base"/>
            <a:r>
              <a:rPr lang="sv-SE" sz="1200" dirty="0">
                <a:hlinkClick r:id="rId4"/>
              </a:rPr>
              <a:t>https://www.havochvatten.se/hav/fiske--</a:t>
            </a:r>
            <a:r>
              <a:rPr lang="sv-SE" sz="1200" dirty="0" smtClean="0">
                <a:hlinkClick r:id="rId4"/>
              </a:rPr>
              <a:t>fritid/arter/arter-och-naturtyper/smal-vattenpest.html</a:t>
            </a:r>
            <a:endParaRPr lang="sv-SE" sz="1200" dirty="0" smtClean="0"/>
          </a:p>
          <a:p>
            <a:pPr fontAlgn="base"/>
            <a:endParaRPr lang="sv-SE" sz="1200" dirty="0"/>
          </a:p>
          <a:p>
            <a:pPr fontAlgn="base"/>
            <a:r>
              <a:rPr lang="sv-SE" sz="1200" dirty="0" smtClean="0"/>
              <a:t>Fotograf: Susanne Eriksson</a:t>
            </a:r>
          </a:p>
          <a:p>
            <a:pPr fontAlgn="base"/>
            <a:r>
              <a:rPr lang="sv-SE" sz="1200" dirty="0" smtClean="0"/>
              <a:t>Bildnamn: </a:t>
            </a:r>
            <a:r>
              <a:rPr lang="sv-SE" sz="1200" dirty="0"/>
              <a:t>Smal vattenpest </a:t>
            </a:r>
            <a:r>
              <a:rPr lang="sv-SE" sz="1200" i="1" dirty="0"/>
              <a:t>(</a:t>
            </a:r>
            <a:r>
              <a:rPr lang="sv-SE" sz="1200" i="1" dirty="0" err="1"/>
              <a:t>Ellodea</a:t>
            </a:r>
            <a:r>
              <a:rPr lang="sv-SE" sz="1200" i="1" dirty="0"/>
              <a:t> </a:t>
            </a:r>
            <a:r>
              <a:rPr lang="sv-SE" sz="1200" i="1" dirty="0" err="1"/>
              <a:t>nuttallii</a:t>
            </a:r>
            <a:r>
              <a:rPr lang="sv-SE" sz="1200" i="1" dirty="0"/>
              <a:t>) </a:t>
            </a:r>
          </a:p>
          <a:p>
            <a:endParaRPr lang="sv-SE" sz="1200" dirty="0"/>
          </a:p>
        </p:txBody>
      </p:sp>
      <p:grpSp>
        <p:nvGrpSpPr>
          <p:cNvPr id="6" name="Grupp 5"/>
          <p:cNvGrpSpPr/>
          <p:nvPr/>
        </p:nvGrpSpPr>
        <p:grpSpPr>
          <a:xfrm>
            <a:off x="7236295" y="50299"/>
            <a:ext cx="1848706" cy="1026295"/>
            <a:chOff x="7236295" y="50299"/>
            <a:chExt cx="1848706" cy="1026295"/>
          </a:xfrm>
        </p:grpSpPr>
        <p:grpSp>
          <p:nvGrpSpPr>
            <p:cNvPr id="7" name="Grupp 6"/>
            <p:cNvGrpSpPr/>
            <p:nvPr/>
          </p:nvGrpSpPr>
          <p:grpSpPr>
            <a:xfrm>
              <a:off x="7236295" y="339502"/>
              <a:ext cx="1591028" cy="552329"/>
              <a:chOff x="7236295" y="339502"/>
              <a:chExt cx="1591028" cy="552329"/>
            </a:xfrm>
          </p:grpSpPr>
          <p:sp>
            <p:nvSpPr>
              <p:cNvPr id="9" name="Rektangel 8"/>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0" name="Rektangel 9"/>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2348629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595085"/>
            <a:ext cx="6840004" cy="900000"/>
          </a:xfrm>
        </p:spPr>
        <p:txBody>
          <a:bodyPr/>
          <a:lstStyle/>
          <a:p>
            <a:r>
              <a:rPr lang="sv-SE" sz="2400" dirty="0" err="1" smtClean="0">
                <a:solidFill>
                  <a:schemeClr val="accent3">
                    <a:lumMod val="90000"/>
                    <a:lumOff val="10000"/>
                  </a:schemeClr>
                </a:solidFill>
              </a:rPr>
              <a:t>Sjögull</a:t>
            </a:r>
            <a:r>
              <a:rPr lang="sv-SE" sz="2400" dirty="0" smtClean="0">
                <a:solidFill>
                  <a:schemeClr val="accent3">
                    <a:lumMod val="90000"/>
                    <a:lumOff val="10000"/>
                  </a:schemeClr>
                </a:solidFill>
              </a:rPr>
              <a:t>, </a:t>
            </a:r>
            <a:r>
              <a:rPr lang="sv-SE" sz="2400" i="1" dirty="0" err="1" smtClean="0">
                <a:solidFill>
                  <a:schemeClr val="accent3">
                    <a:lumMod val="90000"/>
                    <a:lumOff val="10000"/>
                  </a:schemeClr>
                </a:solidFill>
              </a:rPr>
              <a:t>Nymphoides</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peltata</a:t>
            </a:r>
            <a:r>
              <a:rPr lang="sv-SE" sz="2400" i="1" dirty="0" smtClean="0">
                <a:solidFill>
                  <a:schemeClr val="accent3">
                    <a:lumMod val="90000"/>
                    <a:lumOff val="10000"/>
                  </a:schemeClr>
                </a:solidFill>
              </a:rPr>
              <a:t> (1/2)</a:t>
            </a:r>
            <a:r>
              <a:rPr lang="sv-SE" sz="2400" dirty="0">
                <a:solidFill>
                  <a:schemeClr val="accent3">
                    <a:lumMod val="90000"/>
                    <a:lumOff val="10000"/>
                  </a:schemeClr>
                </a:solidFill>
              </a:rPr>
              <a:t/>
            </a:r>
            <a:br>
              <a:rPr lang="sv-SE" sz="2400" dirty="0">
                <a:solidFill>
                  <a:schemeClr val="accent3">
                    <a:lumMod val="90000"/>
                    <a:lumOff val="10000"/>
                  </a:schemeClr>
                </a:solidFill>
              </a:rPr>
            </a:b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16</a:t>
            </a:fld>
            <a:endParaRPr lang="sv-SE"/>
          </a:p>
        </p:txBody>
      </p:sp>
      <p:sp>
        <p:nvSpPr>
          <p:cNvPr id="8" name="textruta 7"/>
          <p:cNvSpPr txBox="1"/>
          <p:nvPr/>
        </p:nvSpPr>
        <p:spPr>
          <a:xfrm>
            <a:off x="395536" y="1347614"/>
            <a:ext cx="6120680" cy="3231654"/>
          </a:xfrm>
          <a:prstGeom prst="rect">
            <a:avLst/>
          </a:prstGeom>
          <a:noFill/>
        </p:spPr>
        <p:txBody>
          <a:bodyPr wrap="square" rtlCol="0">
            <a:spAutoFit/>
          </a:bodyPr>
          <a:lstStyle/>
          <a:p>
            <a:r>
              <a:rPr lang="sv-SE" dirty="0" smtClean="0"/>
              <a:t>Huvudbudskap</a:t>
            </a:r>
          </a:p>
          <a:p>
            <a:pPr fontAlgn="base"/>
            <a:r>
              <a:rPr lang="sv-SE" sz="1400" i="1" dirty="0" err="1" smtClean="0"/>
              <a:t>Sjögull</a:t>
            </a:r>
            <a:r>
              <a:rPr lang="sv-SE" sz="1400" i="1" dirty="0" smtClean="0"/>
              <a:t> kan </a:t>
            </a:r>
            <a:r>
              <a:rPr lang="sv-SE" sz="1400" i="1" dirty="0"/>
              <a:t>vara dekorativ i en damm, men om den kommer ut i andra vattendrag växer den snabbt och sprider sig lätt. </a:t>
            </a:r>
            <a:r>
              <a:rPr lang="sv-SE" sz="1400" i="1" dirty="0" smtClean="0"/>
              <a:t>Täta </a:t>
            </a:r>
            <a:r>
              <a:rPr lang="sv-SE" sz="1400" i="1" dirty="0"/>
              <a:t>bestånd av </a:t>
            </a:r>
            <a:r>
              <a:rPr lang="sv-SE" sz="1400" i="1" dirty="0" err="1"/>
              <a:t>sjögull</a:t>
            </a:r>
            <a:r>
              <a:rPr lang="sv-SE" sz="1400" i="1" dirty="0"/>
              <a:t> kan täcka stora delar av en sjö eller ett </a:t>
            </a:r>
            <a:r>
              <a:rPr lang="sv-SE" sz="1400" i="1" dirty="0" smtClean="0"/>
              <a:t>vattendrag och </a:t>
            </a:r>
            <a:r>
              <a:rPr lang="sv-SE" sz="1400" i="1" dirty="0"/>
              <a:t>påverkar människor direkt genom att försvåra för bad, fiske och båttrafik. Livet under ytan kan även påverkas negativt, då det blir lite solljus i vattnet. </a:t>
            </a:r>
            <a:endParaRPr lang="sv-SE" sz="1400" i="1" dirty="0" smtClean="0"/>
          </a:p>
          <a:p>
            <a:pPr fontAlgn="base"/>
            <a:endParaRPr lang="sv-SE" sz="1400" i="1" dirty="0"/>
          </a:p>
          <a:p>
            <a:pPr fontAlgn="base"/>
            <a:r>
              <a:rPr lang="sv-SE" dirty="0"/>
              <a:t>Kännetecken </a:t>
            </a:r>
            <a:r>
              <a:rPr lang="sv-SE" dirty="0" err="1" smtClean="0"/>
              <a:t>sjögull</a:t>
            </a:r>
            <a:endParaRPr lang="sv-SE" dirty="0" smtClean="0"/>
          </a:p>
          <a:p>
            <a:pPr marL="285750" indent="-285750" fontAlgn="base">
              <a:buFont typeface="Arial" panose="020B0604020202020204" pitchFamily="34" charset="0"/>
              <a:buChar char="•"/>
            </a:pPr>
            <a:r>
              <a:rPr lang="sv-SE" sz="1400" i="1" dirty="0" err="1"/>
              <a:t>Sjögull</a:t>
            </a:r>
            <a:r>
              <a:rPr lang="sv-SE" sz="1400" i="1" dirty="0"/>
              <a:t> har rundade, näckrosliknande blad med vågig kant. </a:t>
            </a:r>
            <a:endParaRPr lang="sv-SE" sz="1400" i="1" dirty="0" smtClean="0"/>
          </a:p>
          <a:p>
            <a:pPr marL="285750" indent="-285750" fontAlgn="base">
              <a:buFont typeface="Arial" panose="020B0604020202020204" pitchFamily="34" charset="0"/>
              <a:buChar char="•"/>
            </a:pPr>
            <a:r>
              <a:rPr lang="sv-SE" sz="1400" i="1" dirty="0" smtClean="0"/>
              <a:t>Bladen </a:t>
            </a:r>
            <a:r>
              <a:rPr lang="sv-SE" sz="1400" i="1" dirty="0"/>
              <a:t>är åtta centimeter långa, vilket är mindre än vanliga näckrosblad. </a:t>
            </a:r>
            <a:endParaRPr lang="sv-SE" sz="1400" i="1" dirty="0" smtClean="0"/>
          </a:p>
          <a:p>
            <a:pPr marL="285750" indent="-285750" fontAlgn="base">
              <a:buFont typeface="Arial" panose="020B0604020202020204" pitchFamily="34" charset="0"/>
              <a:buChar char="•"/>
            </a:pPr>
            <a:r>
              <a:rPr lang="sv-SE" sz="1400" i="1" dirty="0" smtClean="0"/>
              <a:t>Undersidan </a:t>
            </a:r>
            <a:r>
              <a:rPr lang="sv-SE" sz="1400" i="1" dirty="0"/>
              <a:t>av bladen är ofta rödprickiga. </a:t>
            </a:r>
            <a:endParaRPr lang="sv-SE" sz="1400" i="1" dirty="0" smtClean="0"/>
          </a:p>
          <a:p>
            <a:pPr marL="285750" indent="-285750" fontAlgn="base">
              <a:buFont typeface="Arial" panose="020B0604020202020204" pitchFamily="34" charset="0"/>
              <a:buChar char="•"/>
            </a:pPr>
            <a:r>
              <a:rPr lang="sv-SE" sz="1400" i="1" dirty="0" smtClean="0"/>
              <a:t>Blomman </a:t>
            </a:r>
            <a:r>
              <a:rPr lang="sv-SE" sz="1400" i="1" dirty="0"/>
              <a:t>skjuter upp en bit över vattenytan (under juli till augusti) och har fem gula kronblad</a:t>
            </a:r>
            <a:r>
              <a:rPr lang="sv-SE" sz="1400" i="1" dirty="0" smtClean="0"/>
              <a:t>.</a:t>
            </a:r>
            <a:endParaRPr lang="sv-SE" dirty="0"/>
          </a:p>
        </p:txBody>
      </p:sp>
      <p:grpSp>
        <p:nvGrpSpPr>
          <p:cNvPr id="9" name="Grupp 8"/>
          <p:cNvGrpSpPr/>
          <p:nvPr/>
        </p:nvGrpSpPr>
        <p:grpSpPr>
          <a:xfrm>
            <a:off x="7236295" y="50299"/>
            <a:ext cx="1848706" cy="1026295"/>
            <a:chOff x="7236295" y="50299"/>
            <a:chExt cx="1848706" cy="1026295"/>
          </a:xfrm>
        </p:grpSpPr>
        <p:grpSp>
          <p:nvGrpSpPr>
            <p:cNvPr id="10" name="Grupp 9"/>
            <p:cNvGrpSpPr/>
            <p:nvPr/>
          </p:nvGrpSpPr>
          <p:grpSpPr>
            <a:xfrm>
              <a:off x="7236295" y="339502"/>
              <a:ext cx="1591028" cy="552329"/>
              <a:chOff x="7236295" y="339502"/>
              <a:chExt cx="1591028" cy="552329"/>
            </a:xfrm>
          </p:grpSpPr>
          <p:sp>
            <p:nvSpPr>
              <p:cNvPr id="12" name="Rektangel 11"/>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3" name="Rektangel 12"/>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1" name="Bildobjekt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pic>
        <p:nvPicPr>
          <p:cNvPr id="14" name="Bildobjekt 13"/>
          <p:cNvPicPr>
            <a:picLocks noChangeAspect="1"/>
          </p:cNvPicPr>
          <p:nvPr/>
        </p:nvPicPr>
        <p:blipFill rotWithShape="1">
          <a:blip r:embed="rId3" cstate="print">
            <a:extLst>
              <a:ext uri="{28A0092B-C50C-407E-A947-70E740481C1C}">
                <a14:useLocalDpi xmlns:a14="http://schemas.microsoft.com/office/drawing/2010/main" val="0"/>
              </a:ext>
            </a:extLst>
          </a:blip>
          <a:srcRect l="34601" r="6600"/>
          <a:stretch/>
        </p:blipFill>
        <p:spPr>
          <a:xfrm rot="5400000">
            <a:off x="6990903" y="1809032"/>
            <a:ext cx="1354884" cy="1728192"/>
          </a:xfrm>
          <a:prstGeom prst="rect">
            <a:avLst/>
          </a:prstGeom>
        </p:spPr>
      </p:pic>
    </p:spTree>
    <p:extLst>
      <p:ext uri="{BB962C8B-B14F-4D97-AF65-F5344CB8AC3E}">
        <p14:creationId xmlns:p14="http://schemas.microsoft.com/office/powerpoint/2010/main" val="4148690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570118"/>
            <a:ext cx="6840004" cy="900000"/>
          </a:xfrm>
        </p:spPr>
        <p:txBody>
          <a:bodyPr/>
          <a:lstStyle/>
          <a:p>
            <a:r>
              <a:rPr lang="sv-SE" sz="2400" dirty="0" err="1" smtClean="0">
                <a:solidFill>
                  <a:schemeClr val="accent3">
                    <a:lumMod val="90000"/>
                    <a:lumOff val="10000"/>
                  </a:schemeClr>
                </a:solidFill>
              </a:rPr>
              <a:t>Sjögull</a:t>
            </a:r>
            <a:r>
              <a:rPr lang="sv-SE" sz="2400" dirty="0" smtClean="0">
                <a:solidFill>
                  <a:schemeClr val="accent3">
                    <a:lumMod val="90000"/>
                    <a:lumOff val="10000"/>
                  </a:schemeClr>
                </a:solidFill>
              </a:rPr>
              <a:t>, </a:t>
            </a:r>
            <a:r>
              <a:rPr lang="sv-SE" sz="2400" i="1" dirty="0" err="1" smtClean="0">
                <a:solidFill>
                  <a:schemeClr val="accent3">
                    <a:lumMod val="90000"/>
                    <a:lumOff val="10000"/>
                  </a:schemeClr>
                </a:solidFill>
              </a:rPr>
              <a:t>Nymphoides</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peltata</a:t>
            </a:r>
            <a:r>
              <a:rPr lang="sv-SE" sz="2400" i="1" dirty="0" smtClean="0">
                <a:solidFill>
                  <a:schemeClr val="accent3">
                    <a:lumMod val="90000"/>
                    <a:lumOff val="10000"/>
                  </a:schemeClr>
                </a:solidFill>
              </a:rPr>
              <a:t> (2/2)</a:t>
            </a:r>
            <a:r>
              <a:rPr lang="sv-SE" sz="2400" dirty="0">
                <a:solidFill>
                  <a:schemeClr val="accent3">
                    <a:lumMod val="90000"/>
                    <a:lumOff val="10000"/>
                  </a:schemeClr>
                </a:solidFill>
              </a:rPr>
              <a:t/>
            </a:r>
            <a:br>
              <a:rPr lang="sv-SE" sz="2400" dirty="0">
                <a:solidFill>
                  <a:schemeClr val="accent3">
                    <a:lumMod val="90000"/>
                    <a:lumOff val="10000"/>
                  </a:schemeClr>
                </a:solidFill>
              </a:rPr>
            </a:b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17</a:t>
            </a:fld>
            <a:endParaRPr lang="sv-SE"/>
          </a:p>
        </p:txBody>
      </p:sp>
      <p:sp>
        <p:nvSpPr>
          <p:cNvPr id="6" name="textruta 5"/>
          <p:cNvSpPr txBox="1"/>
          <p:nvPr/>
        </p:nvSpPr>
        <p:spPr>
          <a:xfrm>
            <a:off x="372232" y="1350195"/>
            <a:ext cx="8293100" cy="2492990"/>
          </a:xfrm>
          <a:prstGeom prst="rect">
            <a:avLst/>
          </a:prstGeom>
          <a:noFill/>
        </p:spPr>
        <p:txBody>
          <a:bodyPr wrap="square" rtlCol="0">
            <a:spAutoFit/>
          </a:bodyPr>
          <a:lstStyle/>
          <a:p>
            <a:pPr fontAlgn="base"/>
            <a:r>
              <a:rPr lang="sv-SE" sz="1600" dirty="0" smtClean="0"/>
              <a:t>Möjliga effekter </a:t>
            </a:r>
          </a:p>
          <a:p>
            <a:pPr fontAlgn="base"/>
            <a:r>
              <a:rPr lang="sv-SE" sz="1200" dirty="0" smtClean="0"/>
              <a:t>Massiva bestånd av </a:t>
            </a:r>
            <a:r>
              <a:rPr lang="sv-SE" sz="1200" dirty="0" err="1" smtClean="0"/>
              <a:t>sjögull</a:t>
            </a:r>
            <a:r>
              <a:rPr lang="sv-SE" sz="1200" dirty="0" smtClean="0"/>
              <a:t> kan täcka stora delar av en sjö eller ett vattendrag. Det påverkar människor direkt genom att försvåra för bad, fiske och båttrafik. Livet under ytan kan även påverkas negativt, då det blir lite solljus i vattnet. </a:t>
            </a:r>
          </a:p>
          <a:p>
            <a:pPr fontAlgn="base"/>
            <a:endParaRPr lang="sv-SE" sz="1200" dirty="0"/>
          </a:p>
          <a:p>
            <a:pPr fontAlgn="base"/>
            <a:r>
              <a:rPr lang="sv-SE" sz="1600" dirty="0"/>
              <a:t>Rapportera fynd</a:t>
            </a:r>
          </a:p>
          <a:p>
            <a:pPr fontAlgn="base"/>
            <a:r>
              <a:rPr lang="sv-SE" sz="1200" dirty="0"/>
              <a:t>Om du hittar vad du misstänker är </a:t>
            </a:r>
            <a:r>
              <a:rPr lang="sv-SE" sz="1200" dirty="0" err="1" smtClean="0"/>
              <a:t>sjögull</a:t>
            </a:r>
            <a:r>
              <a:rPr lang="sv-SE" sz="1200" dirty="0" smtClean="0"/>
              <a:t> </a:t>
            </a:r>
            <a:r>
              <a:rPr lang="sv-SE" sz="1200" dirty="0"/>
              <a:t>kan du rapportera den till </a:t>
            </a:r>
            <a:r>
              <a:rPr lang="sv-SE" sz="1200" dirty="0" smtClean="0">
                <a:hlinkClick r:id="rId3"/>
              </a:rPr>
              <a:t>www.rappen.nu</a:t>
            </a:r>
            <a:endParaRPr lang="sv-SE" sz="1200" dirty="0"/>
          </a:p>
          <a:p>
            <a:pPr fontAlgn="base"/>
            <a:endParaRPr lang="sv-SE" sz="1200" dirty="0"/>
          </a:p>
          <a:p>
            <a:pPr fontAlgn="base"/>
            <a:r>
              <a:rPr lang="sv-SE" sz="1600" dirty="0"/>
              <a:t>Mer information</a:t>
            </a:r>
          </a:p>
          <a:p>
            <a:pPr fontAlgn="base"/>
            <a:r>
              <a:rPr lang="sv-SE" sz="1200" dirty="0">
                <a:hlinkClick r:id="rId4"/>
              </a:rPr>
              <a:t>https://www.havochvatten.se/hav/fiske--</a:t>
            </a:r>
            <a:r>
              <a:rPr lang="sv-SE" sz="1200" dirty="0" smtClean="0">
                <a:hlinkClick r:id="rId4"/>
              </a:rPr>
              <a:t>fritid/arter/arter-och-naturtyper/sjogull.html</a:t>
            </a:r>
            <a:endParaRPr lang="sv-SE" sz="1200" dirty="0" smtClean="0"/>
          </a:p>
          <a:p>
            <a:pPr fontAlgn="base"/>
            <a:endParaRPr lang="sv-SE" sz="1200" dirty="0"/>
          </a:p>
          <a:p>
            <a:pPr fontAlgn="base"/>
            <a:r>
              <a:rPr lang="sv-SE" sz="1200" dirty="0" smtClean="0"/>
              <a:t>Fotograf: </a:t>
            </a:r>
            <a:r>
              <a:rPr lang="sv-SE" sz="1200" dirty="0" smtClean="0"/>
              <a:t>P</a:t>
            </a:r>
            <a:r>
              <a:rPr lang="sv-SE" sz="1200" dirty="0" smtClean="0"/>
              <a:t>eter Olsson Scholz</a:t>
            </a:r>
          </a:p>
          <a:p>
            <a:pPr fontAlgn="base"/>
            <a:r>
              <a:rPr lang="sv-SE" sz="1200" dirty="0" smtClean="0"/>
              <a:t>Bildnamn</a:t>
            </a:r>
            <a:r>
              <a:rPr lang="sv-SE" sz="1200" dirty="0" smtClean="0"/>
              <a:t>:</a:t>
            </a:r>
            <a:r>
              <a:rPr lang="sv-SE" sz="1200" dirty="0"/>
              <a:t> </a:t>
            </a:r>
            <a:r>
              <a:rPr lang="sv-SE" sz="1200" dirty="0" err="1"/>
              <a:t>sjogull-narbild</a:t>
            </a:r>
            <a:r>
              <a:rPr lang="sv-SE" sz="1200" dirty="0"/>
              <a:t>--</a:t>
            </a:r>
            <a:r>
              <a:rPr lang="sv-SE" sz="1200" dirty="0" err="1"/>
              <a:t>peter-olsson-scholz</a:t>
            </a:r>
            <a:endParaRPr lang="sv-SE" dirty="0"/>
          </a:p>
        </p:txBody>
      </p:sp>
      <p:grpSp>
        <p:nvGrpSpPr>
          <p:cNvPr id="7" name="Grupp 6"/>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1822106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8138" y="507547"/>
            <a:ext cx="7042174" cy="900000"/>
          </a:xfrm>
        </p:spPr>
        <p:txBody>
          <a:bodyPr/>
          <a:lstStyle/>
          <a:p>
            <a:r>
              <a:rPr lang="sv-SE" sz="2200" dirty="0" smtClean="0">
                <a:solidFill>
                  <a:schemeClr val="accent3">
                    <a:lumMod val="90000"/>
                    <a:lumOff val="10000"/>
                  </a:schemeClr>
                </a:solidFill>
              </a:rPr>
              <a:t>Stillahavsostron, </a:t>
            </a:r>
            <a:r>
              <a:rPr lang="sv-SE" sz="2200" i="1" dirty="0">
                <a:solidFill>
                  <a:schemeClr val="accent3">
                    <a:lumMod val="90000"/>
                    <a:lumOff val="10000"/>
                  </a:schemeClr>
                </a:solidFill>
              </a:rPr>
              <a:t>Magallana </a:t>
            </a:r>
            <a:r>
              <a:rPr lang="sv-SE" sz="2200" i="1" dirty="0" smtClean="0">
                <a:solidFill>
                  <a:schemeClr val="accent3">
                    <a:lumMod val="90000"/>
                    <a:lumOff val="10000"/>
                  </a:schemeClr>
                </a:solidFill>
              </a:rPr>
              <a:t>gigas (1/2)</a:t>
            </a:r>
            <a:r>
              <a:rPr lang="sv-SE" sz="2000" i="1" dirty="0" smtClean="0">
                <a:solidFill>
                  <a:schemeClr val="accent3">
                    <a:lumMod val="90000"/>
                    <a:lumOff val="10000"/>
                  </a:schemeClr>
                </a:solidFill>
              </a:rPr>
              <a:t/>
            </a:r>
            <a:br>
              <a:rPr lang="sv-SE" sz="2000" i="1" dirty="0" smtClean="0">
                <a:solidFill>
                  <a:schemeClr val="accent3">
                    <a:lumMod val="90000"/>
                    <a:lumOff val="10000"/>
                  </a:schemeClr>
                </a:solidFill>
              </a:rPr>
            </a:br>
            <a:endParaRPr lang="sv-SE" sz="2000" i="1" dirty="0">
              <a:solidFill>
                <a:schemeClr val="accent3">
                  <a:lumMod val="90000"/>
                  <a:lumOff val="10000"/>
                </a:schemeClr>
              </a:solidFill>
            </a:endParaRPr>
          </a:p>
        </p:txBody>
      </p:sp>
      <p:sp>
        <p:nvSpPr>
          <p:cNvPr id="4" name="Platshållare för datum 3"/>
          <p:cNvSpPr>
            <a:spLocks noGrp="1"/>
          </p:cNvSpPr>
          <p:nvPr>
            <p:ph type="dt" sz="half" idx="10"/>
          </p:nvPr>
        </p:nvSpPr>
        <p:spPr/>
        <p:txBody>
          <a:bodyPr/>
          <a:lstStyle/>
          <a:p>
            <a:fld id="{4419C45C-5EBB-456B-B87D-9D0745948B9F}" type="datetime1">
              <a:rPr lang="sv-SE" smtClean="0"/>
              <a:t>2021-05-07</a:t>
            </a:fld>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18</a:t>
            </a:fld>
            <a:endParaRPr lang="sv-SE"/>
          </a:p>
        </p:txBody>
      </p:sp>
      <p:sp>
        <p:nvSpPr>
          <p:cNvPr id="7" name="textruta 6"/>
          <p:cNvSpPr txBox="1"/>
          <p:nvPr/>
        </p:nvSpPr>
        <p:spPr>
          <a:xfrm>
            <a:off x="395536" y="1347614"/>
            <a:ext cx="6120680" cy="4278094"/>
          </a:xfrm>
          <a:prstGeom prst="rect">
            <a:avLst/>
          </a:prstGeom>
          <a:noFill/>
        </p:spPr>
        <p:txBody>
          <a:bodyPr wrap="square" rtlCol="0">
            <a:spAutoFit/>
          </a:bodyPr>
          <a:lstStyle/>
          <a:p>
            <a:r>
              <a:rPr lang="sv-SE" dirty="0" smtClean="0"/>
              <a:t>Huvudbudskap</a:t>
            </a:r>
          </a:p>
          <a:p>
            <a:pPr fontAlgn="base"/>
            <a:r>
              <a:rPr lang="sv-SE" sz="1400" i="1" dirty="0" smtClean="0"/>
              <a:t>Japanskt jätteostron kan </a:t>
            </a:r>
            <a:r>
              <a:rPr lang="sv-SE" sz="1400" i="1" dirty="0"/>
              <a:t>konkurrera om plats och föda med inhemska arter som blåmusslor och ostronet </a:t>
            </a:r>
            <a:r>
              <a:rPr lang="sv-SE" sz="1400" i="1" dirty="0" err="1"/>
              <a:t>Ostrea</a:t>
            </a:r>
            <a:r>
              <a:rPr lang="sv-SE" sz="1400" i="1" dirty="0"/>
              <a:t> </a:t>
            </a:r>
            <a:r>
              <a:rPr lang="sv-SE" sz="1400" i="1" dirty="0" err="1"/>
              <a:t>edulis</a:t>
            </a:r>
            <a:r>
              <a:rPr lang="sv-SE" sz="1400" i="1" dirty="0"/>
              <a:t>. Det finns även en risk att jätteostronen kan sprida sjukdom och parasiter</a:t>
            </a:r>
            <a:r>
              <a:rPr lang="sv-SE" sz="1400" i="1" dirty="0" smtClean="0"/>
              <a:t>.</a:t>
            </a:r>
          </a:p>
          <a:p>
            <a:pPr fontAlgn="base"/>
            <a:endParaRPr lang="sv-SE" sz="1400" i="1" dirty="0"/>
          </a:p>
          <a:p>
            <a:pPr fontAlgn="base"/>
            <a:r>
              <a:rPr lang="sv-SE" dirty="0"/>
              <a:t>Kännetecken </a:t>
            </a:r>
            <a:r>
              <a:rPr lang="sv-SE" dirty="0" smtClean="0"/>
              <a:t>stillahavsostron</a:t>
            </a:r>
          </a:p>
          <a:p>
            <a:pPr fontAlgn="base"/>
            <a:r>
              <a:rPr lang="sv-SE" sz="1400" i="1" dirty="0"/>
              <a:t>Ett vuxet </a:t>
            </a:r>
            <a:r>
              <a:rPr lang="sv-SE" sz="1400" i="1" dirty="0" smtClean="0"/>
              <a:t>stillahavsostron </a:t>
            </a:r>
            <a:r>
              <a:rPr lang="sv-SE" sz="1400" i="1" dirty="0"/>
              <a:t>är vanligen 8 till 20 centimeter långt, men de kan bli dubbelt så stora. </a:t>
            </a:r>
            <a:endParaRPr lang="sv-SE" sz="1400" i="1" dirty="0" smtClean="0"/>
          </a:p>
          <a:p>
            <a:pPr fontAlgn="base"/>
            <a:r>
              <a:rPr lang="sv-SE" sz="1400" i="1" dirty="0" smtClean="0"/>
              <a:t>Skalet </a:t>
            </a:r>
            <a:r>
              <a:rPr lang="sv-SE" sz="1400" i="1" dirty="0"/>
              <a:t>är ofta tydligt veckat med sex vågformade, breda och längsgående ribbor. </a:t>
            </a:r>
            <a:endParaRPr lang="sv-SE" sz="1400" i="1" dirty="0" smtClean="0"/>
          </a:p>
          <a:p>
            <a:pPr fontAlgn="base"/>
            <a:r>
              <a:rPr lang="sv-SE" sz="1400" i="1" dirty="0" smtClean="0"/>
              <a:t>Formen </a:t>
            </a:r>
            <a:r>
              <a:rPr lang="sv-SE" sz="1400" i="1" dirty="0"/>
              <a:t>på </a:t>
            </a:r>
            <a:r>
              <a:rPr lang="sv-SE" sz="1400" i="1" dirty="0" smtClean="0"/>
              <a:t>stillahavsostronet </a:t>
            </a:r>
            <a:r>
              <a:rPr lang="sv-SE" sz="1400" i="1" dirty="0"/>
              <a:t>varierar beroende på var det har växt. Har det varit trångt blir det mer avlångt och taggigt, medan gott om plats ger ett mer platt och slätt ostron.</a:t>
            </a:r>
          </a:p>
          <a:p>
            <a:pPr fontAlgn="base"/>
            <a:endParaRPr lang="sv-SE" dirty="0"/>
          </a:p>
          <a:p>
            <a:pPr fontAlgn="base"/>
            <a:endParaRPr lang="sv-SE" sz="1400" i="1" dirty="0"/>
          </a:p>
          <a:p>
            <a:pPr fontAlgn="base"/>
            <a:endParaRPr lang="sv-SE" sz="1400" i="1" dirty="0">
              <a:solidFill>
                <a:srgbClr val="FF0000"/>
              </a:solidFill>
            </a:endParaRPr>
          </a:p>
          <a:p>
            <a:endParaRPr lang="sv-SE" dirty="0" smtClean="0"/>
          </a:p>
          <a:p>
            <a:endParaRPr lang="sv-SE" dirty="0"/>
          </a:p>
        </p:txBody>
      </p:sp>
      <p:grpSp>
        <p:nvGrpSpPr>
          <p:cNvPr id="8" name="Grupp 7"/>
          <p:cNvGrpSpPr/>
          <p:nvPr/>
        </p:nvGrpSpPr>
        <p:grpSpPr>
          <a:xfrm>
            <a:off x="7236295" y="50299"/>
            <a:ext cx="1848706" cy="1026295"/>
            <a:chOff x="7236295" y="50299"/>
            <a:chExt cx="1848706" cy="1026295"/>
          </a:xfrm>
        </p:grpSpPr>
        <p:grpSp>
          <p:nvGrpSpPr>
            <p:cNvPr id="9" name="Grupp 8"/>
            <p:cNvGrpSpPr/>
            <p:nvPr/>
          </p:nvGrpSpPr>
          <p:grpSpPr>
            <a:xfrm>
              <a:off x="7236295" y="339502"/>
              <a:ext cx="1591028" cy="552329"/>
              <a:chOff x="7236295" y="339502"/>
              <a:chExt cx="1591028" cy="552329"/>
            </a:xfrm>
          </p:grpSpPr>
          <p:sp>
            <p:nvSpPr>
              <p:cNvPr id="11" name="Rektangel 10"/>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2" name="Rektangel 11"/>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0" name="Bildobjekt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16767" t="30401" r="14458" b="29126"/>
          <a:stretch/>
        </p:blipFill>
        <p:spPr>
          <a:xfrm>
            <a:off x="6698134" y="1526592"/>
            <a:ext cx="2088232" cy="1843808"/>
          </a:xfrm>
          <a:prstGeom prst="rect">
            <a:avLst/>
          </a:prstGeom>
        </p:spPr>
      </p:pic>
    </p:spTree>
    <p:extLst>
      <p:ext uri="{BB962C8B-B14F-4D97-AF65-F5344CB8AC3E}">
        <p14:creationId xmlns:p14="http://schemas.microsoft.com/office/powerpoint/2010/main" val="2967074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8138" y="507547"/>
            <a:ext cx="7042174" cy="900000"/>
          </a:xfrm>
        </p:spPr>
        <p:txBody>
          <a:bodyPr/>
          <a:lstStyle/>
          <a:p>
            <a:r>
              <a:rPr lang="sv-SE" sz="2200" dirty="0" smtClean="0">
                <a:solidFill>
                  <a:schemeClr val="accent3">
                    <a:lumMod val="90000"/>
                    <a:lumOff val="10000"/>
                  </a:schemeClr>
                </a:solidFill>
              </a:rPr>
              <a:t>Stillahavsostron</a:t>
            </a:r>
            <a:r>
              <a:rPr lang="sv-SE" sz="2200" dirty="0">
                <a:solidFill>
                  <a:schemeClr val="accent3">
                    <a:lumMod val="90000"/>
                    <a:lumOff val="10000"/>
                  </a:schemeClr>
                </a:solidFill>
              </a:rPr>
              <a:t>, </a:t>
            </a:r>
            <a:r>
              <a:rPr lang="sv-SE" sz="2200" i="1" dirty="0">
                <a:solidFill>
                  <a:schemeClr val="accent3">
                    <a:lumMod val="90000"/>
                    <a:lumOff val="10000"/>
                  </a:schemeClr>
                </a:solidFill>
              </a:rPr>
              <a:t>Magallana gigas </a:t>
            </a:r>
            <a:r>
              <a:rPr lang="sv-SE" sz="2200" i="1" dirty="0" smtClean="0">
                <a:solidFill>
                  <a:schemeClr val="accent3">
                    <a:lumMod val="90000"/>
                    <a:lumOff val="10000"/>
                  </a:schemeClr>
                </a:solidFill>
              </a:rPr>
              <a:t>(2/2)</a:t>
            </a:r>
            <a:r>
              <a:rPr lang="sv-SE" sz="2000" dirty="0">
                <a:solidFill>
                  <a:schemeClr val="accent3">
                    <a:lumMod val="90000"/>
                    <a:lumOff val="10000"/>
                  </a:schemeClr>
                </a:solidFill>
              </a:rPr>
              <a:t/>
            </a:r>
            <a:br>
              <a:rPr lang="sv-SE" sz="2000" dirty="0">
                <a:solidFill>
                  <a:schemeClr val="accent3">
                    <a:lumMod val="90000"/>
                    <a:lumOff val="10000"/>
                  </a:schemeClr>
                </a:solidFill>
              </a:rPr>
            </a:br>
            <a:endParaRPr lang="sv-SE" sz="2000" dirty="0">
              <a:solidFill>
                <a:schemeClr val="accent3">
                  <a:lumMod val="90000"/>
                  <a:lumOff val="10000"/>
                </a:schemeClr>
              </a:solidFill>
            </a:endParaRPr>
          </a:p>
        </p:txBody>
      </p:sp>
      <p:sp>
        <p:nvSpPr>
          <p:cNvPr id="4" name="Platshållare för datum 3"/>
          <p:cNvSpPr>
            <a:spLocks noGrp="1"/>
          </p:cNvSpPr>
          <p:nvPr>
            <p:ph type="dt" sz="half" idx="10"/>
          </p:nvPr>
        </p:nvSpPr>
        <p:spPr/>
        <p:txBody>
          <a:bodyPr/>
          <a:lstStyle/>
          <a:p>
            <a:fld id="{4419C45C-5EBB-456B-B87D-9D0745948B9F}" type="datetime1">
              <a:rPr lang="sv-SE" smtClean="0"/>
              <a:t>2021-05-07</a:t>
            </a:fld>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19</a:t>
            </a:fld>
            <a:endParaRPr lang="sv-SE"/>
          </a:p>
        </p:txBody>
      </p:sp>
      <p:sp>
        <p:nvSpPr>
          <p:cNvPr id="6" name="textruta 5"/>
          <p:cNvSpPr txBox="1"/>
          <p:nvPr/>
        </p:nvSpPr>
        <p:spPr>
          <a:xfrm>
            <a:off x="366713" y="1321247"/>
            <a:ext cx="8626350" cy="2554545"/>
          </a:xfrm>
          <a:prstGeom prst="rect">
            <a:avLst/>
          </a:prstGeom>
          <a:noFill/>
        </p:spPr>
        <p:txBody>
          <a:bodyPr wrap="square" rtlCol="0">
            <a:spAutoFit/>
          </a:bodyPr>
          <a:lstStyle/>
          <a:p>
            <a:pPr fontAlgn="base"/>
            <a:r>
              <a:rPr lang="sv-SE" sz="1600" dirty="0" smtClean="0"/>
              <a:t>Möjliga </a:t>
            </a:r>
            <a:r>
              <a:rPr lang="sv-SE" sz="1600" dirty="0"/>
              <a:t>effekter </a:t>
            </a:r>
            <a:endParaRPr lang="sv-SE" sz="1600" dirty="0" smtClean="0"/>
          </a:p>
          <a:p>
            <a:pPr fontAlgn="base"/>
            <a:r>
              <a:rPr lang="sv-SE" sz="1200" dirty="0"/>
              <a:t>Japanska jätteostron är tåliga och växer snabbt. Det gör att de kan konkurrera om plats och föda med inhemska arter som blåmusslor och ostronet </a:t>
            </a:r>
            <a:r>
              <a:rPr lang="sv-SE" sz="1200" i="1" dirty="0" err="1"/>
              <a:t>Ostrea</a:t>
            </a:r>
            <a:r>
              <a:rPr lang="sv-SE" sz="1200" i="1" dirty="0"/>
              <a:t> </a:t>
            </a:r>
            <a:r>
              <a:rPr lang="sv-SE" sz="1200" i="1" dirty="0" err="1"/>
              <a:t>edulis</a:t>
            </a:r>
            <a:r>
              <a:rPr lang="sv-SE" sz="1200" dirty="0"/>
              <a:t>. Det finns även en risk att jätteostronen kan sprida sjukdom och parasiter.</a:t>
            </a:r>
          </a:p>
          <a:p>
            <a:pPr fontAlgn="base"/>
            <a:endParaRPr lang="sv-SE" sz="1400" dirty="0" smtClean="0"/>
          </a:p>
          <a:p>
            <a:pPr fontAlgn="base"/>
            <a:r>
              <a:rPr lang="sv-SE" sz="1600" dirty="0" smtClean="0"/>
              <a:t>Om </a:t>
            </a:r>
            <a:r>
              <a:rPr lang="sv-SE" sz="1600" dirty="0"/>
              <a:t>du hittar </a:t>
            </a:r>
            <a:r>
              <a:rPr lang="sv-SE" sz="1600" dirty="0" smtClean="0"/>
              <a:t>stillahavsostron</a:t>
            </a:r>
            <a:endParaRPr lang="sv-SE" sz="1600" dirty="0">
              <a:solidFill>
                <a:srgbClr val="FF0000"/>
              </a:solidFill>
            </a:endParaRPr>
          </a:p>
          <a:p>
            <a:pPr fontAlgn="base"/>
            <a:r>
              <a:rPr lang="sv-SE" sz="1200" dirty="0" smtClean="0"/>
              <a:t>Om </a:t>
            </a:r>
            <a:r>
              <a:rPr lang="sv-SE" sz="1200" dirty="0"/>
              <a:t>du hittar vad du misstänker är </a:t>
            </a:r>
            <a:r>
              <a:rPr lang="sv-SE" sz="1200" dirty="0" smtClean="0"/>
              <a:t>stillahavsostron, rapportera </a:t>
            </a:r>
            <a:r>
              <a:rPr lang="sv-SE" sz="1200" dirty="0"/>
              <a:t>alltid in ditt fynd </a:t>
            </a:r>
            <a:r>
              <a:rPr lang="sv-SE" sz="1200" dirty="0" smtClean="0"/>
              <a:t>till </a:t>
            </a:r>
            <a:r>
              <a:rPr lang="sv-SE" sz="1200" dirty="0">
                <a:hlinkClick r:id="rId3"/>
              </a:rPr>
              <a:t>www.rappen.nu</a:t>
            </a:r>
            <a:endParaRPr lang="sv-SE" sz="1200" dirty="0"/>
          </a:p>
          <a:p>
            <a:pPr fontAlgn="base"/>
            <a:endParaRPr lang="sv-SE" sz="1400" dirty="0" smtClean="0"/>
          </a:p>
          <a:p>
            <a:pPr fontAlgn="base"/>
            <a:r>
              <a:rPr lang="sv-SE" sz="1600" dirty="0" smtClean="0"/>
              <a:t>Mer </a:t>
            </a:r>
            <a:r>
              <a:rPr lang="sv-SE" sz="1600" dirty="0"/>
              <a:t>information</a:t>
            </a:r>
          </a:p>
          <a:p>
            <a:pPr fontAlgn="base"/>
            <a:r>
              <a:rPr lang="sv-SE" sz="1200" dirty="0">
                <a:hlinkClick r:id="rId4"/>
              </a:rPr>
              <a:t>https://www.havochvatten.se/hav/fiske--</a:t>
            </a:r>
            <a:r>
              <a:rPr lang="sv-SE" sz="1200" dirty="0" smtClean="0">
                <a:hlinkClick r:id="rId4"/>
              </a:rPr>
              <a:t>fritid/arter/arter-och-naturtyper/japanskt-jatteostron.html</a:t>
            </a:r>
            <a:endParaRPr lang="sv-SE" sz="1200" dirty="0" smtClean="0"/>
          </a:p>
          <a:p>
            <a:pPr fontAlgn="base"/>
            <a:endParaRPr lang="sv-SE" sz="1200" dirty="0"/>
          </a:p>
          <a:p>
            <a:pPr fontAlgn="base"/>
            <a:r>
              <a:rPr lang="sv-SE" sz="1200" dirty="0"/>
              <a:t>Fotograf: Maja Kristin </a:t>
            </a:r>
            <a:r>
              <a:rPr lang="sv-SE" sz="1200" dirty="0" smtClean="0"/>
              <a:t>Nylander </a:t>
            </a:r>
          </a:p>
          <a:p>
            <a:pPr fontAlgn="base"/>
            <a:r>
              <a:rPr lang="sv-SE" sz="1200" dirty="0" smtClean="0"/>
              <a:t>Bildnamn</a:t>
            </a:r>
            <a:r>
              <a:rPr lang="sv-SE" sz="1200" dirty="0"/>
              <a:t>: Stillahavsostron </a:t>
            </a:r>
            <a:r>
              <a:rPr lang="sv-SE" sz="1200" i="1" dirty="0"/>
              <a:t>(Magallana gigas</a:t>
            </a:r>
            <a:r>
              <a:rPr lang="sv-SE" sz="1200" i="1" dirty="0" smtClean="0"/>
              <a:t>)</a:t>
            </a:r>
            <a:endParaRPr lang="sv-SE" sz="1200" i="1" dirty="0"/>
          </a:p>
        </p:txBody>
      </p:sp>
      <p:grpSp>
        <p:nvGrpSpPr>
          <p:cNvPr id="7" name="Grupp 6"/>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2297586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339441" y="4614805"/>
            <a:ext cx="1352238" cy="188042"/>
          </a:xfrm>
        </p:spPr>
        <p:txBody>
          <a:bodyPr/>
          <a:lstStyle/>
          <a:p>
            <a:fld id="{C6F59E5B-639A-4B39-8A89-34CA83144BC1}" type="datetime1">
              <a:rPr lang="sv-SE" smtClean="0"/>
              <a:t>2021-05-07</a:t>
            </a:fld>
            <a:endParaRPr lang="sv-SE" dirty="0"/>
          </a:p>
        </p:txBody>
      </p:sp>
      <p:sp>
        <p:nvSpPr>
          <p:cNvPr id="4" name="Platshållare för bildnummer 3"/>
          <p:cNvSpPr>
            <a:spLocks noGrp="1"/>
          </p:cNvSpPr>
          <p:nvPr>
            <p:ph type="sldNum" sz="quarter" idx="12"/>
          </p:nvPr>
        </p:nvSpPr>
        <p:spPr>
          <a:xfrm>
            <a:off x="8093628" y="4793322"/>
            <a:ext cx="707794" cy="180000"/>
          </a:xfrm>
        </p:spPr>
        <p:txBody>
          <a:bodyPr/>
          <a:lstStyle/>
          <a:p>
            <a:fld id="{0789ADA9-B8AF-40A6-8885-4ED779507B06}" type="slidenum">
              <a:rPr lang="sv-SE" smtClean="0"/>
              <a:t>2</a:t>
            </a:fld>
            <a:endParaRPr lang="sv-SE" dirty="0"/>
          </a:p>
        </p:txBody>
      </p:sp>
      <p:grpSp>
        <p:nvGrpSpPr>
          <p:cNvPr id="11" name="Grupp 10"/>
          <p:cNvGrpSpPr/>
          <p:nvPr/>
        </p:nvGrpSpPr>
        <p:grpSpPr>
          <a:xfrm>
            <a:off x="7236295" y="50299"/>
            <a:ext cx="1848706" cy="1026295"/>
            <a:chOff x="7236295" y="50299"/>
            <a:chExt cx="1848706" cy="1026295"/>
          </a:xfrm>
        </p:grpSpPr>
        <p:grpSp>
          <p:nvGrpSpPr>
            <p:cNvPr id="10" name="Grupp 9"/>
            <p:cNvGrpSpPr/>
            <p:nvPr/>
          </p:nvGrpSpPr>
          <p:grpSpPr>
            <a:xfrm>
              <a:off x="7236295" y="339502"/>
              <a:ext cx="1591028" cy="552329"/>
              <a:chOff x="7236295" y="339502"/>
              <a:chExt cx="1591028" cy="552329"/>
            </a:xfrm>
          </p:grpSpPr>
          <p:sp>
            <p:nvSpPr>
              <p:cNvPr id="9" name="Rektangel 8"/>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26" name="Rektangel 25"/>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
        <p:nvSpPr>
          <p:cNvPr id="33" name="Rubrik 1">
            <a:extLst>
              <a:ext uri="{FF2B5EF4-FFF2-40B4-BE49-F238E27FC236}">
                <a16:creationId xmlns:a16="http://schemas.microsoft.com/office/drawing/2014/main" id="{A38E76A3-E7A6-4EE6-B70A-4888E01ADE7D}"/>
              </a:ext>
              <a:ext uri="{C183D7F6-B498-43B3-948B-1728B52AA6E4}">
                <adec:decorative xmlns:adec="http://schemas.microsoft.com/office/drawing/2017/decorative" xmlns="" val="0"/>
              </a:ext>
            </a:extLst>
          </p:cNvPr>
          <p:cNvSpPr txBox="1">
            <a:spLocks/>
          </p:cNvSpPr>
          <p:nvPr/>
        </p:nvSpPr>
        <p:spPr>
          <a:xfrm>
            <a:off x="755576" y="1131590"/>
            <a:ext cx="7422204" cy="3261409"/>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kern="1200">
                <a:solidFill>
                  <a:srgbClr val="007CC8"/>
                </a:solidFill>
                <a:latin typeface="+mj-lt"/>
                <a:ea typeface="+mj-ea"/>
                <a:cs typeface="+mj-cs"/>
              </a:defRPr>
            </a:lvl1pPr>
          </a:lstStyle>
          <a:p>
            <a:pPr>
              <a:tabLst>
                <a:tab pos="1343025" algn="l"/>
              </a:tabLst>
            </a:pPr>
            <a:r>
              <a:rPr lang="sv-SE" sz="1800" dirty="0" smtClean="0">
                <a:solidFill>
                  <a:schemeClr val="accent3">
                    <a:lumMod val="90000"/>
                    <a:lumOff val="10000"/>
                  </a:schemeClr>
                </a:solidFill>
              </a:rPr>
              <a:t>Text och bilder i detta material är fria att använda för de organisationer som deltar informationssatsningen 2021. </a:t>
            </a:r>
            <a:br>
              <a:rPr lang="sv-SE" sz="1800" dirty="0" smtClean="0">
                <a:solidFill>
                  <a:schemeClr val="accent3">
                    <a:lumMod val="90000"/>
                    <a:lumOff val="10000"/>
                  </a:schemeClr>
                </a:solidFill>
              </a:rPr>
            </a:br>
            <a:r>
              <a:rPr lang="sv-SE" sz="1800" dirty="0" smtClean="0">
                <a:solidFill>
                  <a:schemeClr val="accent3">
                    <a:lumMod val="90000"/>
                    <a:lumOff val="10000"/>
                  </a:schemeClr>
                </a:solidFill>
              </a:rPr>
              <a:t>Årets tema är ”Farligare än du tror” och fokuserar på specifika arter, vilka problem de skapar och hur man bör agera om man har/stöter på arten. En viktig del är också hjälp att känna igen arten.</a:t>
            </a:r>
            <a:br>
              <a:rPr lang="sv-SE" sz="1800" dirty="0" smtClean="0">
                <a:solidFill>
                  <a:schemeClr val="accent3">
                    <a:lumMod val="90000"/>
                    <a:lumOff val="10000"/>
                  </a:schemeClr>
                </a:solidFill>
              </a:rPr>
            </a:br>
            <a:r>
              <a:rPr lang="sv-SE" sz="1800" dirty="0" smtClean="0">
                <a:solidFill>
                  <a:schemeClr val="accent3">
                    <a:lumMod val="90000"/>
                    <a:lumOff val="10000"/>
                  </a:schemeClr>
                </a:solidFill>
              </a:rPr>
              <a:t>Satsningen drivs och samordnas av Havs- och vattenmyndigheten och Naturvårdsverket för att engagera allmänheten i att stoppa spridningen av </a:t>
            </a:r>
            <a:r>
              <a:rPr lang="sv-SE" sz="1800" dirty="0" err="1" smtClean="0">
                <a:solidFill>
                  <a:schemeClr val="accent3">
                    <a:lumMod val="90000"/>
                    <a:lumOff val="10000"/>
                  </a:schemeClr>
                </a:solidFill>
              </a:rPr>
              <a:t>invasiva</a:t>
            </a:r>
            <a:r>
              <a:rPr lang="sv-SE" sz="1800" dirty="0" smtClean="0">
                <a:solidFill>
                  <a:schemeClr val="accent3">
                    <a:lumMod val="90000"/>
                    <a:lumOff val="10000"/>
                  </a:schemeClr>
                </a:solidFill>
              </a:rPr>
              <a:t> främmande växter och djur. </a:t>
            </a:r>
            <a:br>
              <a:rPr lang="sv-SE" sz="1800" dirty="0" smtClean="0">
                <a:solidFill>
                  <a:schemeClr val="accent3">
                    <a:lumMod val="90000"/>
                    <a:lumOff val="10000"/>
                  </a:schemeClr>
                </a:solidFill>
              </a:rPr>
            </a:br>
            <a:r>
              <a:rPr lang="sv-SE" sz="1800" dirty="0" smtClean="0">
                <a:solidFill>
                  <a:schemeClr val="accent3">
                    <a:lumMod val="90000"/>
                    <a:lumOff val="10000"/>
                  </a:schemeClr>
                </a:solidFill>
              </a:rPr>
              <a:t/>
            </a:r>
            <a:br>
              <a:rPr lang="sv-SE" sz="1800" dirty="0" smtClean="0">
                <a:solidFill>
                  <a:schemeClr val="accent3">
                    <a:lumMod val="90000"/>
                    <a:lumOff val="10000"/>
                  </a:schemeClr>
                </a:solidFill>
              </a:rPr>
            </a:br>
            <a:r>
              <a:rPr lang="sv-SE" sz="1800" dirty="0" smtClean="0">
                <a:solidFill>
                  <a:schemeClr val="accent3">
                    <a:lumMod val="90000"/>
                    <a:lumOff val="10000"/>
                  </a:schemeClr>
                </a:solidFill>
              </a:rPr>
              <a:t>Bilderna/illustrationerna finns som jpg-filer.</a:t>
            </a:r>
            <a:br>
              <a:rPr lang="sv-SE" sz="1800" dirty="0" smtClean="0">
                <a:solidFill>
                  <a:schemeClr val="accent3">
                    <a:lumMod val="90000"/>
                    <a:lumOff val="10000"/>
                  </a:schemeClr>
                </a:solidFill>
              </a:rPr>
            </a:br>
            <a:endParaRPr lang="sv-SE" sz="1800" dirty="0">
              <a:solidFill>
                <a:schemeClr val="accent3">
                  <a:lumMod val="90000"/>
                  <a:lumOff val="10000"/>
                </a:schemeClr>
              </a:solidFill>
            </a:endParaRPr>
          </a:p>
        </p:txBody>
      </p:sp>
    </p:spTree>
    <p:extLst>
      <p:ext uri="{BB962C8B-B14F-4D97-AF65-F5344CB8AC3E}">
        <p14:creationId xmlns:p14="http://schemas.microsoft.com/office/powerpoint/2010/main" val="202029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8138" y="507547"/>
            <a:ext cx="7042174" cy="900000"/>
          </a:xfrm>
        </p:spPr>
        <p:txBody>
          <a:bodyPr/>
          <a:lstStyle/>
          <a:p>
            <a:r>
              <a:rPr lang="sv-SE" sz="2200" dirty="0" smtClean="0">
                <a:solidFill>
                  <a:schemeClr val="accent3">
                    <a:lumMod val="90000"/>
                    <a:lumOff val="10000"/>
                  </a:schemeClr>
                </a:solidFill>
              </a:rPr>
              <a:t>Signalkräfta, </a:t>
            </a:r>
            <a:r>
              <a:rPr lang="sv-SE" sz="2200" i="1" dirty="0" err="1">
                <a:solidFill>
                  <a:schemeClr val="accent3">
                    <a:lumMod val="90000"/>
                    <a:lumOff val="10000"/>
                  </a:schemeClr>
                </a:solidFill>
              </a:rPr>
              <a:t>Pacifastacus</a:t>
            </a:r>
            <a:r>
              <a:rPr lang="sv-SE" sz="2200" i="1" dirty="0">
                <a:solidFill>
                  <a:schemeClr val="accent3">
                    <a:lumMod val="90000"/>
                    <a:lumOff val="10000"/>
                  </a:schemeClr>
                </a:solidFill>
              </a:rPr>
              <a:t> </a:t>
            </a:r>
            <a:r>
              <a:rPr lang="sv-SE" sz="2200" i="1" dirty="0" err="1" smtClean="0">
                <a:solidFill>
                  <a:schemeClr val="accent3">
                    <a:lumMod val="90000"/>
                    <a:lumOff val="10000"/>
                  </a:schemeClr>
                </a:solidFill>
              </a:rPr>
              <a:t>leniusculus</a:t>
            </a:r>
            <a:r>
              <a:rPr lang="sv-SE" sz="2200" i="1" dirty="0" smtClean="0">
                <a:solidFill>
                  <a:schemeClr val="accent3">
                    <a:lumMod val="90000"/>
                    <a:lumOff val="10000"/>
                  </a:schemeClr>
                </a:solidFill>
              </a:rPr>
              <a:t> </a:t>
            </a:r>
            <a:r>
              <a:rPr lang="sv-SE" sz="2200" dirty="0" smtClean="0">
                <a:solidFill>
                  <a:schemeClr val="accent3">
                    <a:lumMod val="90000"/>
                    <a:lumOff val="10000"/>
                  </a:schemeClr>
                </a:solidFill>
              </a:rPr>
              <a:t>(</a:t>
            </a:r>
            <a:r>
              <a:rPr lang="sv-SE" sz="2200" dirty="0">
                <a:solidFill>
                  <a:schemeClr val="accent3">
                    <a:lumMod val="90000"/>
                    <a:lumOff val="10000"/>
                  </a:schemeClr>
                </a:solidFill>
              </a:rPr>
              <a:t>1/2</a:t>
            </a:r>
            <a:r>
              <a:rPr lang="sv-SE" sz="2200" i="1" dirty="0" smtClean="0">
                <a:solidFill>
                  <a:schemeClr val="accent3">
                    <a:lumMod val="90000"/>
                    <a:lumOff val="10000"/>
                  </a:schemeClr>
                </a:solidFill>
              </a:rPr>
              <a:t>)</a:t>
            </a:r>
            <a:r>
              <a:rPr lang="sv-SE" sz="2000" i="1" dirty="0" smtClean="0">
                <a:solidFill>
                  <a:schemeClr val="accent3">
                    <a:lumMod val="90000"/>
                    <a:lumOff val="10000"/>
                  </a:schemeClr>
                </a:solidFill>
              </a:rPr>
              <a:t/>
            </a:r>
            <a:br>
              <a:rPr lang="sv-SE" sz="2000" i="1" dirty="0" smtClean="0">
                <a:solidFill>
                  <a:schemeClr val="accent3">
                    <a:lumMod val="90000"/>
                    <a:lumOff val="10000"/>
                  </a:schemeClr>
                </a:solidFill>
              </a:rPr>
            </a:br>
            <a:endParaRPr lang="sv-SE" sz="2000" i="1" dirty="0">
              <a:solidFill>
                <a:schemeClr val="accent3">
                  <a:lumMod val="90000"/>
                  <a:lumOff val="10000"/>
                </a:schemeClr>
              </a:solidFill>
            </a:endParaRPr>
          </a:p>
        </p:txBody>
      </p:sp>
      <p:sp>
        <p:nvSpPr>
          <p:cNvPr id="4" name="Platshållare för datum 3"/>
          <p:cNvSpPr>
            <a:spLocks noGrp="1"/>
          </p:cNvSpPr>
          <p:nvPr>
            <p:ph type="dt" sz="half" idx="10"/>
          </p:nvPr>
        </p:nvSpPr>
        <p:spPr/>
        <p:txBody>
          <a:bodyPr/>
          <a:lstStyle/>
          <a:p>
            <a:fld id="{4419C45C-5EBB-456B-B87D-9D0745948B9F}" type="datetime1">
              <a:rPr lang="sv-SE" smtClean="0"/>
              <a:t>2021-05-07</a:t>
            </a:fld>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20</a:t>
            </a:fld>
            <a:endParaRPr lang="sv-SE"/>
          </a:p>
        </p:txBody>
      </p:sp>
      <p:sp>
        <p:nvSpPr>
          <p:cNvPr id="7" name="textruta 6"/>
          <p:cNvSpPr txBox="1"/>
          <p:nvPr/>
        </p:nvSpPr>
        <p:spPr>
          <a:xfrm>
            <a:off x="395536" y="1347614"/>
            <a:ext cx="6120680" cy="3847207"/>
          </a:xfrm>
          <a:prstGeom prst="rect">
            <a:avLst/>
          </a:prstGeom>
          <a:noFill/>
        </p:spPr>
        <p:txBody>
          <a:bodyPr wrap="square" rtlCol="0">
            <a:spAutoFit/>
          </a:bodyPr>
          <a:lstStyle/>
          <a:p>
            <a:r>
              <a:rPr lang="sv-SE" dirty="0" smtClean="0"/>
              <a:t>Huvudbudskap</a:t>
            </a:r>
          </a:p>
          <a:p>
            <a:pPr fontAlgn="base"/>
            <a:r>
              <a:rPr lang="sv-SE" sz="1400" i="1" dirty="0"/>
              <a:t>Man får fiska signalkräfta i vissa områden, under vissa tider. </a:t>
            </a:r>
            <a:endParaRPr lang="sv-SE" sz="1400" dirty="0"/>
          </a:p>
          <a:p>
            <a:pPr fontAlgn="base"/>
            <a:r>
              <a:rPr lang="sv-SE" sz="1400" i="1" dirty="0" smtClean="0"/>
              <a:t>Men signalkräfta kam sprida kräftpest, så var därför mycket noga med hur du hanterar kräftor och redskap för att hindra spridning. Signalkräftan finns </a:t>
            </a:r>
            <a:r>
              <a:rPr lang="sv-SE" sz="1400" i="1" dirty="0"/>
              <a:t>med på EU:s förteckning över </a:t>
            </a:r>
            <a:r>
              <a:rPr lang="sv-SE" sz="1400" i="1" dirty="0" err="1"/>
              <a:t>invasiva</a:t>
            </a:r>
            <a:r>
              <a:rPr lang="sv-SE" sz="1400" i="1" dirty="0"/>
              <a:t> främmande arter, vilket innebär att den bland annat är förbjuden att importera, odla och sätta ut i naturen.</a:t>
            </a:r>
          </a:p>
          <a:p>
            <a:pPr fontAlgn="base"/>
            <a:endParaRPr lang="sv-SE" dirty="0" smtClean="0"/>
          </a:p>
          <a:p>
            <a:pPr fontAlgn="base"/>
            <a:r>
              <a:rPr lang="sv-SE" dirty="0" smtClean="0"/>
              <a:t>Kännetecken signalkräfta</a:t>
            </a:r>
          </a:p>
          <a:p>
            <a:r>
              <a:rPr lang="sv-SE" sz="1400" i="1" dirty="0"/>
              <a:t>Signalkräftan kan bli omkring 16 centimeter lång och har en rödbrun färg.</a:t>
            </a:r>
          </a:p>
          <a:p>
            <a:r>
              <a:rPr lang="sv-SE" sz="1400" i="1" dirty="0"/>
              <a:t>Den liknar vår inhemska </a:t>
            </a:r>
            <a:r>
              <a:rPr lang="sv-SE" sz="1400" i="1" dirty="0" smtClean="0"/>
              <a:t>flodkräfta som </a:t>
            </a:r>
            <a:r>
              <a:rPr lang="sv-SE" sz="1400" i="1" dirty="0"/>
              <a:t>är mörkare i färgen, men vuxna signalkräftor har även ljusa (vit-turkosa) fläckar i "tumgreppet" på klorna. De saknas hos flodkräftan.</a:t>
            </a:r>
          </a:p>
          <a:p>
            <a:pPr fontAlgn="base"/>
            <a:endParaRPr lang="sv-SE" dirty="0"/>
          </a:p>
          <a:p>
            <a:pPr fontAlgn="base"/>
            <a:endParaRPr lang="sv-SE" sz="1400" i="1" dirty="0"/>
          </a:p>
          <a:p>
            <a:pPr fontAlgn="base"/>
            <a:endParaRPr lang="sv-SE" sz="1400" i="1" dirty="0">
              <a:solidFill>
                <a:srgbClr val="FF0000"/>
              </a:solidFill>
            </a:endParaRPr>
          </a:p>
          <a:p>
            <a:endParaRPr lang="sv-SE" dirty="0" smtClean="0"/>
          </a:p>
        </p:txBody>
      </p:sp>
      <p:grpSp>
        <p:nvGrpSpPr>
          <p:cNvPr id="8" name="Grupp 7"/>
          <p:cNvGrpSpPr/>
          <p:nvPr/>
        </p:nvGrpSpPr>
        <p:grpSpPr>
          <a:xfrm>
            <a:off x="7236295" y="50299"/>
            <a:ext cx="1848706" cy="1026295"/>
            <a:chOff x="7236295" y="50299"/>
            <a:chExt cx="1848706" cy="1026295"/>
          </a:xfrm>
        </p:grpSpPr>
        <p:grpSp>
          <p:nvGrpSpPr>
            <p:cNvPr id="9" name="Grupp 8"/>
            <p:cNvGrpSpPr/>
            <p:nvPr/>
          </p:nvGrpSpPr>
          <p:grpSpPr>
            <a:xfrm>
              <a:off x="7236295" y="339502"/>
              <a:ext cx="1591028" cy="552329"/>
              <a:chOff x="7236295" y="339502"/>
              <a:chExt cx="1591028" cy="552329"/>
            </a:xfrm>
          </p:grpSpPr>
          <p:sp>
            <p:nvSpPr>
              <p:cNvPr id="11" name="Rektangel 10"/>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2" name="Rektangel 11"/>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0" name="Bildobjekt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817" y="1923678"/>
            <a:ext cx="1715176" cy="1159459"/>
          </a:xfrm>
          <a:prstGeom prst="rect">
            <a:avLst/>
          </a:prstGeom>
        </p:spPr>
      </p:pic>
    </p:spTree>
    <p:extLst>
      <p:ext uri="{BB962C8B-B14F-4D97-AF65-F5344CB8AC3E}">
        <p14:creationId xmlns:p14="http://schemas.microsoft.com/office/powerpoint/2010/main" val="3895656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8138" y="507547"/>
            <a:ext cx="7042174" cy="900000"/>
          </a:xfrm>
        </p:spPr>
        <p:txBody>
          <a:bodyPr/>
          <a:lstStyle/>
          <a:p>
            <a:r>
              <a:rPr lang="sv-SE" sz="2200" dirty="0" smtClean="0">
                <a:solidFill>
                  <a:schemeClr val="accent3">
                    <a:lumMod val="90000"/>
                    <a:lumOff val="10000"/>
                  </a:schemeClr>
                </a:solidFill>
              </a:rPr>
              <a:t>Signalkräfta, </a:t>
            </a:r>
            <a:r>
              <a:rPr lang="sv-SE" sz="2200" i="1" dirty="0" err="1">
                <a:solidFill>
                  <a:schemeClr val="accent3">
                    <a:lumMod val="90000"/>
                    <a:lumOff val="10000"/>
                  </a:schemeClr>
                </a:solidFill>
              </a:rPr>
              <a:t>Pacifastacus</a:t>
            </a:r>
            <a:r>
              <a:rPr lang="sv-SE" sz="2200" i="1" dirty="0">
                <a:solidFill>
                  <a:schemeClr val="accent3">
                    <a:lumMod val="90000"/>
                    <a:lumOff val="10000"/>
                  </a:schemeClr>
                </a:solidFill>
              </a:rPr>
              <a:t> </a:t>
            </a:r>
            <a:r>
              <a:rPr lang="sv-SE" sz="2200" i="1" dirty="0" err="1" smtClean="0">
                <a:solidFill>
                  <a:schemeClr val="accent3">
                    <a:lumMod val="90000"/>
                    <a:lumOff val="10000"/>
                  </a:schemeClr>
                </a:solidFill>
              </a:rPr>
              <a:t>leniusculus</a:t>
            </a:r>
            <a:r>
              <a:rPr lang="sv-SE" sz="2200" i="1" dirty="0" smtClean="0">
                <a:solidFill>
                  <a:schemeClr val="accent3">
                    <a:lumMod val="90000"/>
                    <a:lumOff val="10000"/>
                  </a:schemeClr>
                </a:solidFill>
              </a:rPr>
              <a:t> (</a:t>
            </a:r>
            <a:r>
              <a:rPr lang="sv-SE" sz="2200" i="1" dirty="0">
                <a:solidFill>
                  <a:schemeClr val="accent3">
                    <a:lumMod val="90000"/>
                    <a:lumOff val="10000"/>
                  </a:schemeClr>
                </a:solidFill>
              </a:rPr>
              <a:t>2/2</a:t>
            </a:r>
            <a:r>
              <a:rPr lang="sv-SE" sz="2200" i="1" dirty="0" smtClean="0">
                <a:solidFill>
                  <a:schemeClr val="accent3">
                    <a:lumMod val="90000"/>
                    <a:lumOff val="10000"/>
                  </a:schemeClr>
                </a:solidFill>
              </a:rPr>
              <a:t>)</a:t>
            </a:r>
            <a:r>
              <a:rPr lang="sv-SE" sz="2000" dirty="0">
                <a:solidFill>
                  <a:schemeClr val="accent3">
                    <a:lumMod val="90000"/>
                    <a:lumOff val="10000"/>
                  </a:schemeClr>
                </a:solidFill>
              </a:rPr>
              <a:t/>
            </a:r>
            <a:br>
              <a:rPr lang="sv-SE" sz="2000" dirty="0">
                <a:solidFill>
                  <a:schemeClr val="accent3">
                    <a:lumMod val="90000"/>
                    <a:lumOff val="10000"/>
                  </a:schemeClr>
                </a:solidFill>
              </a:rPr>
            </a:br>
            <a:endParaRPr lang="sv-SE" sz="2000" dirty="0">
              <a:solidFill>
                <a:schemeClr val="accent3">
                  <a:lumMod val="90000"/>
                  <a:lumOff val="10000"/>
                </a:schemeClr>
              </a:solidFill>
            </a:endParaRPr>
          </a:p>
        </p:txBody>
      </p:sp>
      <p:sp>
        <p:nvSpPr>
          <p:cNvPr id="4" name="Platshållare för datum 3"/>
          <p:cNvSpPr>
            <a:spLocks noGrp="1"/>
          </p:cNvSpPr>
          <p:nvPr>
            <p:ph type="dt" sz="half" idx="10"/>
          </p:nvPr>
        </p:nvSpPr>
        <p:spPr/>
        <p:txBody>
          <a:bodyPr/>
          <a:lstStyle/>
          <a:p>
            <a:fld id="{4419C45C-5EBB-456B-B87D-9D0745948B9F}" type="datetime1">
              <a:rPr lang="sv-SE" smtClean="0"/>
              <a:t>2021-05-07</a:t>
            </a:fld>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21</a:t>
            </a:fld>
            <a:endParaRPr lang="sv-SE"/>
          </a:p>
        </p:txBody>
      </p:sp>
      <p:sp>
        <p:nvSpPr>
          <p:cNvPr id="6" name="textruta 5"/>
          <p:cNvSpPr txBox="1"/>
          <p:nvPr/>
        </p:nvSpPr>
        <p:spPr>
          <a:xfrm>
            <a:off x="393539" y="1315170"/>
            <a:ext cx="8626350" cy="3477875"/>
          </a:xfrm>
          <a:prstGeom prst="rect">
            <a:avLst/>
          </a:prstGeom>
          <a:noFill/>
        </p:spPr>
        <p:txBody>
          <a:bodyPr wrap="square" rtlCol="0">
            <a:spAutoFit/>
          </a:bodyPr>
          <a:lstStyle/>
          <a:p>
            <a:pPr fontAlgn="base"/>
            <a:r>
              <a:rPr lang="sv-SE" sz="1600" dirty="0" smtClean="0"/>
              <a:t>Möjliga </a:t>
            </a:r>
            <a:r>
              <a:rPr lang="sv-SE" sz="1600" dirty="0"/>
              <a:t>effekter </a:t>
            </a:r>
            <a:endParaRPr lang="sv-SE" sz="1600" dirty="0" smtClean="0"/>
          </a:p>
          <a:p>
            <a:r>
              <a:rPr lang="sv-SE" sz="1200" dirty="0"/>
              <a:t>Signalkräftor som importerades från Nordamerika och sattes ut i svenska vatten under 1960-talet var kroniska och motståndskraftiga bärare av en ny stam av </a:t>
            </a:r>
            <a:r>
              <a:rPr lang="sv-SE" sz="1200" dirty="0" smtClean="0"/>
              <a:t>kräftpest. Kräftpest är </a:t>
            </a:r>
            <a:r>
              <a:rPr lang="sv-SE" sz="1200" dirty="0"/>
              <a:t>en parasitisk svampsjukdom som överförs mellan kräftor via </a:t>
            </a:r>
            <a:r>
              <a:rPr lang="sv-SE" sz="1200" dirty="0" smtClean="0"/>
              <a:t>sporer </a:t>
            </a:r>
            <a:r>
              <a:rPr lang="sv-SE" sz="1200" dirty="0"/>
              <a:t>som sprids i vattnet. Kräftpest är alltid dödlig för </a:t>
            </a:r>
            <a:r>
              <a:rPr lang="sv-SE" sz="1200" dirty="0" smtClean="0"/>
              <a:t>flodkräftor. Trots </a:t>
            </a:r>
            <a:r>
              <a:rPr lang="sv-SE" sz="1200" dirty="0"/>
              <a:t>att signalkräftor har hög motståndskraft mot kräftpest kan de </a:t>
            </a:r>
            <a:r>
              <a:rPr lang="sv-SE" sz="1200" dirty="0" smtClean="0"/>
              <a:t>drabbas. Sjukdomen </a:t>
            </a:r>
            <a:r>
              <a:rPr lang="sv-SE" sz="1200" dirty="0"/>
              <a:t>spelar troligen en roll i de kraftiga svängningarna och de minskade fångsterna av signalkräfta de senaste tio åren.</a:t>
            </a:r>
          </a:p>
          <a:p>
            <a:r>
              <a:rPr lang="sv-SE" sz="1200" dirty="0" smtClean="0"/>
              <a:t>Den svenska flodkräftan (</a:t>
            </a:r>
            <a:r>
              <a:rPr lang="sv-SE" sz="1200" i="1" dirty="0" err="1" smtClean="0"/>
              <a:t>Astacus</a:t>
            </a:r>
            <a:r>
              <a:rPr lang="sv-SE" sz="1200" i="1" dirty="0" smtClean="0"/>
              <a:t> </a:t>
            </a:r>
            <a:r>
              <a:rPr lang="sv-SE" sz="1200" i="1" dirty="0" err="1"/>
              <a:t>astacus</a:t>
            </a:r>
            <a:r>
              <a:rPr lang="sv-SE" sz="1200" dirty="0"/>
              <a:t>) har av flera anledningar minskat med 97 procent de senaste hundra åren och är nu klassificerad som akut </a:t>
            </a:r>
            <a:r>
              <a:rPr lang="sv-SE" sz="1200" dirty="0" smtClean="0"/>
              <a:t>hotad. Olagliga </a:t>
            </a:r>
            <a:r>
              <a:rPr lang="sv-SE" sz="1200" dirty="0"/>
              <a:t>utsättningar av signalkräftor är det största hotet mot flodkräftan idag.</a:t>
            </a:r>
          </a:p>
          <a:p>
            <a:pPr fontAlgn="base"/>
            <a:endParaRPr lang="sv-SE" sz="1400" dirty="0" smtClean="0"/>
          </a:p>
          <a:p>
            <a:pPr fontAlgn="base"/>
            <a:r>
              <a:rPr lang="sv-SE" sz="1600" dirty="0" smtClean="0"/>
              <a:t>Om </a:t>
            </a:r>
            <a:r>
              <a:rPr lang="sv-SE" sz="1600" dirty="0"/>
              <a:t>du hittar </a:t>
            </a:r>
            <a:r>
              <a:rPr lang="sv-SE" sz="1600" dirty="0" smtClean="0"/>
              <a:t>signalkräfta</a:t>
            </a:r>
            <a:endParaRPr lang="sv-SE" sz="1600" dirty="0">
              <a:solidFill>
                <a:srgbClr val="FF0000"/>
              </a:solidFill>
            </a:endParaRPr>
          </a:p>
          <a:p>
            <a:pPr fontAlgn="base"/>
            <a:r>
              <a:rPr lang="sv-SE" sz="1200" dirty="0" smtClean="0"/>
              <a:t>Om </a:t>
            </a:r>
            <a:r>
              <a:rPr lang="sv-SE" sz="1200" dirty="0"/>
              <a:t>du hittar vad du misstänker är </a:t>
            </a:r>
            <a:r>
              <a:rPr lang="sv-SE" sz="1200" dirty="0" smtClean="0"/>
              <a:t>signalkräfta utanför hanteringsområdet, rapportera </a:t>
            </a:r>
            <a:r>
              <a:rPr lang="sv-SE" sz="1200" dirty="0"/>
              <a:t>alltid in ditt fynd </a:t>
            </a:r>
            <a:r>
              <a:rPr lang="sv-SE" sz="1200" dirty="0" smtClean="0"/>
              <a:t>till </a:t>
            </a:r>
            <a:r>
              <a:rPr lang="sv-SE" sz="1200" dirty="0">
                <a:hlinkClick r:id="rId3"/>
              </a:rPr>
              <a:t>www.rappen.nu</a:t>
            </a:r>
            <a:endParaRPr lang="sv-SE" sz="1200" dirty="0"/>
          </a:p>
          <a:p>
            <a:pPr fontAlgn="base"/>
            <a:endParaRPr lang="sv-SE" sz="1400" dirty="0" smtClean="0"/>
          </a:p>
          <a:p>
            <a:pPr fontAlgn="base"/>
            <a:r>
              <a:rPr lang="sv-SE" sz="1600" dirty="0" smtClean="0"/>
              <a:t>Mer </a:t>
            </a:r>
            <a:r>
              <a:rPr lang="sv-SE" sz="1600" dirty="0"/>
              <a:t>information</a:t>
            </a:r>
          </a:p>
          <a:p>
            <a:pPr fontAlgn="base"/>
            <a:r>
              <a:rPr lang="sv-SE" sz="1200" dirty="0">
                <a:hlinkClick r:id="rId4"/>
              </a:rPr>
              <a:t>https://www.havochvatten.se/hav/fiske--</a:t>
            </a:r>
            <a:r>
              <a:rPr lang="sv-SE" sz="1200" dirty="0" smtClean="0">
                <a:hlinkClick r:id="rId4"/>
              </a:rPr>
              <a:t>fritid/arter/arter-och-naturtyper/japanskt-jatteostron.html</a:t>
            </a:r>
            <a:endParaRPr lang="sv-SE" sz="1200" dirty="0" smtClean="0"/>
          </a:p>
          <a:p>
            <a:pPr fontAlgn="base"/>
            <a:endParaRPr lang="sv-SE" sz="1200" dirty="0"/>
          </a:p>
          <a:p>
            <a:pPr fontAlgn="base"/>
            <a:r>
              <a:rPr lang="sv-SE" sz="1200" dirty="0"/>
              <a:t>Fotograf: </a:t>
            </a:r>
            <a:r>
              <a:rPr lang="sv-SE" sz="1200" dirty="0" smtClean="0"/>
              <a:t>Sofia Brockmark</a:t>
            </a:r>
          </a:p>
          <a:p>
            <a:pPr fontAlgn="base"/>
            <a:r>
              <a:rPr lang="sv-SE" sz="1200" dirty="0" smtClean="0"/>
              <a:t>Bildnamn</a:t>
            </a:r>
            <a:r>
              <a:rPr lang="sv-SE" sz="1200" dirty="0"/>
              <a:t>: </a:t>
            </a:r>
            <a:r>
              <a:rPr lang="sv-SE" sz="1200" dirty="0" err="1"/>
              <a:t>signalkrafta-pacifastacus-leniusculus</a:t>
            </a:r>
            <a:r>
              <a:rPr lang="sv-SE" sz="1200" dirty="0"/>
              <a:t>--</a:t>
            </a:r>
            <a:r>
              <a:rPr lang="sv-SE" sz="1200"/>
              <a:t>sofia-brockmark</a:t>
            </a:r>
            <a:endParaRPr lang="sv-SE" sz="1200" i="1" dirty="0"/>
          </a:p>
        </p:txBody>
      </p:sp>
      <p:grpSp>
        <p:nvGrpSpPr>
          <p:cNvPr id="7" name="Grupp 6"/>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883453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195486"/>
            <a:ext cx="7328904" cy="900000"/>
          </a:xfrm>
        </p:spPr>
        <p:txBody>
          <a:bodyPr/>
          <a:lstStyle/>
          <a:p>
            <a:r>
              <a:rPr lang="sv-SE" sz="2300" dirty="0" smtClean="0">
                <a:solidFill>
                  <a:schemeClr val="accent3">
                    <a:lumMod val="90000"/>
                    <a:lumOff val="10000"/>
                  </a:schemeClr>
                </a:solidFill>
              </a:rPr>
              <a:t>Marmorkräfta, </a:t>
            </a:r>
            <a:r>
              <a:rPr lang="sv-SE" sz="2300" i="1" dirty="0" err="1">
                <a:solidFill>
                  <a:schemeClr val="accent3">
                    <a:lumMod val="90000"/>
                    <a:lumOff val="10000"/>
                  </a:schemeClr>
                </a:solidFill>
              </a:rPr>
              <a:t>Procambarus</a:t>
            </a:r>
            <a:r>
              <a:rPr lang="sv-SE" sz="2300" i="1" dirty="0">
                <a:solidFill>
                  <a:schemeClr val="accent3">
                    <a:lumMod val="90000"/>
                    <a:lumOff val="10000"/>
                  </a:schemeClr>
                </a:solidFill>
              </a:rPr>
              <a:t> </a:t>
            </a:r>
            <a:r>
              <a:rPr lang="sv-SE" sz="2300" i="1" dirty="0" err="1">
                <a:solidFill>
                  <a:schemeClr val="accent3">
                    <a:lumMod val="90000"/>
                    <a:lumOff val="10000"/>
                  </a:schemeClr>
                </a:solidFill>
              </a:rPr>
              <a:t>fallax</a:t>
            </a:r>
            <a:r>
              <a:rPr lang="sv-SE" sz="2300" i="1" dirty="0">
                <a:solidFill>
                  <a:schemeClr val="accent3">
                    <a:lumMod val="90000"/>
                    <a:lumOff val="10000"/>
                  </a:schemeClr>
                </a:solidFill>
              </a:rPr>
              <a:t> f. </a:t>
            </a:r>
            <a:r>
              <a:rPr lang="sv-SE" sz="2300" i="1" dirty="0" err="1" smtClean="0">
                <a:solidFill>
                  <a:schemeClr val="accent3">
                    <a:lumMod val="90000"/>
                    <a:lumOff val="10000"/>
                  </a:schemeClr>
                </a:solidFill>
              </a:rPr>
              <a:t>virginalis</a:t>
            </a:r>
            <a:r>
              <a:rPr lang="sv-SE" sz="2300" i="1" dirty="0" smtClean="0">
                <a:solidFill>
                  <a:schemeClr val="accent3">
                    <a:lumMod val="90000"/>
                    <a:lumOff val="10000"/>
                  </a:schemeClr>
                </a:solidFill>
              </a:rPr>
              <a:t> (1/2)</a:t>
            </a:r>
            <a:endParaRPr lang="sv-SE" sz="23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22</a:t>
            </a:fld>
            <a:endParaRPr lang="sv-SE"/>
          </a:p>
        </p:txBody>
      </p:sp>
      <p:sp>
        <p:nvSpPr>
          <p:cNvPr id="8" name="textruta 7"/>
          <p:cNvSpPr txBox="1"/>
          <p:nvPr/>
        </p:nvSpPr>
        <p:spPr>
          <a:xfrm>
            <a:off x="395536" y="1347614"/>
            <a:ext cx="6336704" cy="4924425"/>
          </a:xfrm>
          <a:prstGeom prst="rect">
            <a:avLst/>
          </a:prstGeom>
          <a:noFill/>
        </p:spPr>
        <p:txBody>
          <a:bodyPr wrap="square" rtlCol="0">
            <a:spAutoFit/>
          </a:bodyPr>
          <a:lstStyle/>
          <a:p>
            <a:r>
              <a:rPr lang="sv-SE" dirty="0" smtClean="0"/>
              <a:t>Huvudbudskap</a:t>
            </a:r>
          </a:p>
          <a:p>
            <a:r>
              <a:rPr lang="sv-SE" sz="1400" i="1" dirty="0"/>
              <a:t>Marmorkräftor </a:t>
            </a:r>
            <a:r>
              <a:rPr lang="sv-SE" sz="1400" i="1" dirty="0" smtClean="0"/>
              <a:t>omfattas av EU:s förordning för </a:t>
            </a:r>
            <a:r>
              <a:rPr lang="sv-SE" sz="1400" i="1" dirty="0" err="1" smtClean="0"/>
              <a:t>invasiva</a:t>
            </a:r>
            <a:r>
              <a:rPr lang="sv-SE" sz="1400" i="1" dirty="0" smtClean="0"/>
              <a:t> arter. Den kan </a:t>
            </a:r>
            <a:r>
              <a:rPr lang="sv-SE" sz="1400" i="1" dirty="0"/>
              <a:t>bära på sjukdomar och/eller parasiter som kan slå hårt mot andra sötvattenskräftor, eller vara skadliga för andra arter. </a:t>
            </a:r>
            <a:r>
              <a:rPr lang="sv-SE" sz="1400" i="1" dirty="0" smtClean="0"/>
              <a:t>Marmorkräftan kan också konkurrera </a:t>
            </a:r>
            <a:r>
              <a:rPr lang="sv-SE" sz="1400" i="1" dirty="0"/>
              <a:t>med inhemska arter om mat och utrymme. </a:t>
            </a:r>
            <a:endParaRPr lang="sv-SE" sz="1400" i="1" dirty="0" smtClean="0"/>
          </a:p>
          <a:p>
            <a:endParaRPr lang="sv-SE" sz="1400" i="1" dirty="0"/>
          </a:p>
          <a:p>
            <a:pPr fontAlgn="base"/>
            <a:r>
              <a:rPr lang="sv-SE" dirty="0"/>
              <a:t>Kännetecken </a:t>
            </a:r>
            <a:r>
              <a:rPr lang="sv-SE" dirty="0" smtClean="0"/>
              <a:t>marmorkräfta </a:t>
            </a:r>
          </a:p>
          <a:p>
            <a:pPr marL="285750" indent="-285750">
              <a:buFont typeface="Arial" panose="020B0604020202020204" pitchFamily="34" charset="0"/>
              <a:buChar char="•"/>
            </a:pPr>
            <a:r>
              <a:rPr lang="sv-SE" sz="1400" i="1" dirty="0"/>
              <a:t>Marmorkräftan är </a:t>
            </a:r>
            <a:r>
              <a:rPr lang="sv-SE" sz="1400" i="1" dirty="0" smtClean="0"/>
              <a:t>liten </a:t>
            </a:r>
            <a:r>
              <a:rPr lang="sv-SE" sz="1400" i="1" dirty="0"/>
              <a:t>och smal jämfört med signal- och flodkräfta. Den är vanligen under tio centimeter lång och har även mindre klor. </a:t>
            </a:r>
            <a:endParaRPr lang="sv-SE" sz="1400" i="1" dirty="0" smtClean="0"/>
          </a:p>
          <a:p>
            <a:pPr marL="285750" indent="-285750">
              <a:buFont typeface="Arial" panose="020B0604020202020204" pitchFamily="34" charset="0"/>
              <a:buChar char="•"/>
            </a:pPr>
            <a:r>
              <a:rPr lang="sv-SE" sz="1400" i="1" dirty="0" smtClean="0"/>
              <a:t>Marmorkräftan </a:t>
            </a:r>
            <a:r>
              <a:rPr lang="sv-SE" sz="1400" i="1" dirty="0"/>
              <a:t>är tydligt marmorerad, speciellt på sköldens sidor. Färgen är oftast mörkt brun eller olivfärgad, men den kan variera från ljusbrun till rödbrun. </a:t>
            </a:r>
            <a:endParaRPr lang="sv-SE" sz="1400" i="1" dirty="0" smtClean="0"/>
          </a:p>
          <a:p>
            <a:pPr marL="285750" indent="-285750">
              <a:buFont typeface="Arial" panose="020B0604020202020204" pitchFamily="34" charset="0"/>
              <a:buChar char="•"/>
            </a:pPr>
            <a:r>
              <a:rPr lang="sv-SE" sz="1400" i="1" dirty="0" smtClean="0"/>
              <a:t>På </a:t>
            </a:r>
            <a:r>
              <a:rPr lang="sv-SE" sz="1400" i="1" dirty="0"/>
              <a:t>ryggskölden finns en smal, ljus </a:t>
            </a:r>
            <a:r>
              <a:rPr lang="sv-SE" sz="1400" i="1" dirty="0" smtClean="0"/>
              <a:t>linje som saknas </a:t>
            </a:r>
            <a:r>
              <a:rPr lang="sv-SE" sz="1400" i="1" dirty="0"/>
              <a:t>på signal- och flodkräftor.</a:t>
            </a:r>
          </a:p>
          <a:p>
            <a:r>
              <a:rPr lang="sv-SE" sz="1400" dirty="0"/>
              <a:t/>
            </a:r>
            <a:br>
              <a:rPr lang="sv-SE" sz="1400" dirty="0"/>
            </a:br>
            <a:endParaRPr lang="sv-SE" dirty="0"/>
          </a:p>
          <a:p>
            <a:pPr fontAlgn="base"/>
            <a:endParaRPr lang="sv-SE" sz="1400" i="1" dirty="0"/>
          </a:p>
          <a:p>
            <a:pPr fontAlgn="base"/>
            <a:endParaRPr lang="sv-SE" sz="1400" dirty="0"/>
          </a:p>
          <a:p>
            <a:endParaRPr lang="sv-SE" sz="1400" i="1" dirty="0" smtClean="0"/>
          </a:p>
          <a:p>
            <a:endParaRPr lang="sv-SE" dirty="0" smtClean="0"/>
          </a:p>
          <a:p>
            <a:endParaRPr lang="sv-SE" dirty="0"/>
          </a:p>
        </p:txBody>
      </p:sp>
      <p:grpSp>
        <p:nvGrpSpPr>
          <p:cNvPr id="7" name="Grupp 6"/>
          <p:cNvGrpSpPr/>
          <p:nvPr/>
        </p:nvGrpSpPr>
        <p:grpSpPr>
          <a:xfrm>
            <a:off x="7236295" y="50299"/>
            <a:ext cx="1848706" cy="1026295"/>
            <a:chOff x="7236295" y="50299"/>
            <a:chExt cx="1848706" cy="1026295"/>
          </a:xfrm>
        </p:grpSpPr>
        <p:grpSp>
          <p:nvGrpSpPr>
            <p:cNvPr id="9" name="Grupp 8"/>
            <p:cNvGrpSpPr/>
            <p:nvPr/>
          </p:nvGrpSpPr>
          <p:grpSpPr>
            <a:xfrm>
              <a:off x="7236295" y="339502"/>
              <a:ext cx="1591028" cy="552329"/>
              <a:chOff x="7236295" y="339502"/>
              <a:chExt cx="1591028" cy="552329"/>
            </a:xfrm>
          </p:grpSpPr>
          <p:sp>
            <p:nvSpPr>
              <p:cNvPr id="11" name="Rektangel 10"/>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2" name="Rektangel 11"/>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0" name="Bildobjekt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933091"/>
            <a:ext cx="2128619" cy="999706"/>
          </a:xfrm>
          <a:prstGeom prst="rect">
            <a:avLst/>
          </a:prstGeom>
        </p:spPr>
      </p:pic>
    </p:spTree>
    <p:extLst>
      <p:ext uri="{BB962C8B-B14F-4D97-AF65-F5344CB8AC3E}">
        <p14:creationId xmlns:p14="http://schemas.microsoft.com/office/powerpoint/2010/main" val="427080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195486"/>
            <a:ext cx="7040872" cy="900000"/>
          </a:xfrm>
        </p:spPr>
        <p:txBody>
          <a:bodyPr/>
          <a:lstStyle/>
          <a:p>
            <a:r>
              <a:rPr lang="sv-SE" sz="2400" dirty="0">
                <a:solidFill>
                  <a:schemeClr val="accent3">
                    <a:lumMod val="90000"/>
                    <a:lumOff val="10000"/>
                  </a:schemeClr>
                </a:solidFill>
              </a:rPr>
              <a:t>Marmorkräfta, </a:t>
            </a:r>
            <a:r>
              <a:rPr lang="sv-SE" sz="2400" i="1" dirty="0" err="1">
                <a:solidFill>
                  <a:schemeClr val="accent3">
                    <a:lumMod val="90000"/>
                    <a:lumOff val="10000"/>
                  </a:schemeClr>
                </a:solidFill>
              </a:rPr>
              <a:t>Procambarus</a:t>
            </a:r>
            <a:r>
              <a:rPr lang="sv-SE" sz="2400" i="1" dirty="0">
                <a:solidFill>
                  <a:schemeClr val="accent3">
                    <a:lumMod val="90000"/>
                    <a:lumOff val="10000"/>
                  </a:schemeClr>
                </a:solidFill>
              </a:rPr>
              <a:t> </a:t>
            </a:r>
            <a:r>
              <a:rPr lang="sv-SE" sz="2400" i="1" dirty="0" err="1">
                <a:solidFill>
                  <a:schemeClr val="accent3">
                    <a:lumMod val="90000"/>
                    <a:lumOff val="10000"/>
                  </a:schemeClr>
                </a:solidFill>
              </a:rPr>
              <a:t>fallax</a:t>
            </a:r>
            <a:r>
              <a:rPr lang="sv-SE" sz="2400" i="1" dirty="0">
                <a:solidFill>
                  <a:schemeClr val="accent3">
                    <a:lumMod val="90000"/>
                    <a:lumOff val="10000"/>
                  </a:schemeClr>
                </a:solidFill>
              </a:rPr>
              <a:t> f. </a:t>
            </a:r>
            <a:r>
              <a:rPr lang="sv-SE" sz="2400" i="1" dirty="0" err="1" smtClean="0">
                <a:solidFill>
                  <a:schemeClr val="accent3">
                    <a:lumMod val="90000"/>
                    <a:lumOff val="10000"/>
                  </a:schemeClr>
                </a:solidFill>
              </a:rPr>
              <a:t>virginalis</a:t>
            </a:r>
            <a:r>
              <a:rPr lang="sv-SE" sz="2400" i="1" dirty="0" smtClean="0">
                <a:solidFill>
                  <a:schemeClr val="accent3">
                    <a:lumMod val="90000"/>
                    <a:lumOff val="10000"/>
                  </a:schemeClr>
                </a:solidFill>
              </a:rPr>
              <a:t> (2/2)</a:t>
            </a: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23</a:t>
            </a:fld>
            <a:endParaRPr lang="sv-SE"/>
          </a:p>
        </p:txBody>
      </p:sp>
      <p:sp>
        <p:nvSpPr>
          <p:cNvPr id="7" name="textruta 6"/>
          <p:cNvSpPr txBox="1"/>
          <p:nvPr/>
        </p:nvSpPr>
        <p:spPr>
          <a:xfrm>
            <a:off x="400843" y="1315074"/>
            <a:ext cx="8180586" cy="3447098"/>
          </a:xfrm>
          <a:prstGeom prst="rect">
            <a:avLst/>
          </a:prstGeom>
          <a:noFill/>
        </p:spPr>
        <p:txBody>
          <a:bodyPr wrap="square" rtlCol="0">
            <a:spAutoFit/>
          </a:bodyPr>
          <a:lstStyle/>
          <a:p>
            <a:pPr fontAlgn="base"/>
            <a:r>
              <a:rPr lang="sv-SE" sz="1600" dirty="0"/>
              <a:t>Möjliga effekter </a:t>
            </a:r>
          </a:p>
          <a:p>
            <a:r>
              <a:rPr lang="sv-SE" sz="1200" dirty="0"/>
              <a:t>Marmorkräftor kan bära på sjukdomar och/eller parasiter som kan slå hårt mot andra </a:t>
            </a:r>
            <a:r>
              <a:rPr lang="sv-SE" sz="1200" dirty="0" smtClean="0"/>
              <a:t>sötvattenskräftor. De kan också  </a:t>
            </a:r>
            <a:r>
              <a:rPr lang="sv-SE" sz="1200" dirty="0"/>
              <a:t>vara skadliga för andra arter</a:t>
            </a:r>
            <a:r>
              <a:rPr lang="sv-SE" sz="1200" dirty="0" smtClean="0"/>
              <a:t>.</a:t>
            </a:r>
            <a:endParaRPr lang="sv-SE" sz="1200" dirty="0"/>
          </a:p>
          <a:p>
            <a:r>
              <a:rPr lang="sv-SE" sz="1200" dirty="0"/>
              <a:t>En annan möjlig effekt är att marmorkräftan kan konkurrera med inhemska arter om mat och utrymme. På Madagaskar är marmorkräftan en främmande art och har etablerat sig och finns nu i stora antal. Där uttrycks farhågor om att den utgör ett hot mot landets fisk- och </a:t>
            </a:r>
            <a:r>
              <a:rPr lang="sv-SE" sz="1200" dirty="0" smtClean="0"/>
              <a:t>kräftarter.</a:t>
            </a:r>
          </a:p>
          <a:p>
            <a:pPr fontAlgn="base"/>
            <a:endParaRPr lang="sv-SE" sz="1400" dirty="0" smtClean="0"/>
          </a:p>
          <a:p>
            <a:pPr fontAlgn="base"/>
            <a:r>
              <a:rPr lang="sv-SE" sz="1600" dirty="0" smtClean="0"/>
              <a:t>Om du hittar en marmorkräfta</a:t>
            </a:r>
          </a:p>
          <a:p>
            <a:pPr fontAlgn="base"/>
            <a:r>
              <a:rPr lang="sv-SE" sz="1200" dirty="0" smtClean="0"/>
              <a:t>Om du hittar vad du misstänker är en marmorkräfta, släpp inte tillbaka den i vattnet! Rapportera alltid in ditt fynd till </a:t>
            </a:r>
            <a:r>
              <a:rPr lang="sv-SE" sz="1200" dirty="0" smtClean="0">
                <a:hlinkClick r:id="rId3"/>
              </a:rPr>
              <a:t>www.rappen.nu</a:t>
            </a:r>
            <a:endParaRPr lang="sv-SE" sz="1200" dirty="0" smtClean="0"/>
          </a:p>
          <a:p>
            <a:pPr fontAlgn="base"/>
            <a:endParaRPr lang="sv-SE" sz="1200" dirty="0"/>
          </a:p>
          <a:p>
            <a:pPr fontAlgn="base"/>
            <a:r>
              <a:rPr lang="sv-SE" sz="1600" dirty="0"/>
              <a:t>Mer information</a:t>
            </a:r>
          </a:p>
          <a:p>
            <a:pPr fontAlgn="base"/>
            <a:r>
              <a:rPr lang="sv-SE" sz="1200" dirty="0">
                <a:hlinkClick r:id="rId4"/>
              </a:rPr>
              <a:t>https://</a:t>
            </a:r>
            <a:r>
              <a:rPr lang="sv-SE" sz="1200" dirty="0" smtClean="0">
                <a:hlinkClick r:id="rId4"/>
              </a:rPr>
              <a:t>www.havochvatten.se/arter-och-livsmiljoer/frammande-arter/sok-frammande-arter/fakta/marmorkrafta.html</a:t>
            </a:r>
            <a:endParaRPr lang="sv-SE" sz="1200" dirty="0" smtClean="0"/>
          </a:p>
          <a:p>
            <a:pPr fontAlgn="base"/>
            <a:endParaRPr lang="sv-SE" sz="1200" dirty="0"/>
          </a:p>
          <a:p>
            <a:pPr fontAlgn="base"/>
            <a:r>
              <a:rPr lang="sv-SE" sz="1200" dirty="0"/>
              <a:t>Fotograf: </a:t>
            </a:r>
            <a:r>
              <a:rPr lang="sv-SE" sz="1200" dirty="0" err="1" smtClean="0"/>
              <a:t>Ranja</a:t>
            </a:r>
            <a:r>
              <a:rPr lang="sv-SE" sz="1200" dirty="0" smtClean="0"/>
              <a:t> </a:t>
            </a:r>
            <a:r>
              <a:rPr lang="sv-SE" sz="1200" dirty="0" err="1" smtClean="0"/>
              <a:t>Adriantsoa</a:t>
            </a:r>
            <a:r>
              <a:rPr lang="sv-SE" sz="1200" dirty="0" smtClean="0"/>
              <a:t> </a:t>
            </a:r>
            <a:endParaRPr lang="sv-SE" sz="1200" dirty="0" smtClean="0">
              <a:solidFill>
                <a:srgbClr val="FF0000"/>
              </a:solidFill>
            </a:endParaRPr>
          </a:p>
          <a:p>
            <a:pPr fontAlgn="base"/>
            <a:r>
              <a:rPr lang="sv-SE" sz="1200" dirty="0" smtClean="0"/>
              <a:t>Bildnamn</a:t>
            </a:r>
            <a:r>
              <a:rPr lang="sv-SE" sz="1200" dirty="0"/>
              <a:t>: </a:t>
            </a:r>
            <a:r>
              <a:rPr lang="sv-SE" sz="1200" dirty="0" smtClean="0"/>
              <a:t>Marmorkräfta </a:t>
            </a:r>
            <a:r>
              <a:rPr lang="sv-SE" sz="1200" i="1" dirty="0" smtClean="0"/>
              <a:t>(</a:t>
            </a:r>
            <a:r>
              <a:rPr lang="sv-SE" sz="1200" i="1" dirty="0" err="1" smtClean="0"/>
              <a:t>Procambarus</a:t>
            </a:r>
            <a:r>
              <a:rPr lang="sv-SE" sz="1200" i="1" dirty="0" smtClean="0"/>
              <a:t> </a:t>
            </a:r>
            <a:r>
              <a:rPr lang="sv-SE" sz="1200" i="1" dirty="0" err="1"/>
              <a:t>fallax</a:t>
            </a:r>
            <a:r>
              <a:rPr lang="sv-SE" sz="1200" i="1" dirty="0"/>
              <a:t> f. </a:t>
            </a:r>
            <a:r>
              <a:rPr lang="sv-SE" sz="1200" i="1" dirty="0" err="1" smtClean="0"/>
              <a:t>virginalis</a:t>
            </a:r>
            <a:r>
              <a:rPr lang="sv-SE" sz="1200" i="1" dirty="0" smtClean="0"/>
              <a:t>) </a:t>
            </a:r>
            <a:endParaRPr lang="sv-SE" sz="1200" i="1" dirty="0"/>
          </a:p>
          <a:p>
            <a:pPr fontAlgn="base"/>
            <a:endParaRPr lang="sv-SE" sz="1200" dirty="0"/>
          </a:p>
        </p:txBody>
      </p:sp>
      <p:grpSp>
        <p:nvGrpSpPr>
          <p:cNvPr id="6" name="Grupp 5"/>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292013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531939" y="1263596"/>
            <a:ext cx="2811623" cy="325237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3" name="Platshållare för datum 2"/>
          <p:cNvSpPr>
            <a:spLocks noGrp="1"/>
          </p:cNvSpPr>
          <p:nvPr>
            <p:ph type="dt" sz="half" idx="10"/>
          </p:nvPr>
        </p:nvSpPr>
        <p:spPr>
          <a:xfrm>
            <a:off x="390300" y="4614805"/>
            <a:ext cx="1352238" cy="188042"/>
          </a:xfrm>
        </p:spPr>
        <p:txBody>
          <a:bodyPr/>
          <a:lstStyle/>
          <a:p>
            <a:fld id="{C6F59E5B-639A-4B39-8A89-34CA83144BC1}" type="datetime1">
              <a:rPr lang="sv-SE" smtClean="0"/>
              <a:t>2021-05-07</a:t>
            </a:fld>
            <a:endParaRPr lang="sv-SE" dirty="0"/>
          </a:p>
        </p:txBody>
      </p:sp>
      <p:sp>
        <p:nvSpPr>
          <p:cNvPr id="4" name="Platshållare för bildnummer 3"/>
          <p:cNvSpPr>
            <a:spLocks noGrp="1"/>
          </p:cNvSpPr>
          <p:nvPr>
            <p:ph type="sldNum" sz="quarter" idx="12"/>
          </p:nvPr>
        </p:nvSpPr>
        <p:spPr>
          <a:xfrm>
            <a:off x="8074136" y="4792553"/>
            <a:ext cx="707794" cy="180000"/>
          </a:xfrm>
        </p:spPr>
        <p:txBody>
          <a:bodyPr/>
          <a:lstStyle/>
          <a:p>
            <a:fld id="{0789ADA9-B8AF-40A6-8885-4ED779507B06}" type="slidenum">
              <a:rPr lang="sv-SE" smtClean="0"/>
              <a:t>3</a:t>
            </a:fld>
            <a:endParaRPr lang="sv-SE" dirty="0"/>
          </a:p>
        </p:txBody>
      </p:sp>
      <p:sp>
        <p:nvSpPr>
          <p:cNvPr id="7" name="textruta 6"/>
          <p:cNvSpPr txBox="1"/>
          <p:nvPr/>
        </p:nvSpPr>
        <p:spPr>
          <a:xfrm>
            <a:off x="531940" y="1313566"/>
            <a:ext cx="3084272" cy="1569660"/>
          </a:xfrm>
          <a:prstGeom prst="rect">
            <a:avLst/>
          </a:prstGeom>
          <a:noFill/>
        </p:spPr>
        <p:txBody>
          <a:bodyPr wrap="square" rtlCol="0">
            <a:spAutoFit/>
          </a:bodyPr>
          <a:lstStyle/>
          <a:p>
            <a:r>
              <a:rPr lang="sv-SE" sz="1400" dirty="0" smtClean="0"/>
              <a:t>Krabbor</a:t>
            </a:r>
          </a:p>
          <a:p>
            <a:r>
              <a:rPr lang="sv-SE" sz="1200" dirty="0" smtClean="0"/>
              <a:t>Kinesisk ullhandskrabba (s. 4-5)</a:t>
            </a:r>
          </a:p>
          <a:p>
            <a:pPr fontAlgn="base"/>
            <a:r>
              <a:rPr lang="sv-SE" sz="1200" dirty="0"/>
              <a:t>Asiatisk </a:t>
            </a:r>
            <a:r>
              <a:rPr lang="sv-SE" sz="1200" dirty="0" err="1"/>
              <a:t>blåskrabba</a:t>
            </a:r>
            <a:r>
              <a:rPr lang="sv-SE" sz="1200" dirty="0"/>
              <a:t> </a:t>
            </a:r>
            <a:r>
              <a:rPr lang="sv-SE" sz="1200" dirty="0" smtClean="0"/>
              <a:t>(s. 6-7)</a:t>
            </a:r>
          </a:p>
          <a:p>
            <a:pPr fontAlgn="base"/>
            <a:r>
              <a:rPr lang="sv-SE" sz="1200" dirty="0" smtClean="0"/>
              <a:t>Småprickig </a:t>
            </a:r>
            <a:r>
              <a:rPr lang="sv-SE" sz="1200" dirty="0"/>
              <a:t>penselkrabba (</a:t>
            </a:r>
            <a:r>
              <a:rPr lang="sv-SE" sz="1200" dirty="0" smtClean="0"/>
              <a:t>s. 8-9)</a:t>
            </a:r>
          </a:p>
          <a:p>
            <a:pPr fontAlgn="base"/>
            <a:r>
              <a:rPr lang="sv-SE" sz="1200" dirty="0" smtClean="0"/>
              <a:t>Vitfingrad brackvattenskrabba s. 10-11)</a:t>
            </a:r>
            <a:br>
              <a:rPr lang="sv-SE" sz="1200" dirty="0" smtClean="0"/>
            </a:br>
            <a:endParaRPr lang="sv-SE" sz="1200" dirty="0"/>
          </a:p>
          <a:p>
            <a:r>
              <a:rPr lang="sv-SE" sz="1200" dirty="0" smtClean="0"/>
              <a:t/>
            </a:r>
            <a:br>
              <a:rPr lang="sv-SE" sz="1200" dirty="0" smtClean="0"/>
            </a:br>
            <a:endParaRPr lang="sv-SE" sz="1000" dirty="0"/>
          </a:p>
        </p:txBody>
      </p:sp>
      <p:pic>
        <p:nvPicPr>
          <p:cNvPr id="18" name="Bildobjekt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070" y="2430168"/>
            <a:ext cx="1247348" cy="831566"/>
          </a:xfrm>
          <a:prstGeom prst="rect">
            <a:avLst/>
          </a:prstGeom>
        </p:spPr>
      </p:pic>
      <p:pic>
        <p:nvPicPr>
          <p:cNvPr id="21" name="Bildobjekt 20"/>
          <p:cNvPicPr>
            <a:picLocks noChangeAspect="1"/>
          </p:cNvPicPr>
          <p:nvPr/>
        </p:nvPicPr>
        <p:blipFill rotWithShape="1">
          <a:blip r:embed="rId4" cstate="print">
            <a:extLst>
              <a:ext uri="{28A0092B-C50C-407E-A947-70E740481C1C}">
                <a14:useLocalDpi xmlns:a14="http://schemas.microsoft.com/office/drawing/2010/main" val="0"/>
              </a:ext>
            </a:extLst>
          </a:blip>
          <a:srcRect t="4092" r="2568"/>
          <a:stretch/>
        </p:blipFill>
        <p:spPr>
          <a:xfrm>
            <a:off x="1987618" y="2434853"/>
            <a:ext cx="1257632" cy="826360"/>
          </a:xfrm>
          <a:prstGeom prst="rect">
            <a:avLst/>
          </a:prstGeom>
        </p:spPr>
      </p:pic>
      <p:sp>
        <p:nvSpPr>
          <p:cNvPr id="23" name="Rektangel 22"/>
          <p:cNvSpPr/>
          <p:nvPr/>
        </p:nvSpPr>
        <p:spPr>
          <a:xfrm>
            <a:off x="5014229" y="1255321"/>
            <a:ext cx="2422077" cy="1676469"/>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24" name="Rektangel 23"/>
          <p:cNvSpPr/>
          <p:nvPr/>
        </p:nvSpPr>
        <p:spPr>
          <a:xfrm>
            <a:off x="3419874" y="1263596"/>
            <a:ext cx="1526184" cy="1668194"/>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5" name="textruta 4"/>
          <p:cNvSpPr txBox="1"/>
          <p:nvPr/>
        </p:nvSpPr>
        <p:spPr>
          <a:xfrm>
            <a:off x="5049595" y="1317023"/>
            <a:ext cx="2386711" cy="677108"/>
          </a:xfrm>
          <a:prstGeom prst="rect">
            <a:avLst/>
          </a:prstGeom>
          <a:noFill/>
        </p:spPr>
        <p:txBody>
          <a:bodyPr wrap="square" rtlCol="0">
            <a:spAutoFit/>
          </a:bodyPr>
          <a:lstStyle/>
          <a:p>
            <a:r>
              <a:rPr lang="sv-SE" sz="1400" dirty="0" smtClean="0"/>
              <a:t>Vattenväxter </a:t>
            </a:r>
            <a:endParaRPr lang="sv-SE" sz="1400" dirty="0"/>
          </a:p>
          <a:p>
            <a:pPr fontAlgn="base"/>
            <a:r>
              <a:rPr lang="sv-SE" sz="1200" dirty="0"/>
              <a:t>Smal vattenpest (sid </a:t>
            </a:r>
            <a:r>
              <a:rPr lang="sv-SE" sz="1200" dirty="0" smtClean="0"/>
              <a:t>14-15)</a:t>
            </a:r>
            <a:endParaRPr lang="sv-SE" sz="1200" dirty="0"/>
          </a:p>
          <a:p>
            <a:pPr fontAlgn="base"/>
            <a:r>
              <a:rPr lang="sv-SE" sz="1200" dirty="0" err="1"/>
              <a:t>Sjögull</a:t>
            </a:r>
            <a:r>
              <a:rPr lang="sv-SE" sz="1200" dirty="0"/>
              <a:t> (sid </a:t>
            </a:r>
            <a:r>
              <a:rPr lang="sv-SE" sz="1200" dirty="0" smtClean="0"/>
              <a:t>16-17)</a:t>
            </a:r>
            <a:endParaRPr lang="sv-SE" dirty="0"/>
          </a:p>
        </p:txBody>
      </p:sp>
      <p:sp>
        <p:nvSpPr>
          <p:cNvPr id="6" name="textruta 5"/>
          <p:cNvSpPr txBox="1"/>
          <p:nvPr/>
        </p:nvSpPr>
        <p:spPr>
          <a:xfrm>
            <a:off x="3419872" y="1296271"/>
            <a:ext cx="1839494" cy="677108"/>
          </a:xfrm>
          <a:prstGeom prst="rect">
            <a:avLst/>
          </a:prstGeom>
          <a:noFill/>
        </p:spPr>
        <p:txBody>
          <a:bodyPr wrap="square" rtlCol="0">
            <a:spAutoFit/>
          </a:bodyPr>
          <a:lstStyle/>
          <a:p>
            <a:pPr fontAlgn="base"/>
            <a:r>
              <a:rPr lang="sv-SE" sz="1400" dirty="0" smtClean="0"/>
              <a:t>Fisk</a:t>
            </a:r>
            <a:endParaRPr lang="sv-SE" sz="1400" dirty="0"/>
          </a:p>
          <a:p>
            <a:pPr fontAlgn="base"/>
            <a:r>
              <a:rPr lang="sv-SE" sz="1200" dirty="0" err="1"/>
              <a:t>Svartmunnad</a:t>
            </a:r>
            <a:r>
              <a:rPr lang="sv-SE" sz="1200" dirty="0"/>
              <a:t> </a:t>
            </a:r>
            <a:r>
              <a:rPr lang="sv-SE" sz="1200" dirty="0" smtClean="0"/>
              <a:t/>
            </a:r>
            <a:br>
              <a:rPr lang="sv-SE" sz="1200" dirty="0" smtClean="0"/>
            </a:br>
            <a:r>
              <a:rPr lang="sv-SE" sz="1200" dirty="0" smtClean="0"/>
              <a:t>smörbult </a:t>
            </a:r>
            <a:r>
              <a:rPr lang="sv-SE" sz="1200" dirty="0"/>
              <a:t>(sid </a:t>
            </a:r>
            <a:r>
              <a:rPr lang="sv-SE" sz="1200" dirty="0" smtClean="0"/>
              <a:t>12-13)</a:t>
            </a:r>
            <a:endParaRPr lang="sv-SE" dirty="0"/>
          </a:p>
        </p:txBody>
      </p:sp>
      <p:pic>
        <p:nvPicPr>
          <p:cNvPr id="22" name="Bildobjekt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2062075"/>
            <a:ext cx="1111539" cy="741967"/>
          </a:xfrm>
          <a:prstGeom prst="rect">
            <a:avLst/>
          </a:prstGeom>
        </p:spPr>
      </p:pic>
      <p:pic>
        <p:nvPicPr>
          <p:cNvPr id="25" name="Bildobjekt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071" y="3365990"/>
            <a:ext cx="1247346" cy="933952"/>
          </a:xfrm>
          <a:prstGeom prst="rect">
            <a:avLst/>
          </a:prstGeom>
        </p:spPr>
      </p:pic>
      <p:grpSp>
        <p:nvGrpSpPr>
          <p:cNvPr id="11" name="Grupp 10"/>
          <p:cNvGrpSpPr/>
          <p:nvPr/>
        </p:nvGrpSpPr>
        <p:grpSpPr>
          <a:xfrm>
            <a:off x="7236295" y="50299"/>
            <a:ext cx="1848706" cy="1026295"/>
            <a:chOff x="7236295" y="50299"/>
            <a:chExt cx="1848706" cy="1026295"/>
          </a:xfrm>
        </p:grpSpPr>
        <p:grpSp>
          <p:nvGrpSpPr>
            <p:cNvPr id="10" name="Grupp 9"/>
            <p:cNvGrpSpPr/>
            <p:nvPr/>
          </p:nvGrpSpPr>
          <p:grpSpPr>
            <a:xfrm>
              <a:off x="7236295" y="339502"/>
              <a:ext cx="1591028" cy="552329"/>
              <a:chOff x="7236295" y="339502"/>
              <a:chExt cx="1591028" cy="552329"/>
            </a:xfrm>
          </p:grpSpPr>
          <p:sp>
            <p:nvSpPr>
              <p:cNvPr id="9" name="Rektangel 8"/>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26" name="Rektangel 25"/>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8" name="Bildobjekt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
        <p:nvSpPr>
          <p:cNvPr id="27" name="Rektangel 26"/>
          <p:cNvSpPr/>
          <p:nvPr/>
        </p:nvSpPr>
        <p:spPr>
          <a:xfrm>
            <a:off x="3419871" y="3039517"/>
            <a:ext cx="1526187" cy="1474153"/>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28" name="textruta 27"/>
          <p:cNvSpPr txBox="1"/>
          <p:nvPr/>
        </p:nvSpPr>
        <p:spPr>
          <a:xfrm>
            <a:off x="3408945" y="2997303"/>
            <a:ext cx="1379079" cy="677108"/>
          </a:xfrm>
          <a:prstGeom prst="rect">
            <a:avLst/>
          </a:prstGeom>
          <a:noFill/>
        </p:spPr>
        <p:txBody>
          <a:bodyPr wrap="square" rtlCol="0">
            <a:spAutoFit/>
          </a:bodyPr>
          <a:lstStyle/>
          <a:p>
            <a:pPr fontAlgn="base"/>
            <a:r>
              <a:rPr lang="sv-SE" sz="1400" dirty="0" smtClean="0"/>
              <a:t>Ostron</a:t>
            </a:r>
          </a:p>
          <a:p>
            <a:pPr fontAlgn="base"/>
            <a:r>
              <a:rPr lang="sv-SE" sz="1200" dirty="0" smtClean="0"/>
              <a:t>Stillahavsostron </a:t>
            </a:r>
            <a:br>
              <a:rPr lang="sv-SE" sz="1200" dirty="0" smtClean="0"/>
            </a:br>
            <a:r>
              <a:rPr lang="sv-SE" sz="1200" dirty="0" smtClean="0"/>
              <a:t>(</a:t>
            </a:r>
            <a:r>
              <a:rPr lang="sv-SE" sz="1200" dirty="0"/>
              <a:t>sid </a:t>
            </a:r>
            <a:r>
              <a:rPr lang="sv-SE" sz="1200" dirty="0" smtClean="0"/>
              <a:t>18-19)</a:t>
            </a:r>
            <a:endParaRPr lang="sv-SE" dirty="0"/>
          </a:p>
        </p:txBody>
      </p:sp>
      <p:pic>
        <p:nvPicPr>
          <p:cNvPr id="30" name="Bildobjekt 29"/>
          <p:cNvPicPr>
            <a:picLocks noChangeAspect="1"/>
          </p:cNvPicPr>
          <p:nvPr/>
        </p:nvPicPr>
        <p:blipFill rotWithShape="1">
          <a:blip r:embed="rId8" cstate="print">
            <a:extLst>
              <a:ext uri="{28A0092B-C50C-407E-A947-70E740481C1C}">
                <a14:useLocalDpi xmlns:a14="http://schemas.microsoft.com/office/drawing/2010/main" val="0"/>
              </a:ext>
            </a:extLst>
          </a:blip>
          <a:srcRect l="16767" t="35032" r="14458" b="37730"/>
          <a:stretch/>
        </p:blipFill>
        <p:spPr>
          <a:xfrm>
            <a:off x="3491880" y="3677628"/>
            <a:ext cx="1203777" cy="715319"/>
          </a:xfrm>
          <a:prstGeom prst="rect">
            <a:avLst/>
          </a:prstGeom>
        </p:spPr>
      </p:pic>
      <p:pic>
        <p:nvPicPr>
          <p:cNvPr id="29" name="Bildobjekt 28"/>
          <p:cNvPicPr>
            <a:picLocks noChangeAspect="1"/>
          </p:cNvPicPr>
          <p:nvPr/>
        </p:nvPicPr>
        <p:blipFill rotWithShape="1">
          <a:blip r:embed="rId9" cstate="print">
            <a:extLst>
              <a:ext uri="{28A0092B-C50C-407E-A947-70E740481C1C}">
                <a14:useLocalDpi xmlns:a14="http://schemas.microsoft.com/office/drawing/2010/main" val="0"/>
              </a:ext>
            </a:extLst>
          </a:blip>
          <a:srcRect t="15000" r="25850" b="9628"/>
          <a:stretch/>
        </p:blipFill>
        <p:spPr>
          <a:xfrm>
            <a:off x="5127709" y="2064989"/>
            <a:ext cx="945641" cy="720920"/>
          </a:xfrm>
          <a:prstGeom prst="rect">
            <a:avLst/>
          </a:prstGeom>
        </p:spPr>
      </p:pic>
      <p:pic>
        <p:nvPicPr>
          <p:cNvPr id="13" name="Bildobjekt 12"/>
          <p:cNvPicPr>
            <a:picLocks noChangeAspect="1"/>
          </p:cNvPicPr>
          <p:nvPr/>
        </p:nvPicPr>
        <p:blipFill rotWithShape="1">
          <a:blip r:embed="rId10" cstate="print">
            <a:extLst>
              <a:ext uri="{28A0092B-C50C-407E-A947-70E740481C1C}">
                <a14:useLocalDpi xmlns:a14="http://schemas.microsoft.com/office/drawing/2010/main" val="0"/>
              </a:ext>
            </a:extLst>
          </a:blip>
          <a:srcRect l="5503" t="6484" r="5506" b="8834"/>
          <a:stretch/>
        </p:blipFill>
        <p:spPr>
          <a:xfrm>
            <a:off x="1987618" y="3366115"/>
            <a:ext cx="1257632" cy="928078"/>
          </a:xfrm>
          <a:prstGeom prst="rect">
            <a:avLst/>
          </a:prstGeom>
        </p:spPr>
      </p:pic>
      <p:sp>
        <p:nvSpPr>
          <p:cNvPr id="31" name="Rektangel 30"/>
          <p:cNvSpPr/>
          <p:nvPr/>
        </p:nvSpPr>
        <p:spPr>
          <a:xfrm>
            <a:off x="6850141" y="3039489"/>
            <a:ext cx="1826315" cy="1476449"/>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32" name="textruta 31"/>
          <p:cNvSpPr txBox="1"/>
          <p:nvPr/>
        </p:nvSpPr>
        <p:spPr>
          <a:xfrm>
            <a:off x="6850140" y="3072164"/>
            <a:ext cx="1949335" cy="492443"/>
          </a:xfrm>
          <a:prstGeom prst="rect">
            <a:avLst/>
          </a:prstGeom>
          <a:noFill/>
        </p:spPr>
        <p:txBody>
          <a:bodyPr wrap="square" rtlCol="0">
            <a:spAutoFit/>
          </a:bodyPr>
          <a:lstStyle/>
          <a:p>
            <a:pPr fontAlgn="base"/>
            <a:r>
              <a:rPr lang="sv-SE" sz="1400" dirty="0" smtClean="0"/>
              <a:t>Akvarium</a:t>
            </a:r>
            <a:endParaRPr lang="sv-SE" sz="1400" dirty="0"/>
          </a:p>
          <a:p>
            <a:pPr fontAlgn="base"/>
            <a:r>
              <a:rPr lang="sv-SE" sz="1200" dirty="0" smtClean="0"/>
              <a:t>Marmorkräfta </a:t>
            </a:r>
            <a:r>
              <a:rPr lang="sv-SE" sz="1200" dirty="0"/>
              <a:t>(sid </a:t>
            </a:r>
            <a:r>
              <a:rPr lang="sv-SE" sz="1200" dirty="0" smtClean="0"/>
              <a:t>22-23)</a:t>
            </a:r>
            <a:endParaRPr lang="sv-SE" dirty="0"/>
          </a:p>
        </p:txBody>
      </p:sp>
      <p:pic>
        <p:nvPicPr>
          <p:cNvPr id="14" name="Bildobjekt 13"/>
          <p:cNvPicPr>
            <a:picLocks noChangeAspect="1"/>
          </p:cNvPicPr>
          <p:nvPr/>
        </p:nvPicPr>
        <p:blipFill rotWithShape="1">
          <a:blip r:embed="rId11" cstate="print">
            <a:extLst>
              <a:ext uri="{28A0092B-C50C-407E-A947-70E740481C1C}">
                <a14:useLocalDpi xmlns:a14="http://schemas.microsoft.com/office/drawing/2010/main" val="0"/>
              </a:ext>
            </a:extLst>
          </a:blip>
          <a:srcRect l="10225" t="14340" r="3944" b="3197"/>
          <a:stretch/>
        </p:blipFill>
        <p:spPr>
          <a:xfrm>
            <a:off x="6925517" y="3587679"/>
            <a:ext cx="1680127" cy="758106"/>
          </a:xfrm>
          <a:prstGeom prst="rect">
            <a:avLst/>
          </a:prstGeom>
        </p:spPr>
      </p:pic>
      <p:sp>
        <p:nvSpPr>
          <p:cNvPr id="33" name="Rektangel 32"/>
          <p:cNvSpPr/>
          <p:nvPr/>
        </p:nvSpPr>
        <p:spPr>
          <a:xfrm>
            <a:off x="5014229" y="3039414"/>
            <a:ext cx="1773406" cy="1466196"/>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34" name="textruta 33"/>
          <p:cNvSpPr txBox="1"/>
          <p:nvPr/>
        </p:nvSpPr>
        <p:spPr>
          <a:xfrm>
            <a:off x="5036762" y="3061020"/>
            <a:ext cx="1839494" cy="492443"/>
          </a:xfrm>
          <a:prstGeom prst="rect">
            <a:avLst/>
          </a:prstGeom>
          <a:noFill/>
        </p:spPr>
        <p:txBody>
          <a:bodyPr wrap="square" rtlCol="0">
            <a:spAutoFit/>
          </a:bodyPr>
          <a:lstStyle/>
          <a:p>
            <a:pPr fontAlgn="base"/>
            <a:r>
              <a:rPr lang="sv-SE" sz="1400" dirty="0" smtClean="0"/>
              <a:t>Kräfta</a:t>
            </a:r>
            <a:endParaRPr lang="sv-SE" sz="1400" dirty="0"/>
          </a:p>
          <a:p>
            <a:pPr fontAlgn="base"/>
            <a:r>
              <a:rPr lang="sv-SE" sz="1200" dirty="0" smtClean="0"/>
              <a:t>Signalkräfta </a:t>
            </a:r>
            <a:r>
              <a:rPr lang="sv-SE" sz="1200" dirty="0"/>
              <a:t>(sid </a:t>
            </a:r>
            <a:r>
              <a:rPr lang="sv-SE" sz="1200" dirty="0" smtClean="0"/>
              <a:t>20-21)</a:t>
            </a:r>
            <a:endParaRPr lang="sv-SE" dirty="0"/>
          </a:p>
        </p:txBody>
      </p:sp>
      <p:sp>
        <p:nvSpPr>
          <p:cNvPr id="2" name="Rubrik 1"/>
          <p:cNvSpPr>
            <a:spLocks noGrp="1"/>
          </p:cNvSpPr>
          <p:nvPr>
            <p:ph type="title"/>
          </p:nvPr>
        </p:nvSpPr>
        <p:spPr>
          <a:xfrm>
            <a:off x="388997" y="670514"/>
            <a:ext cx="7906270" cy="900000"/>
          </a:xfrm>
        </p:spPr>
        <p:txBody>
          <a:bodyPr/>
          <a:lstStyle/>
          <a:p>
            <a:r>
              <a:rPr lang="sv-SE" sz="2200" dirty="0" smtClean="0">
                <a:solidFill>
                  <a:schemeClr val="accent3">
                    <a:lumMod val="90000"/>
                    <a:lumOff val="10000"/>
                  </a:schemeClr>
                </a:solidFill>
              </a:rPr>
              <a:t>Invasiva vattenlevande växter &amp; djur du kan hitta i sommar</a:t>
            </a:r>
            <a:r>
              <a:rPr lang="sv-SE" dirty="0" smtClean="0">
                <a:solidFill>
                  <a:schemeClr val="accent3">
                    <a:lumMod val="90000"/>
                    <a:lumOff val="10000"/>
                  </a:schemeClr>
                </a:solidFill>
              </a:rPr>
              <a:t/>
            </a:r>
            <a:br>
              <a:rPr lang="sv-SE" dirty="0" smtClean="0">
                <a:solidFill>
                  <a:schemeClr val="accent3">
                    <a:lumMod val="90000"/>
                    <a:lumOff val="10000"/>
                  </a:schemeClr>
                </a:solidFill>
              </a:rPr>
            </a:br>
            <a:endParaRPr lang="sv-SE" dirty="0">
              <a:solidFill>
                <a:schemeClr val="accent3">
                  <a:lumMod val="90000"/>
                  <a:lumOff val="10000"/>
                </a:schemeClr>
              </a:solidFill>
            </a:endParaRPr>
          </a:p>
        </p:txBody>
      </p:sp>
      <p:pic>
        <p:nvPicPr>
          <p:cNvPr id="12" name="Bildobjekt 11"/>
          <p:cNvPicPr>
            <a:picLocks noChangeAspect="1"/>
          </p:cNvPicPr>
          <p:nvPr/>
        </p:nvPicPr>
        <p:blipFill rotWithShape="1">
          <a:blip r:embed="rId12" cstate="print">
            <a:extLst>
              <a:ext uri="{28A0092B-C50C-407E-A947-70E740481C1C}">
                <a14:useLocalDpi xmlns:a14="http://schemas.microsoft.com/office/drawing/2010/main" val="0"/>
              </a:ext>
            </a:extLst>
          </a:blip>
          <a:srcRect l="34601" r="6600"/>
          <a:stretch/>
        </p:blipFill>
        <p:spPr>
          <a:xfrm rot="5400000">
            <a:off x="6239155" y="1955345"/>
            <a:ext cx="749826" cy="956424"/>
          </a:xfrm>
          <a:prstGeom prst="rect">
            <a:avLst/>
          </a:prstGeom>
        </p:spPr>
      </p:pic>
      <p:pic>
        <p:nvPicPr>
          <p:cNvPr id="15" name="Bildobjekt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48573" y="3580917"/>
            <a:ext cx="1141464" cy="771630"/>
          </a:xfrm>
          <a:prstGeom prst="rect">
            <a:avLst/>
          </a:prstGeom>
        </p:spPr>
      </p:pic>
    </p:spTree>
    <p:extLst>
      <p:ext uri="{BB962C8B-B14F-4D97-AF65-F5344CB8AC3E}">
        <p14:creationId xmlns:p14="http://schemas.microsoft.com/office/powerpoint/2010/main" val="254952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solidFill>
                  <a:schemeClr val="accent3">
                    <a:lumMod val="90000"/>
                    <a:lumOff val="10000"/>
                  </a:schemeClr>
                </a:solidFill>
              </a:rPr>
              <a:t>Kinesisk ullhandskrabba, </a:t>
            </a:r>
            <a:r>
              <a:rPr lang="sv-SE" sz="2400" i="1" dirty="0" err="1" smtClean="0">
                <a:solidFill>
                  <a:schemeClr val="accent3">
                    <a:lumMod val="90000"/>
                    <a:lumOff val="10000"/>
                  </a:schemeClr>
                </a:solidFill>
              </a:rPr>
              <a:t>Eriocheir</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sinensis</a:t>
            </a:r>
            <a:r>
              <a:rPr lang="sv-SE" sz="2400" i="1" dirty="0" smtClean="0">
                <a:solidFill>
                  <a:schemeClr val="accent3">
                    <a:lumMod val="90000"/>
                    <a:lumOff val="10000"/>
                  </a:schemeClr>
                </a:solidFill>
              </a:rPr>
              <a:t> (1/2)</a:t>
            </a:r>
            <a:r>
              <a:rPr lang="sv-SE" dirty="0">
                <a:solidFill>
                  <a:schemeClr val="accent3">
                    <a:lumMod val="90000"/>
                    <a:lumOff val="10000"/>
                  </a:schemeClr>
                </a:solidFill>
              </a:rPr>
              <a:t/>
            </a:r>
            <a:br>
              <a:rPr lang="sv-SE" dirty="0">
                <a:solidFill>
                  <a:schemeClr val="accent3">
                    <a:lumMod val="90000"/>
                    <a:lumOff val="10000"/>
                  </a:schemeClr>
                </a:solidFill>
              </a:rPr>
            </a:br>
            <a:endParaRPr lang="sv-SE"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4</a:t>
            </a:fld>
            <a:endParaRPr lang="sv-SE"/>
          </a:p>
        </p:txBody>
      </p:sp>
      <p:sp>
        <p:nvSpPr>
          <p:cNvPr id="7" name="textruta 6"/>
          <p:cNvSpPr txBox="1"/>
          <p:nvPr/>
        </p:nvSpPr>
        <p:spPr>
          <a:xfrm>
            <a:off x="338139" y="1120514"/>
            <a:ext cx="6682133" cy="615553"/>
          </a:xfrm>
          <a:prstGeom prst="rect">
            <a:avLst/>
          </a:prstGeom>
          <a:noFill/>
        </p:spPr>
        <p:txBody>
          <a:bodyPr wrap="square" rtlCol="0">
            <a:spAutoFit/>
          </a:bodyPr>
          <a:lstStyle/>
          <a:p>
            <a:pPr fontAlgn="base"/>
            <a:endParaRPr lang="sv-SE" sz="1200" dirty="0"/>
          </a:p>
          <a:p>
            <a:pPr fontAlgn="base"/>
            <a:endParaRPr lang="sv-SE" sz="1200" dirty="0"/>
          </a:p>
          <a:p>
            <a:pPr fontAlgn="base"/>
            <a:endParaRPr lang="sv-SE" sz="1000" dirty="0"/>
          </a:p>
        </p:txBody>
      </p:sp>
      <p:sp>
        <p:nvSpPr>
          <p:cNvPr id="6" name="textruta 5"/>
          <p:cNvSpPr txBox="1"/>
          <p:nvPr/>
        </p:nvSpPr>
        <p:spPr>
          <a:xfrm>
            <a:off x="395536" y="1347614"/>
            <a:ext cx="6336704" cy="3724096"/>
          </a:xfrm>
          <a:prstGeom prst="rect">
            <a:avLst/>
          </a:prstGeom>
          <a:noFill/>
        </p:spPr>
        <p:txBody>
          <a:bodyPr wrap="square" rtlCol="0">
            <a:spAutoFit/>
          </a:bodyPr>
          <a:lstStyle/>
          <a:p>
            <a:r>
              <a:rPr lang="sv-SE" dirty="0" smtClean="0"/>
              <a:t>Huvudbudskap</a:t>
            </a:r>
          </a:p>
          <a:p>
            <a:pPr fontAlgn="base"/>
            <a:r>
              <a:rPr lang="sv-SE" sz="1400" i="1" dirty="0" smtClean="0"/>
              <a:t>Den här ulliga krabban är inte så gullig. Om den sprider sig i våra svenska vatten kan den </a:t>
            </a:r>
            <a:r>
              <a:rPr lang="sv-SE" sz="1400" i="1" dirty="0"/>
              <a:t>orsaka skador för fiske och </a:t>
            </a:r>
            <a:r>
              <a:rPr lang="sv-SE" sz="1400" i="1" dirty="0" smtClean="0"/>
              <a:t>vattenbruk </a:t>
            </a:r>
            <a:r>
              <a:rPr lang="sv-SE" sz="1400" i="1" dirty="0"/>
              <a:t>genom att förstöra redskap och ta fångst. </a:t>
            </a:r>
            <a:r>
              <a:rPr lang="sv-SE" sz="1400" i="1" dirty="0" smtClean="0"/>
              <a:t>Den kinesiska ullhandskrabban </a:t>
            </a:r>
            <a:r>
              <a:rPr lang="sv-SE" sz="1400" i="1" dirty="0"/>
              <a:t>kan </a:t>
            </a:r>
            <a:r>
              <a:rPr lang="sv-SE" sz="1400" i="1" dirty="0" smtClean="0"/>
              <a:t>också sprida </a:t>
            </a:r>
            <a:r>
              <a:rPr lang="sv-SE" sz="1400" i="1" dirty="0"/>
              <a:t>sjukdomar och </a:t>
            </a:r>
            <a:r>
              <a:rPr lang="sv-SE" sz="1400" i="1" dirty="0" smtClean="0"/>
              <a:t>parasiter. </a:t>
            </a:r>
            <a:endParaRPr lang="sv-SE" sz="1400" i="1" dirty="0"/>
          </a:p>
          <a:p>
            <a:endParaRPr lang="sv-SE" sz="1400" i="1" dirty="0" smtClean="0"/>
          </a:p>
          <a:p>
            <a:r>
              <a:rPr lang="sv-SE" dirty="0"/>
              <a:t>Kännetecken kinesisk ullhandskrabba </a:t>
            </a:r>
          </a:p>
          <a:p>
            <a:pPr marL="285750" indent="-285750" fontAlgn="base">
              <a:buFont typeface="Arial" panose="020B0604020202020204" pitchFamily="34" charset="0"/>
              <a:buChar char="•"/>
            </a:pPr>
            <a:r>
              <a:rPr lang="sv-SE" sz="1400" i="1" dirty="0"/>
              <a:t>Klorna på vuxna kinesiska ullhandskrabbor har tät "ullig" borst och vita spetsar. </a:t>
            </a:r>
          </a:p>
          <a:p>
            <a:pPr marL="285750" indent="-285750" fontAlgn="base">
              <a:buFont typeface="Arial" panose="020B0604020202020204" pitchFamily="34" charset="0"/>
              <a:buChar char="•"/>
            </a:pPr>
            <a:r>
              <a:rPr lang="sv-SE" sz="1400" i="1" dirty="0"/>
              <a:t>Ryggskölden är rundad, max 10 centimeter bred och med ett karaktäristiskt v-format jack mellan ögonen. </a:t>
            </a:r>
            <a:endParaRPr lang="sv-SE" sz="1400" i="1" dirty="0" smtClean="0"/>
          </a:p>
          <a:p>
            <a:pPr marL="285750" indent="-285750" fontAlgn="base">
              <a:buFont typeface="Arial" panose="020B0604020202020204" pitchFamily="34" charset="0"/>
              <a:buChar char="•"/>
            </a:pPr>
            <a:r>
              <a:rPr lang="sv-SE" sz="1400" i="1" dirty="0" smtClean="0"/>
              <a:t>Små </a:t>
            </a:r>
            <a:r>
              <a:rPr lang="sv-SE" sz="1400" i="1" dirty="0"/>
              <a:t>kinesiska ullhandskrabbor saknar "ull" på klorna och kan likna våra vanliga strandkrabbor. </a:t>
            </a:r>
            <a:endParaRPr lang="sv-SE" sz="1400" i="1" dirty="0" smtClean="0"/>
          </a:p>
          <a:p>
            <a:pPr marL="285750" indent="-285750" fontAlgn="base">
              <a:buFont typeface="Arial" panose="020B0604020202020204" pitchFamily="34" charset="0"/>
              <a:buChar char="•"/>
            </a:pPr>
            <a:r>
              <a:rPr lang="sv-SE" sz="1400" i="1" dirty="0" smtClean="0"/>
              <a:t>Ullhandskrabbor </a:t>
            </a:r>
            <a:r>
              <a:rPr lang="sv-SE" sz="1400" i="1" dirty="0"/>
              <a:t>har fyra trubbiga "tänder" på ryggskölden bakom ögonen.</a:t>
            </a:r>
          </a:p>
          <a:p>
            <a:r>
              <a:rPr lang="sv-SE" sz="1400" i="1" dirty="0" smtClean="0"/>
              <a:t> </a:t>
            </a:r>
            <a:endParaRPr lang="sv-SE" dirty="0" smtClean="0"/>
          </a:p>
          <a:p>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575285"/>
            <a:ext cx="2376264" cy="1584176"/>
          </a:xfrm>
          <a:prstGeom prst="rect">
            <a:avLst/>
          </a:prstGeom>
        </p:spPr>
      </p:pic>
      <p:grpSp>
        <p:nvGrpSpPr>
          <p:cNvPr id="9" name="Grupp 8"/>
          <p:cNvGrpSpPr/>
          <p:nvPr/>
        </p:nvGrpSpPr>
        <p:grpSpPr>
          <a:xfrm>
            <a:off x="7236295" y="50299"/>
            <a:ext cx="1848706" cy="1026295"/>
            <a:chOff x="7236295" y="50299"/>
            <a:chExt cx="1848706" cy="1026295"/>
          </a:xfrm>
        </p:grpSpPr>
        <p:grpSp>
          <p:nvGrpSpPr>
            <p:cNvPr id="10" name="Grupp 9"/>
            <p:cNvGrpSpPr/>
            <p:nvPr/>
          </p:nvGrpSpPr>
          <p:grpSpPr>
            <a:xfrm>
              <a:off x="7236295" y="339502"/>
              <a:ext cx="1591028" cy="552329"/>
              <a:chOff x="7236295" y="339502"/>
              <a:chExt cx="1591028" cy="552329"/>
            </a:xfrm>
          </p:grpSpPr>
          <p:sp>
            <p:nvSpPr>
              <p:cNvPr id="12" name="Rektangel 11"/>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3" name="Rektangel 12"/>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245391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solidFill>
                  <a:schemeClr val="accent3">
                    <a:lumMod val="90000"/>
                    <a:lumOff val="10000"/>
                  </a:schemeClr>
                </a:solidFill>
              </a:rPr>
              <a:t>Kinesisk ullhandskrabba, </a:t>
            </a:r>
            <a:r>
              <a:rPr lang="sv-SE" sz="2400" i="1" dirty="0" err="1" smtClean="0">
                <a:solidFill>
                  <a:schemeClr val="accent3">
                    <a:lumMod val="90000"/>
                    <a:lumOff val="10000"/>
                  </a:schemeClr>
                </a:solidFill>
              </a:rPr>
              <a:t>Eriocheir</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sinensis</a:t>
            </a:r>
            <a:r>
              <a:rPr lang="sv-SE" sz="2400" i="1" dirty="0" smtClean="0">
                <a:solidFill>
                  <a:schemeClr val="accent3">
                    <a:lumMod val="90000"/>
                    <a:lumOff val="10000"/>
                  </a:schemeClr>
                </a:solidFill>
              </a:rPr>
              <a:t> (2/2)</a:t>
            </a:r>
            <a:r>
              <a:rPr lang="sv-SE" dirty="0">
                <a:solidFill>
                  <a:schemeClr val="accent3">
                    <a:lumMod val="90000"/>
                    <a:lumOff val="10000"/>
                  </a:schemeClr>
                </a:solidFill>
              </a:rPr>
              <a:t/>
            </a:r>
            <a:br>
              <a:rPr lang="sv-SE" dirty="0">
                <a:solidFill>
                  <a:schemeClr val="accent3">
                    <a:lumMod val="90000"/>
                    <a:lumOff val="10000"/>
                  </a:schemeClr>
                </a:solidFill>
              </a:rPr>
            </a:br>
            <a:endParaRPr lang="sv-SE"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5</a:t>
            </a:fld>
            <a:endParaRPr lang="sv-SE"/>
          </a:p>
        </p:txBody>
      </p:sp>
      <p:sp>
        <p:nvSpPr>
          <p:cNvPr id="7" name="textruta 6"/>
          <p:cNvSpPr txBox="1"/>
          <p:nvPr/>
        </p:nvSpPr>
        <p:spPr>
          <a:xfrm>
            <a:off x="354932" y="1365797"/>
            <a:ext cx="8338317" cy="3139321"/>
          </a:xfrm>
          <a:prstGeom prst="rect">
            <a:avLst/>
          </a:prstGeom>
          <a:noFill/>
        </p:spPr>
        <p:txBody>
          <a:bodyPr wrap="square" rtlCol="0">
            <a:spAutoFit/>
          </a:bodyPr>
          <a:lstStyle/>
          <a:p>
            <a:pPr fontAlgn="base"/>
            <a:r>
              <a:rPr lang="sv-SE" sz="1600" dirty="0" smtClean="0"/>
              <a:t>Möjliga </a:t>
            </a:r>
            <a:r>
              <a:rPr lang="sv-SE" sz="1600" dirty="0"/>
              <a:t>effekter </a:t>
            </a:r>
          </a:p>
          <a:p>
            <a:pPr fontAlgn="base"/>
            <a:r>
              <a:rPr lang="sv-SE" sz="1200" dirty="0" smtClean="0"/>
              <a:t>Den kinesiska ullhandskrabban </a:t>
            </a:r>
            <a:r>
              <a:rPr lang="sv-SE" sz="1200" dirty="0"/>
              <a:t>kan orsaka skador för fiske och vattenbruk, genom att förstöra redskap och ta fångst. Eftersom den gräver och bygger gångar, kan den underminera strandkanter och flodbankar. </a:t>
            </a:r>
            <a:r>
              <a:rPr lang="sv-SE" sz="1200" dirty="0" smtClean="0"/>
              <a:t>Kinesisk ullhandskrabba </a:t>
            </a:r>
            <a:r>
              <a:rPr lang="sv-SE" sz="1200" dirty="0"/>
              <a:t>kan sprida sjukdomar och parasiter</a:t>
            </a:r>
            <a:r>
              <a:rPr lang="sv-SE" sz="1200" dirty="0" smtClean="0"/>
              <a:t>. Den </a:t>
            </a:r>
            <a:r>
              <a:rPr lang="sv-SE" sz="1200" dirty="0"/>
              <a:t>kan </a:t>
            </a:r>
            <a:r>
              <a:rPr lang="sv-SE" sz="1200" dirty="0" smtClean="0"/>
              <a:t>vara </a:t>
            </a:r>
            <a:r>
              <a:rPr lang="sv-SE" sz="1200" dirty="0"/>
              <a:t>smittbärare av kräftpest vilket kan få allvarliga effekter för våra inhemska flodkräftor.</a:t>
            </a:r>
          </a:p>
          <a:p>
            <a:pPr fontAlgn="base"/>
            <a:endParaRPr lang="sv-SE" sz="1200" dirty="0"/>
          </a:p>
          <a:p>
            <a:pPr fontAlgn="base"/>
            <a:r>
              <a:rPr lang="sv-SE" sz="1600" dirty="0" smtClean="0"/>
              <a:t>Om du hittar en kinesisk ullhandskrabba</a:t>
            </a:r>
            <a:endParaRPr lang="sv-SE" sz="1600" dirty="0"/>
          </a:p>
          <a:p>
            <a:pPr fontAlgn="base"/>
            <a:r>
              <a:rPr lang="sv-SE" sz="1200" dirty="0"/>
              <a:t>Om du hittar vad du misstänker är en </a:t>
            </a:r>
            <a:r>
              <a:rPr lang="sv-SE" sz="1200" dirty="0" smtClean="0"/>
              <a:t>kinesisk ullhandskrabba, släpp inte tillbaka den i vattnet! Rapportera alltid in ditt fynd till </a:t>
            </a:r>
            <a:r>
              <a:rPr lang="sv-SE" sz="1200" dirty="0" smtClean="0">
                <a:hlinkClick r:id="rId2"/>
              </a:rPr>
              <a:t>www.rappen.nu</a:t>
            </a:r>
            <a:endParaRPr lang="sv-SE" sz="1200" dirty="0" smtClean="0"/>
          </a:p>
          <a:p>
            <a:pPr fontAlgn="base"/>
            <a:endParaRPr lang="sv-SE" sz="1200" dirty="0"/>
          </a:p>
          <a:p>
            <a:pPr fontAlgn="base"/>
            <a:r>
              <a:rPr lang="sv-SE" sz="1600" dirty="0" smtClean="0"/>
              <a:t>Mer information</a:t>
            </a:r>
          </a:p>
          <a:p>
            <a:pPr fontAlgn="base"/>
            <a:r>
              <a:rPr lang="sv-SE" sz="1200" dirty="0">
                <a:hlinkClick r:id="rId3"/>
              </a:rPr>
              <a:t>https://www.havochvatten.se/hav/fiske--</a:t>
            </a:r>
            <a:r>
              <a:rPr lang="sv-SE" sz="1200" dirty="0" smtClean="0">
                <a:hlinkClick r:id="rId3"/>
              </a:rPr>
              <a:t>fritid/arter/arter-och-naturtyper/ullhandskrabba.html</a:t>
            </a:r>
            <a:endParaRPr lang="sv-SE" sz="1200" dirty="0" smtClean="0"/>
          </a:p>
          <a:p>
            <a:pPr fontAlgn="base"/>
            <a:endParaRPr lang="sv-SE" sz="1200" dirty="0"/>
          </a:p>
          <a:p>
            <a:pPr fontAlgn="base"/>
            <a:r>
              <a:rPr lang="sv-SE" sz="1200" dirty="0" smtClean="0"/>
              <a:t>Fotograf: Anders </a:t>
            </a:r>
            <a:r>
              <a:rPr lang="sv-SE" sz="1200" dirty="0" err="1" smtClean="0"/>
              <a:t>Salesjö</a:t>
            </a:r>
            <a:r>
              <a:rPr lang="sv-SE" sz="1200" dirty="0" smtClean="0"/>
              <a:t> </a:t>
            </a:r>
          </a:p>
          <a:p>
            <a:pPr fontAlgn="base"/>
            <a:r>
              <a:rPr lang="sv-SE" sz="1200" dirty="0" smtClean="0"/>
              <a:t>Bildnamn: </a:t>
            </a:r>
            <a:r>
              <a:rPr lang="sv-SE" sz="1200" dirty="0"/>
              <a:t>Kinesisk ullhandskrabba </a:t>
            </a:r>
            <a:r>
              <a:rPr lang="sv-SE" sz="1200" i="1" dirty="0"/>
              <a:t>(</a:t>
            </a:r>
            <a:r>
              <a:rPr lang="sv-SE" sz="1200" i="1" dirty="0" err="1"/>
              <a:t>Eriocheir</a:t>
            </a:r>
            <a:r>
              <a:rPr lang="sv-SE" sz="1200" i="1" dirty="0"/>
              <a:t> </a:t>
            </a:r>
            <a:r>
              <a:rPr lang="sv-SE" sz="1200" i="1" dirty="0" err="1"/>
              <a:t>sinensis</a:t>
            </a:r>
            <a:r>
              <a:rPr lang="sv-SE" sz="1200" i="1" dirty="0"/>
              <a:t>)</a:t>
            </a:r>
          </a:p>
        </p:txBody>
      </p:sp>
      <p:grpSp>
        <p:nvGrpSpPr>
          <p:cNvPr id="6" name="Grupp 5"/>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3689625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3978" y="598506"/>
            <a:ext cx="7252357" cy="900000"/>
          </a:xfrm>
        </p:spPr>
        <p:txBody>
          <a:bodyPr/>
          <a:lstStyle/>
          <a:p>
            <a:r>
              <a:rPr lang="sv-SE" sz="2400" dirty="0" smtClean="0">
                <a:solidFill>
                  <a:schemeClr val="accent3">
                    <a:lumMod val="90000"/>
                    <a:lumOff val="10000"/>
                  </a:schemeClr>
                </a:solidFill>
              </a:rPr>
              <a:t>Asiatisk </a:t>
            </a:r>
            <a:r>
              <a:rPr lang="sv-SE" sz="2400" dirty="0" err="1" smtClean="0">
                <a:solidFill>
                  <a:schemeClr val="accent3">
                    <a:lumMod val="90000"/>
                    <a:lumOff val="10000"/>
                  </a:schemeClr>
                </a:solidFill>
              </a:rPr>
              <a:t>blåskrabba</a:t>
            </a:r>
            <a:r>
              <a:rPr lang="sv-SE" sz="2400" dirty="0" smtClean="0">
                <a:solidFill>
                  <a:schemeClr val="accent3">
                    <a:lumMod val="90000"/>
                    <a:lumOff val="10000"/>
                  </a:schemeClr>
                </a:solidFill>
              </a:rPr>
              <a:t>, </a:t>
            </a:r>
            <a:r>
              <a:rPr lang="sv-SE" sz="2400" i="1" dirty="0" err="1" smtClean="0">
                <a:solidFill>
                  <a:schemeClr val="accent3">
                    <a:lumMod val="90000"/>
                    <a:lumOff val="10000"/>
                  </a:schemeClr>
                </a:solidFill>
              </a:rPr>
              <a:t>Hemigrapsus</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sanguineus</a:t>
            </a:r>
            <a:r>
              <a:rPr lang="sv-SE" sz="2400" i="1" dirty="0" smtClean="0">
                <a:solidFill>
                  <a:schemeClr val="accent3">
                    <a:lumMod val="90000"/>
                    <a:lumOff val="10000"/>
                  </a:schemeClr>
                </a:solidFill>
              </a:rPr>
              <a:t> (1/2)</a:t>
            </a:r>
            <a:r>
              <a:rPr lang="sv-SE" sz="2400" dirty="0" smtClean="0">
                <a:solidFill>
                  <a:schemeClr val="accent3">
                    <a:lumMod val="90000"/>
                    <a:lumOff val="10000"/>
                  </a:schemeClr>
                </a:solidFill>
              </a:rPr>
              <a:t/>
            </a:r>
            <a:br>
              <a:rPr lang="sv-SE" sz="2400" dirty="0" smtClean="0">
                <a:solidFill>
                  <a:schemeClr val="accent3">
                    <a:lumMod val="90000"/>
                    <a:lumOff val="10000"/>
                  </a:schemeClr>
                </a:solidFill>
              </a:rPr>
            </a:b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6</a:t>
            </a:fld>
            <a:endParaRPr lang="sv-SE"/>
          </a:p>
        </p:txBody>
      </p:sp>
      <p:sp>
        <p:nvSpPr>
          <p:cNvPr id="7" name="textruta 6"/>
          <p:cNvSpPr txBox="1"/>
          <p:nvPr/>
        </p:nvSpPr>
        <p:spPr>
          <a:xfrm>
            <a:off x="408682" y="1203598"/>
            <a:ext cx="7763718" cy="646331"/>
          </a:xfrm>
          <a:prstGeom prst="rect">
            <a:avLst/>
          </a:prstGeom>
          <a:noFill/>
        </p:spPr>
        <p:txBody>
          <a:bodyPr wrap="square" rtlCol="0">
            <a:spAutoFit/>
          </a:bodyPr>
          <a:lstStyle/>
          <a:p>
            <a:pPr fontAlgn="base"/>
            <a:endParaRPr lang="sv-SE" dirty="0"/>
          </a:p>
          <a:p>
            <a:endParaRPr lang="sv-SE" dirty="0"/>
          </a:p>
        </p:txBody>
      </p:sp>
      <p:sp>
        <p:nvSpPr>
          <p:cNvPr id="8" name="textruta 7"/>
          <p:cNvSpPr txBox="1"/>
          <p:nvPr/>
        </p:nvSpPr>
        <p:spPr>
          <a:xfrm>
            <a:off x="395536" y="1347614"/>
            <a:ext cx="6192688" cy="4062651"/>
          </a:xfrm>
          <a:prstGeom prst="rect">
            <a:avLst/>
          </a:prstGeom>
          <a:noFill/>
        </p:spPr>
        <p:txBody>
          <a:bodyPr wrap="square" rtlCol="0">
            <a:spAutoFit/>
          </a:bodyPr>
          <a:lstStyle/>
          <a:p>
            <a:r>
              <a:rPr lang="sv-SE" dirty="0" smtClean="0"/>
              <a:t>Huvudbudskap</a:t>
            </a:r>
          </a:p>
          <a:p>
            <a:pPr fontAlgn="base"/>
            <a:r>
              <a:rPr lang="sv-SE" sz="1400" i="1" dirty="0" smtClean="0"/>
              <a:t>En liten krabat som kan göra stor skada om den får sprida sig i våra svenska vatten. Den asiatiska </a:t>
            </a:r>
            <a:r>
              <a:rPr lang="sv-SE" sz="1400" i="1" dirty="0" err="1" smtClean="0"/>
              <a:t>blåskrabban</a:t>
            </a:r>
            <a:r>
              <a:rPr lang="sv-SE" sz="1400" i="1" dirty="0" smtClean="0"/>
              <a:t> </a:t>
            </a:r>
            <a:r>
              <a:rPr lang="sv-SE" sz="1400" i="1" dirty="0"/>
              <a:t>har stor aptit och förökar sig snabbt och kan därför konkurrera med andra bottenlevande </a:t>
            </a:r>
            <a:r>
              <a:rPr lang="sv-SE" sz="1400" i="1" dirty="0" smtClean="0"/>
              <a:t>arter </a:t>
            </a:r>
            <a:r>
              <a:rPr lang="sv-SE" sz="1400" i="1" dirty="0"/>
              <a:t>om mat och utrymme. I Nordamerika har asiatiskt </a:t>
            </a:r>
            <a:r>
              <a:rPr lang="sv-SE" sz="1400" i="1" dirty="0" err="1"/>
              <a:t>blåskrabba</a:t>
            </a:r>
            <a:r>
              <a:rPr lang="sv-SE" sz="1400" i="1" dirty="0"/>
              <a:t> trängt undan </a:t>
            </a:r>
            <a:r>
              <a:rPr lang="sv-SE" sz="1400" i="1" dirty="0" smtClean="0"/>
              <a:t>vår </a:t>
            </a:r>
            <a:r>
              <a:rPr lang="sv-SE" sz="1400" i="1" dirty="0"/>
              <a:t>vanliga, inhemska </a:t>
            </a:r>
            <a:r>
              <a:rPr lang="sv-SE" sz="1400" i="1" dirty="0" smtClean="0"/>
              <a:t>strandkrabba </a:t>
            </a:r>
            <a:r>
              <a:rPr lang="sv-SE" sz="1400" i="1" dirty="0" err="1"/>
              <a:t>Carcinus</a:t>
            </a:r>
            <a:r>
              <a:rPr lang="sv-SE" sz="1400" i="1" dirty="0"/>
              <a:t> </a:t>
            </a:r>
            <a:r>
              <a:rPr lang="sv-SE" sz="1400" i="1" dirty="0" err="1"/>
              <a:t>maenas</a:t>
            </a:r>
            <a:r>
              <a:rPr lang="sv-SE" sz="1400" i="1" dirty="0" smtClean="0"/>
              <a:t>.</a:t>
            </a:r>
          </a:p>
          <a:p>
            <a:pPr fontAlgn="base"/>
            <a:endParaRPr lang="sv-SE" sz="1400" i="1" dirty="0"/>
          </a:p>
          <a:p>
            <a:r>
              <a:rPr lang="sv-SE" dirty="0"/>
              <a:t>Kännetecken </a:t>
            </a:r>
            <a:r>
              <a:rPr lang="sv-SE" dirty="0" smtClean="0"/>
              <a:t>asiatisk </a:t>
            </a:r>
            <a:r>
              <a:rPr lang="sv-SE" dirty="0" err="1" smtClean="0"/>
              <a:t>blåskrabba</a:t>
            </a:r>
            <a:r>
              <a:rPr lang="sv-SE" dirty="0" smtClean="0"/>
              <a:t> </a:t>
            </a:r>
          </a:p>
          <a:p>
            <a:pPr marL="285750" indent="-285750">
              <a:buFont typeface="Arial" panose="020B0604020202020204" pitchFamily="34" charset="0"/>
              <a:buChar char="•"/>
            </a:pPr>
            <a:r>
              <a:rPr lang="sv-SE" sz="1400" i="1" dirty="0"/>
              <a:t>Ryggskölden på vuxna krabbor är kvadratisk, max fyra centimeter bred och är helt slät mellan ögonen (inga veck eller taggar). </a:t>
            </a:r>
            <a:endParaRPr lang="sv-SE" sz="1400" i="1" dirty="0" smtClean="0"/>
          </a:p>
          <a:p>
            <a:pPr marL="285750" indent="-285750">
              <a:buFont typeface="Arial" panose="020B0604020202020204" pitchFamily="34" charset="0"/>
              <a:buChar char="•"/>
            </a:pPr>
            <a:r>
              <a:rPr lang="sv-SE" sz="1400" i="1" dirty="0" smtClean="0"/>
              <a:t>Vuxna </a:t>
            </a:r>
            <a:r>
              <a:rPr lang="sv-SE" sz="1400" i="1" dirty="0"/>
              <a:t>hannar har en blåsa i "tumvecket" på klorna. </a:t>
            </a:r>
            <a:endParaRPr lang="sv-SE" sz="1400" i="1" dirty="0" smtClean="0"/>
          </a:p>
          <a:p>
            <a:pPr marL="285750" indent="-285750">
              <a:buFont typeface="Arial" panose="020B0604020202020204" pitchFamily="34" charset="0"/>
              <a:buChar char="•"/>
            </a:pPr>
            <a:r>
              <a:rPr lang="sv-SE" sz="1400" i="1" dirty="0" smtClean="0"/>
              <a:t>Färgen </a:t>
            </a:r>
            <a:r>
              <a:rPr lang="sv-SE" sz="1400" i="1" dirty="0"/>
              <a:t>varierar mellan grönt, purpur och rött med mörkare fläckar, och benen har mörkare ränder.</a:t>
            </a:r>
          </a:p>
          <a:p>
            <a:endParaRPr lang="sv-SE" dirty="0"/>
          </a:p>
          <a:p>
            <a:endParaRPr lang="sv-SE" sz="1400" i="1" dirty="0" smtClean="0"/>
          </a:p>
          <a:p>
            <a:endParaRPr lang="sv-SE" dirty="0" smtClean="0"/>
          </a:p>
          <a:p>
            <a:endParaRPr lang="sv-SE" dirty="0"/>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673909"/>
            <a:ext cx="2315929" cy="1545913"/>
          </a:xfrm>
          <a:prstGeom prst="rect">
            <a:avLst/>
          </a:prstGeom>
        </p:spPr>
      </p:pic>
      <p:grpSp>
        <p:nvGrpSpPr>
          <p:cNvPr id="9" name="Grupp 8"/>
          <p:cNvGrpSpPr/>
          <p:nvPr/>
        </p:nvGrpSpPr>
        <p:grpSpPr>
          <a:xfrm>
            <a:off x="7236295" y="50299"/>
            <a:ext cx="1848706" cy="1026295"/>
            <a:chOff x="7236295" y="50299"/>
            <a:chExt cx="1848706" cy="1026295"/>
          </a:xfrm>
        </p:grpSpPr>
        <p:grpSp>
          <p:nvGrpSpPr>
            <p:cNvPr id="10" name="Grupp 9"/>
            <p:cNvGrpSpPr/>
            <p:nvPr/>
          </p:nvGrpSpPr>
          <p:grpSpPr>
            <a:xfrm>
              <a:off x="7236295" y="339502"/>
              <a:ext cx="1591028" cy="552329"/>
              <a:chOff x="7236295" y="339502"/>
              <a:chExt cx="1591028" cy="552329"/>
            </a:xfrm>
          </p:grpSpPr>
          <p:sp>
            <p:nvSpPr>
              <p:cNvPr id="12" name="Rektangel 11"/>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3" name="Rektangel 12"/>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3285583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9580" y="598506"/>
            <a:ext cx="7236755" cy="900000"/>
          </a:xfrm>
        </p:spPr>
        <p:txBody>
          <a:bodyPr/>
          <a:lstStyle/>
          <a:p>
            <a:r>
              <a:rPr lang="sv-SE" sz="2400" dirty="0">
                <a:solidFill>
                  <a:schemeClr val="accent3">
                    <a:lumMod val="90000"/>
                    <a:lumOff val="10000"/>
                  </a:schemeClr>
                </a:solidFill>
              </a:rPr>
              <a:t>Asiatisk </a:t>
            </a:r>
            <a:r>
              <a:rPr lang="sv-SE" sz="2400" dirty="0" err="1" smtClean="0">
                <a:solidFill>
                  <a:schemeClr val="accent3">
                    <a:lumMod val="90000"/>
                    <a:lumOff val="10000"/>
                  </a:schemeClr>
                </a:solidFill>
              </a:rPr>
              <a:t>blåskrabba</a:t>
            </a:r>
            <a:r>
              <a:rPr lang="sv-SE" sz="2400" dirty="0" smtClean="0">
                <a:solidFill>
                  <a:schemeClr val="accent3">
                    <a:lumMod val="90000"/>
                    <a:lumOff val="10000"/>
                  </a:schemeClr>
                </a:solidFill>
              </a:rPr>
              <a:t>, </a:t>
            </a:r>
            <a:r>
              <a:rPr lang="sv-SE" sz="2400" i="1" dirty="0" err="1" smtClean="0">
                <a:solidFill>
                  <a:schemeClr val="accent3">
                    <a:lumMod val="90000"/>
                    <a:lumOff val="10000"/>
                  </a:schemeClr>
                </a:solidFill>
              </a:rPr>
              <a:t>Hemigrapsus</a:t>
            </a:r>
            <a:r>
              <a:rPr lang="sv-SE" sz="2400" i="1" dirty="0" smtClean="0">
                <a:solidFill>
                  <a:schemeClr val="accent3">
                    <a:lumMod val="90000"/>
                    <a:lumOff val="10000"/>
                  </a:schemeClr>
                </a:solidFill>
              </a:rPr>
              <a:t> </a:t>
            </a:r>
            <a:r>
              <a:rPr lang="sv-SE" sz="2400" i="1" dirty="0" err="1" smtClean="0">
                <a:solidFill>
                  <a:schemeClr val="accent3">
                    <a:lumMod val="90000"/>
                    <a:lumOff val="10000"/>
                  </a:schemeClr>
                </a:solidFill>
              </a:rPr>
              <a:t>sanguineus</a:t>
            </a:r>
            <a:r>
              <a:rPr lang="sv-SE" sz="2400" i="1" dirty="0" smtClean="0">
                <a:solidFill>
                  <a:schemeClr val="accent3">
                    <a:lumMod val="90000"/>
                    <a:lumOff val="10000"/>
                  </a:schemeClr>
                </a:solidFill>
              </a:rPr>
              <a:t> (2/2)</a:t>
            </a:r>
            <a:r>
              <a:rPr lang="sv-SE" sz="2400" dirty="0" smtClean="0">
                <a:solidFill>
                  <a:schemeClr val="accent3">
                    <a:lumMod val="90000"/>
                    <a:lumOff val="10000"/>
                  </a:schemeClr>
                </a:solidFill>
              </a:rPr>
              <a:t/>
            </a:r>
            <a:br>
              <a:rPr lang="sv-SE" sz="2400" dirty="0" smtClean="0">
                <a:solidFill>
                  <a:schemeClr val="accent3">
                    <a:lumMod val="90000"/>
                    <a:lumOff val="10000"/>
                  </a:schemeClr>
                </a:solidFill>
              </a:rPr>
            </a:br>
            <a:endParaRPr lang="sv-SE" sz="24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7</a:t>
            </a:fld>
            <a:endParaRPr lang="sv-SE"/>
          </a:p>
        </p:txBody>
      </p:sp>
      <p:sp>
        <p:nvSpPr>
          <p:cNvPr id="7" name="textruta 6"/>
          <p:cNvSpPr txBox="1"/>
          <p:nvPr/>
        </p:nvSpPr>
        <p:spPr>
          <a:xfrm>
            <a:off x="359580" y="1352390"/>
            <a:ext cx="7460085" cy="3170099"/>
          </a:xfrm>
          <a:prstGeom prst="rect">
            <a:avLst/>
          </a:prstGeom>
          <a:noFill/>
        </p:spPr>
        <p:txBody>
          <a:bodyPr wrap="square" rtlCol="0">
            <a:spAutoFit/>
          </a:bodyPr>
          <a:lstStyle/>
          <a:p>
            <a:pPr fontAlgn="base"/>
            <a:r>
              <a:rPr lang="sv-SE" sz="1600" dirty="0" smtClean="0"/>
              <a:t>Möjliga </a:t>
            </a:r>
            <a:r>
              <a:rPr lang="sv-SE" sz="1600" dirty="0"/>
              <a:t>effekter </a:t>
            </a:r>
          </a:p>
          <a:p>
            <a:pPr fontAlgn="base"/>
            <a:r>
              <a:rPr lang="sv-SE" sz="1200" dirty="0"/>
              <a:t>Den har stor aptit och förökar sig snabbt och kan därför konkurrera med andra bottenlevande </a:t>
            </a:r>
            <a:r>
              <a:rPr lang="sv-SE" sz="1200" dirty="0" smtClean="0"/>
              <a:t/>
            </a:r>
            <a:br>
              <a:rPr lang="sv-SE" sz="1200" dirty="0" smtClean="0"/>
            </a:br>
            <a:r>
              <a:rPr lang="sv-SE" sz="1200" dirty="0" smtClean="0"/>
              <a:t>arter </a:t>
            </a:r>
            <a:r>
              <a:rPr lang="sv-SE" sz="1200" dirty="0"/>
              <a:t>om mat och utrymme. I Nordamerika har </a:t>
            </a:r>
            <a:r>
              <a:rPr lang="sv-SE" sz="1200" dirty="0" smtClean="0"/>
              <a:t>asiatisk </a:t>
            </a:r>
            <a:r>
              <a:rPr lang="sv-SE" sz="1200" dirty="0" err="1"/>
              <a:t>blåskrabba</a:t>
            </a:r>
            <a:r>
              <a:rPr lang="sv-SE" sz="1200" dirty="0"/>
              <a:t> trängt undan </a:t>
            </a:r>
            <a:r>
              <a:rPr lang="sv-SE" sz="1200" dirty="0" smtClean="0"/>
              <a:t>den vanliga</a:t>
            </a:r>
            <a:r>
              <a:rPr lang="sv-SE" sz="1200" dirty="0"/>
              <a:t>, inhemska </a:t>
            </a:r>
            <a:r>
              <a:rPr lang="sv-SE" sz="1200" dirty="0" smtClean="0"/>
              <a:t>strandkrabban, </a:t>
            </a:r>
            <a:r>
              <a:rPr lang="sv-SE" sz="1200" i="1" dirty="0" err="1"/>
              <a:t>Carcinus</a:t>
            </a:r>
            <a:r>
              <a:rPr lang="sv-SE" sz="1200" i="1" dirty="0"/>
              <a:t> </a:t>
            </a:r>
            <a:r>
              <a:rPr lang="sv-SE" sz="1200" i="1" dirty="0" err="1" smtClean="0"/>
              <a:t>maenas</a:t>
            </a:r>
            <a:r>
              <a:rPr lang="sv-SE" sz="1200" dirty="0" smtClean="0"/>
              <a:t>.</a:t>
            </a:r>
          </a:p>
          <a:p>
            <a:pPr fontAlgn="base"/>
            <a:endParaRPr lang="sv-SE" sz="1200" dirty="0"/>
          </a:p>
          <a:p>
            <a:pPr fontAlgn="base"/>
            <a:r>
              <a:rPr lang="sv-SE" sz="1600" dirty="0"/>
              <a:t>Om du hittar en </a:t>
            </a:r>
            <a:r>
              <a:rPr lang="sv-SE" sz="1600" dirty="0" smtClean="0"/>
              <a:t>asiatisk </a:t>
            </a:r>
            <a:r>
              <a:rPr lang="sv-SE" sz="1600" dirty="0" err="1" smtClean="0"/>
              <a:t>blåskrabba</a:t>
            </a:r>
            <a:endParaRPr lang="sv-SE" sz="1600" dirty="0"/>
          </a:p>
          <a:p>
            <a:pPr fontAlgn="base"/>
            <a:r>
              <a:rPr lang="sv-SE" sz="1200" dirty="0"/>
              <a:t>Om du hittar vad du misstänker är en </a:t>
            </a:r>
            <a:r>
              <a:rPr lang="sv-SE" sz="1200" dirty="0" smtClean="0"/>
              <a:t>asiatisk </a:t>
            </a:r>
            <a:r>
              <a:rPr lang="sv-SE" sz="1200" dirty="0" err="1" smtClean="0"/>
              <a:t>blåskrabba</a:t>
            </a:r>
            <a:r>
              <a:rPr lang="sv-SE" sz="1200" dirty="0" smtClean="0"/>
              <a:t>, </a:t>
            </a:r>
            <a:r>
              <a:rPr lang="sv-SE" sz="1200" dirty="0"/>
              <a:t>släpp inte tillbaka den i </a:t>
            </a:r>
            <a:r>
              <a:rPr lang="sv-SE" sz="1200" dirty="0" smtClean="0"/>
              <a:t>vattnet! Rapportera </a:t>
            </a:r>
            <a:r>
              <a:rPr lang="sv-SE" sz="1200" dirty="0"/>
              <a:t>alltid in ditt fynd till </a:t>
            </a:r>
            <a:r>
              <a:rPr lang="sv-SE" sz="1200" dirty="0" smtClean="0">
                <a:hlinkClick r:id="rId2"/>
              </a:rPr>
              <a:t>www.rappen.nu</a:t>
            </a:r>
            <a:endParaRPr lang="sv-SE" sz="1200" dirty="0"/>
          </a:p>
          <a:p>
            <a:pPr fontAlgn="base"/>
            <a:endParaRPr lang="sv-SE" sz="1400" dirty="0" smtClean="0"/>
          </a:p>
          <a:p>
            <a:pPr fontAlgn="base"/>
            <a:r>
              <a:rPr lang="sv-SE" sz="1600" dirty="0" smtClean="0"/>
              <a:t>Mer information</a:t>
            </a:r>
          </a:p>
          <a:p>
            <a:pPr fontAlgn="base"/>
            <a:r>
              <a:rPr lang="sv-SE" sz="1200" dirty="0">
                <a:hlinkClick r:id="rId3"/>
              </a:rPr>
              <a:t>https://www.havochvatten.se/hav/fiske--fritid/arter/arter-och-naturtyper/asiatisk-blaskrabba.html</a:t>
            </a:r>
            <a:endParaRPr lang="sv-SE" sz="1200" dirty="0"/>
          </a:p>
          <a:p>
            <a:pPr fontAlgn="base"/>
            <a:endParaRPr lang="sv-SE" sz="1200" dirty="0"/>
          </a:p>
          <a:p>
            <a:pPr fontAlgn="base"/>
            <a:r>
              <a:rPr lang="sv-SE" sz="1200" dirty="0"/>
              <a:t>Fotograf: Anders </a:t>
            </a:r>
            <a:r>
              <a:rPr lang="sv-SE" sz="1200" dirty="0" err="1" smtClean="0"/>
              <a:t>Salesjö</a:t>
            </a:r>
            <a:r>
              <a:rPr lang="sv-SE" sz="1200" dirty="0" smtClean="0"/>
              <a:t> </a:t>
            </a:r>
          </a:p>
          <a:p>
            <a:pPr fontAlgn="base"/>
            <a:r>
              <a:rPr lang="sv-SE" sz="1200" dirty="0" smtClean="0"/>
              <a:t>Bildnamn: </a:t>
            </a:r>
            <a:r>
              <a:rPr lang="sv-SE" sz="1200" dirty="0"/>
              <a:t>Asiatisk </a:t>
            </a:r>
            <a:r>
              <a:rPr lang="sv-SE" sz="1200" dirty="0" err="1"/>
              <a:t>blåskrabba</a:t>
            </a:r>
            <a:r>
              <a:rPr lang="sv-SE" sz="1200" dirty="0"/>
              <a:t> </a:t>
            </a:r>
            <a:r>
              <a:rPr lang="sv-SE" sz="1200" i="1" dirty="0"/>
              <a:t>(</a:t>
            </a:r>
            <a:r>
              <a:rPr lang="sv-SE" sz="1200" i="1" dirty="0" err="1"/>
              <a:t>Hemigrapsus</a:t>
            </a:r>
            <a:r>
              <a:rPr lang="sv-SE" sz="1200" i="1" dirty="0"/>
              <a:t> </a:t>
            </a:r>
            <a:r>
              <a:rPr lang="sv-SE" sz="1200" i="1" dirty="0" err="1"/>
              <a:t>sanguineus</a:t>
            </a:r>
            <a:r>
              <a:rPr lang="sv-SE" sz="1200" i="1" dirty="0"/>
              <a:t>) </a:t>
            </a:r>
          </a:p>
          <a:p>
            <a:endParaRPr lang="sv-SE" dirty="0"/>
          </a:p>
        </p:txBody>
      </p:sp>
      <p:grpSp>
        <p:nvGrpSpPr>
          <p:cNvPr id="6" name="Grupp 5"/>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273985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195486"/>
            <a:ext cx="7328904" cy="900000"/>
          </a:xfrm>
        </p:spPr>
        <p:txBody>
          <a:bodyPr/>
          <a:lstStyle/>
          <a:p>
            <a:r>
              <a:rPr lang="sv-SE" sz="2300" dirty="0">
                <a:solidFill>
                  <a:schemeClr val="accent3">
                    <a:lumMod val="90000"/>
                    <a:lumOff val="10000"/>
                  </a:schemeClr>
                </a:solidFill>
              </a:rPr>
              <a:t>Småprickig penselkrabba</a:t>
            </a:r>
            <a:r>
              <a:rPr lang="sv-SE" sz="2300" dirty="0" smtClean="0">
                <a:solidFill>
                  <a:schemeClr val="accent3">
                    <a:lumMod val="90000"/>
                    <a:lumOff val="10000"/>
                  </a:schemeClr>
                </a:solidFill>
              </a:rPr>
              <a:t>, </a:t>
            </a:r>
            <a:r>
              <a:rPr lang="sv-SE" sz="2300" i="1" dirty="0" err="1" smtClean="0">
                <a:solidFill>
                  <a:schemeClr val="accent3">
                    <a:lumMod val="90000"/>
                    <a:lumOff val="10000"/>
                  </a:schemeClr>
                </a:solidFill>
              </a:rPr>
              <a:t>Hemigrapsus</a:t>
            </a:r>
            <a:r>
              <a:rPr lang="sv-SE" sz="2300" i="1" dirty="0" smtClean="0">
                <a:solidFill>
                  <a:schemeClr val="accent3">
                    <a:lumMod val="90000"/>
                    <a:lumOff val="10000"/>
                  </a:schemeClr>
                </a:solidFill>
              </a:rPr>
              <a:t> </a:t>
            </a:r>
            <a:r>
              <a:rPr lang="sv-SE" sz="2300" i="1" dirty="0" err="1" smtClean="0">
                <a:solidFill>
                  <a:schemeClr val="accent3">
                    <a:lumMod val="90000"/>
                    <a:lumOff val="10000"/>
                  </a:schemeClr>
                </a:solidFill>
              </a:rPr>
              <a:t>takanoi</a:t>
            </a:r>
            <a:r>
              <a:rPr lang="sv-SE" sz="2300" i="1" dirty="0" smtClean="0">
                <a:solidFill>
                  <a:schemeClr val="accent3">
                    <a:lumMod val="90000"/>
                    <a:lumOff val="10000"/>
                  </a:schemeClr>
                </a:solidFill>
              </a:rPr>
              <a:t> (1/2)</a:t>
            </a:r>
            <a:endParaRPr lang="sv-SE" sz="2300" dirty="0">
              <a:solidFill>
                <a:schemeClr val="accent3">
                  <a:lumMod val="90000"/>
                  <a:lumOff val="10000"/>
                </a:schemeClr>
              </a:solidFill>
            </a:endParaRP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8</a:t>
            </a:fld>
            <a:endParaRPr lang="sv-SE"/>
          </a:p>
        </p:txBody>
      </p:sp>
      <p:sp>
        <p:nvSpPr>
          <p:cNvPr id="8" name="textruta 7"/>
          <p:cNvSpPr txBox="1"/>
          <p:nvPr/>
        </p:nvSpPr>
        <p:spPr>
          <a:xfrm>
            <a:off x="395536" y="1347614"/>
            <a:ext cx="6336704" cy="4924425"/>
          </a:xfrm>
          <a:prstGeom prst="rect">
            <a:avLst/>
          </a:prstGeom>
          <a:noFill/>
        </p:spPr>
        <p:txBody>
          <a:bodyPr wrap="square" rtlCol="0">
            <a:spAutoFit/>
          </a:bodyPr>
          <a:lstStyle/>
          <a:p>
            <a:r>
              <a:rPr lang="sv-SE" dirty="0" smtClean="0"/>
              <a:t>Huvudbudskap</a:t>
            </a:r>
          </a:p>
          <a:p>
            <a:pPr fontAlgn="base"/>
            <a:r>
              <a:rPr lang="sv-SE" sz="1400" i="1" dirty="0" smtClean="0"/>
              <a:t>En liten krabat som kan göra stor skada om den får sprida sig i våra svenska vatten. Den småprickiga penselkrabban tål </a:t>
            </a:r>
            <a:r>
              <a:rPr lang="sv-SE" sz="1400" i="1" dirty="0"/>
              <a:t>stora variationer i både salthalt och temperatur, äter det mesta och kan </a:t>
            </a:r>
            <a:r>
              <a:rPr lang="sv-SE" sz="1400" i="1" dirty="0" smtClean="0"/>
              <a:t>fort bli </a:t>
            </a:r>
            <a:r>
              <a:rPr lang="sv-SE" sz="1400" i="1" dirty="0"/>
              <a:t>många. Därför kan </a:t>
            </a:r>
            <a:r>
              <a:rPr lang="sv-SE" sz="1400" i="1" dirty="0" smtClean="0"/>
              <a:t>småprickiga penselkrabbor </a:t>
            </a:r>
            <a:r>
              <a:rPr lang="sv-SE" sz="1400" i="1" dirty="0"/>
              <a:t>framgångsrikt konkurrera med andra bottenlevande djur som små strandkrabbor och räkor</a:t>
            </a:r>
            <a:r>
              <a:rPr lang="sv-SE" sz="1400" i="1" dirty="0" smtClean="0"/>
              <a:t>.</a:t>
            </a:r>
          </a:p>
          <a:p>
            <a:pPr fontAlgn="base"/>
            <a:endParaRPr lang="sv-SE" sz="1400" i="1" dirty="0"/>
          </a:p>
          <a:p>
            <a:pPr fontAlgn="base"/>
            <a:r>
              <a:rPr lang="sv-SE" dirty="0"/>
              <a:t>Kännetecken </a:t>
            </a:r>
            <a:r>
              <a:rPr lang="sv-SE" dirty="0" smtClean="0"/>
              <a:t>småprickig penselkrabba </a:t>
            </a:r>
          </a:p>
          <a:p>
            <a:pPr marL="285750" indent="-285750" fontAlgn="base">
              <a:buFont typeface="Arial" panose="020B0604020202020204" pitchFamily="34" charset="0"/>
              <a:buChar char="•"/>
            </a:pPr>
            <a:r>
              <a:rPr lang="sv-SE" sz="1400" i="1" dirty="0"/>
              <a:t>Den småprickiga penselkrabban är förhållandevis liten och blir som vuxen sällan mer än tre-fyra centimeter över den kvadratiska ryggskölden. </a:t>
            </a:r>
            <a:endParaRPr lang="sv-SE" sz="1400" i="1" dirty="0" smtClean="0"/>
          </a:p>
          <a:p>
            <a:pPr marL="285750" indent="-285750" fontAlgn="base">
              <a:buFont typeface="Arial" panose="020B0604020202020204" pitchFamily="34" charset="0"/>
              <a:buChar char="•"/>
            </a:pPr>
            <a:r>
              <a:rPr lang="sv-SE" sz="1400" i="1" dirty="0" smtClean="0"/>
              <a:t>På </a:t>
            </a:r>
            <a:r>
              <a:rPr lang="sv-SE" sz="1400" i="1" dirty="0"/>
              <a:t>sidorna av skölden finns tre taggar (sidotänder), till skillnad från vår inhemska strandkrabba som har fem taggar. </a:t>
            </a:r>
            <a:endParaRPr lang="sv-SE" sz="1400" i="1" dirty="0" smtClean="0"/>
          </a:p>
          <a:p>
            <a:pPr marL="285750" indent="-285750" fontAlgn="base">
              <a:buFont typeface="Arial" panose="020B0604020202020204" pitchFamily="34" charset="0"/>
              <a:buChar char="•"/>
            </a:pPr>
            <a:r>
              <a:rPr lang="sv-SE" sz="1400" i="1" dirty="0" smtClean="0"/>
              <a:t>Hanarna </a:t>
            </a:r>
            <a:r>
              <a:rPr lang="sv-SE" sz="1400" i="1" dirty="0"/>
              <a:t>har en karaktäristisk tofs med hår i "tumvecken" på klorna. </a:t>
            </a:r>
            <a:endParaRPr lang="sv-SE" sz="1400" i="1" dirty="0" smtClean="0"/>
          </a:p>
          <a:p>
            <a:pPr marL="285750" indent="-285750" fontAlgn="base">
              <a:buFont typeface="Arial" panose="020B0604020202020204" pitchFamily="34" charset="0"/>
              <a:buChar char="•"/>
            </a:pPr>
            <a:r>
              <a:rPr lang="sv-SE" sz="1400" i="1" dirty="0" smtClean="0"/>
              <a:t>Färgen </a:t>
            </a:r>
            <a:r>
              <a:rPr lang="sv-SE" sz="1400" i="1" dirty="0"/>
              <a:t>på ryggskölden är ofta gulbrun, grå eller grön, ibland med vita fält (ofta på honor och unga krabbor). </a:t>
            </a:r>
          </a:p>
          <a:p>
            <a:pPr fontAlgn="base"/>
            <a:endParaRPr lang="sv-SE" dirty="0"/>
          </a:p>
          <a:p>
            <a:pPr fontAlgn="base"/>
            <a:endParaRPr lang="sv-SE" sz="1400" i="1" dirty="0"/>
          </a:p>
          <a:p>
            <a:pPr fontAlgn="base"/>
            <a:endParaRPr lang="sv-SE" sz="1400" dirty="0"/>
          </a:p>
          <a:p>
            <a:endParaRPr lang="sv-SE" sz="1400" i="1" dirty="0" smtClean="0"/>
          </a:p>
          <a:p>
            <a:endParaRPr lang="sv-SE" dirty="0" smtClean="0"/>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6286" y="1800893"/>
            <a:ext cx="2108202" cy="1578517"/>
          </a:xfrm>
          <a:prstGeom prst="rect">
            <a:avLst/>
          </a:prstGeom>
        </p:spPr>
      </p:pic>
      <p:grpSp>
        <p:nvGrpSpPr>
          <p:cNvPr id="7" name="Grupp 6"/>
          <p:cNvGrpSpPr/>
          <p:nvPr/>
        </p:nvGrpSpPr>
        <p:grpSpPr>
          <a:xfrm>
            <a:off x="7236295" y="50299"/>
            <a:ext cx="1848706" cy="1026295"/>
            <a:chOff x="7236295" y="50299"/>
            <a:chExt cx="1848706" cy="1026295"/>
          </a:xfrm>
        </p:grpSpPr>
        <p:grpSp>
          <p:nvGrpSpPr>
            <p:cNvPr id="9" name="Grupp 8"/>
            <p:cNvGrpSpPr/>
            <p:nvPr/>
          </p:nvGrpSpPr>
          <p:grpSpPr>
            <a:xfrm>
              <a:off x="7236295" y="339502"/>
              <a:ext cx="1591028" cy="552329"/>
              <a:chOff x="7236295" y="339502"/>
              <a:chExt cx="1591028" cy="552329"/>
            </a:xfrm>
          </p:grpSpPr>
          <p:sp>
            <p:nvSpPr>
              <p:cNvPr id="11" name="Rektangel 10"/>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2" name="Rektangel 11"/>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179764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440" y="195486"/>
            <a:ext cx="7040872" cy="900000"/>
          </a:xfrm>
        </p:spPr>
        <p:txBody>
          <a:bodyPr/>
          <a:lstStyle/>
          <a:p>
            <a:r>
              <a:rPr lang="sv-SE" sz="2300" dirty="0" smtClean="0">
                <a:solidFill>
                  <a:schemeClr val="accent3">
                    <a:lumMod val="90000"/>
                    <a:lumOff val="10000"/>
                  </a:schemeClr>
                </a:solidFill>
              </a:rPr>
              <a:t>Småprickig </a:t>
            </a:r>
            <a:r>
              <a:rPr lang="sv-SE" sz="2300" dirty="0">
                <a:solidFill>
                  <a:schemeClr val="accent3">
                    <a:lumMod val="90000"/>
                    <a:lumOff val="10000"/>
                  </a:schemeClr>
                </a:solidFill>
              </a:rPr>
              <a:t>penselkrabba, </a:t>
            </a:r>
            <a:r>
              <a:rPr lang="sv-SE" sz="2300" dirty="0" err="1">
                <a:solidFill>
                  <a:schemeClr val="accent3">
                    <a:lumMod val="90000"/>
                    <a:lumOff val="10000"/>
                  </a:schemeClr>
                </a:solidFill>
              </a:rPr>
              <a:t>Hemigrapsus</a:t>
            </a:r>
            <a:r>
              <a:rPr lang="sv-SE" sz="2300" dirty="0">
                <a:solidFill>
                  <a:schemeClr val="accent3">
                    <a:lumMod val="90000"/>
                    <a:lumOff val="10000"/>
                  </a:schemeClr>
                </a:solidFill>
              </a:rPr>
              <a:t> </a:t>
            </a:r>
            <a:r>
              <a:rPr lang="sv-SE" sz="2300" dirty="0" err="1">
                <a:solidFill>
                  <a:schemeClr val="accent3">
                    <a:lumMod val="90000"/>
                    <a:lumOff val="10000"/>
                  </a:schemeClr>
                </a:solidFill>
              </a:rPr>
              <a:t>takanoi</a:t>
            </a:r>
            <a:r>
              <a:rPr lang="sv-SE" sz="2300" dirty="0">
                <a:solidFill>
                  <a:schemeClr val="accent3">
                    <a:lumMod val="90000"/>
                    <a:lumOff val="10000"/>
                  </a:schemeClr>
                </a:solidFill>
              </a:rPr>
              <a:t> (2/2)</a:t>
            </a:r>
          </a:p>
        </p:txBody>
      </p:sp>
      <p:sp>
        <p:nvSpPr>
          <p:cNvPr id="3" name="Platshållare för datum 2"/>
          <p:cNvSpPr>
            <a:spLocks noGrp="1"/>
          </p:cNvSpPr>
          <p:nvPr>
            <p:ph type="dt" sz="half" idx="10"/>
          </p:nvPr>
        </p:nvSpPr>
        <p:spPr/>
        <p:txBody>
          <a:bodyPr/>
          <a:lstStyle/>
          <a:p>
            <a:fld id="{C6F59E5B-639A-4B39-8A89-34CA83144BC1}" type="datetime1">
              <a:rPr lang="sv-SE" smtClean="0"/>
              <a:t>2021-05-07</a:t>
            </a:fld>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9</a:t>
            </a:fld>
            <a:endParaRPr lang="sv-SE"/>
          </a:p>
        </p:txBody>
      </p:sp>
      <p:sp>
        <p:nvSpPr>
          <p:cNvPr id="7" name="textruta 6"/>
          <p:cNvSpPr txBox="1"/>
          <p:nvPr/>
        </p:nvSpPr>
        <p:spPr>
          <a:xfrm>
            <a:off x="341375" y="1331041"/>
            <a:ext cx="8180586" cy="2677656"/>
          </a:xfrm>
          <a:prstGeom prst="rect">
            <a:avLst/>
          </a:prstGeom>
          <a:noFill/>
        </p:spPr>
        <p:txBody>
          <a:bodyPr wrap="square" rtlCol="0">
            <a:spAutoFit/>
          </a:bodyPr>
          <a:lstStyle/>
          <a:p>
            <a:pPr fontAlgn="base"/>
            <a:r>
              <a:rPr lang="sv-SE" sz="1600" dirty="0" smtClean="0"/>
              <a:t>Möjliga </a:t>
            </a:r>
            <a:r>
              <a:rPr lang="sv-SE" sz="1600" dirty="0"/>
              <a:t>effekter </a:t>
            </a:r>
          </a:p>
          <a:p>
            <a:pPr fontAlgn="base"/>
            <a:r>
              <a:rPr lang="sv-SE" sz="1200" dirty="0" smtClean="0"/>
              <a:t>Den småprickiga </a:t>
            </a:r>
            <a:r>
              <a:rPr lang="sv-SE" sz="1200" dirty="0"/>
              <a:t>penselkrabban tål stora variationer i både salthalt och temperatur, </a:t>
            </a:r>
            <a:r>
              <a:rPr lang="sv-SE" sz="1200" dirty="0" smtClean="0"/>
              <a:t>äter </a:t>
            </a:r>
            <a:r>
              <a:rPr lang="sv-SE" sz="1200" dirty="0"/>
              <a:t>det mesta och </a:t>
            </a:r>
            <a:r>
              <a:rPr lang="sv-SE" sz="1200" dirty="0" smtClean="0"/>
              <a:t>kan </a:t>
            </a:r>
            <a:r>
              <a:rPr lang="sv-SE" sz="1200" dirty="0"/>
              <a:t>bli </a:t>
            </a:r>
            <a:r>
              <a:rPr lang="sv-SE" sz="1200" dirty="0" smtClean="0"/>
              <a:t>många. Därför kan de </a:t>
            </a:r>
            <a:r>
              <a:rPr lang="sv-SE" sz="1200" dirty="0"/>
              <a:t>framgångsrikt </a:t>
            </a:r>
            <a:r>
              <a:rPr lang="sv-SE" sz="1200" dirty="0" smtClean="0"/>
              <a:t>konkurrera </a:t>
            </a:r>
            <a:r>
              <a:rPr lang="sv-SE" sz="1200" dirty="0"/>
              <a:t>med andra bottenlevande djur som små strandkrabbor och räkor</a:t>
            </a:r>
            <a:r>
              <a:rPr lang="sv-SE" sz="1200" dirty="0" smtClean="0"/>
              <a:t>.</a:t>
            </a:r>
          </a:p>
          <a:p>
            <a:pPr fontAlgn="base"/>
            <a:endParaRPr lang="sv-SE" sz="1200" dirty="0"/>
          </a:p>
          <a:p>
            <a:pPr fontAlgn="base"/>
            <a:r>
              <a:rPr lang="sv-SE" sz="1600" dirty="0"/>
              <a:t>Om du hittar en </a:t>
            </a:r>
            <a:r>
              <a:rPr lang="sv-SE" sz="1600" dirty="0" smtClean="0"/>
              <a:t>småprickig penselkrabba</a:t>
            </a:r>
            <a:endParaRPr lang="sv-SE" sz="1600" dirty="0"/>
          </a:p>
          <a:p>
            <a:pPr fontAlgn="base"/>
            <a:r>
              <a:rPr lang="sv-SE" sz="1200" dirty="0"/>
              <a:t>Om du hittar vad du misstänker är en </a:t>
            </a:r>
            <a:r>
              <a:rPr lang="sv-SE" sz="1200" dirty="0" smtClean="0"/>
              <a:t>småprickiga penselkrabba</a:t>
            </a:r>
            <a:r>
              <a:rPr lang="sv-SE" sz="1200" dirty="0"/>
              <a:t>, släpp inte tillbaka den i vattnet! </a:t>
            </a:r>
            <a:r>
              <a:rPr lang="sv-SE" sz="1200" dirty="0" smtClean="0"/>
              <a:t>Rapportera </a:t>
            </a:r>
            <a:r>
              <a:rPr lang="sv-SE" sz="1200" dirty="0"/>
              <a:t>alltid in ditt fynd till </a:t>
            </a:r>
            <a:r>
              <a:rPr lang="sv-SE" sz="1200" dirty="0" smtClean="0">
                <a:hlinkClick r:id="rId3"/>
              </a:rPr>
              <a:t>www.rappen.nu</a:t>
            </a:r>
            <a:endParaRPr lang="sv-SE" sz="1200" dirty="0"/>
          </a:p>
          <a:p>
            <a:pPr fontAlgn="base"/>
            <a:endParaRPr lang="sv-SE" sz="1200" dirty="0"/>
          </a:p>
          <a:p>
            <a:pPr fontAlgn="base"/>
            <a:r>
              <a:rPr lang="sv-SE" sz="1600" dirty="0"/>
              <a:t>Mer information</a:t>
            </a:r>
          </a:p>
          <a:p>
            <a:pPr fontAlgn="base"/>
            <a:r>
              <a:rPr lang="sv-SE" sz="1200" dirty="0">
                <a:hlinkClick r:id="rId4"/>
              </a:rPr>
              <a:t>https://www.havochvatten.se/hav/fiske--</a:t>
            </a:r>
            <a:r>
              <a:rPr lang="sv-SE" sz="1200" dirty="0" smtClean="0">
                <a:hlinkClick r:id="rId4"/>
              </a:rPr>
              <a:t>fritid/arter/arter-och-naturtyper/penselkrabba.html</a:t>
            </a:r>
            <a:endParaRPr lang="sv-SE" sz="1200" dirty="0" smtClean="0"/>
          </a:p>
          <a:p>
            <a:pPr fontAlgn="base"/>
            <a:endParaRPr lang="sv-SE" sz="1200" dirty="0"/>
          </a:p>
          <a:p>
            <a:pPr fontAlgn="base"/>
            <a:r>
              <a:rPr lang="sv-SE" sz="1200" dirty="0"/>
              <a:t>Fotograf</a:t>
            </a:r>
            <a:r>
              <a:rPr lang="sv-SE" sz="1200" dirty="0" smtClean="0"/>
              <a:t>: </a:t>
            </a:r>
            <a:r>
              <a:rPr lang="sv-SE" sz="1200" dirty="0"/>
              <a:t>Matz Berggren</a:t>
            </a:r>
          </a:p>
          <a:p>
            <a:pPr fontAlgn="base"/>
            <a:r>
              <a:rPr lang="sv-SE" sz="1200" dirty="0" smtClean="0"/>
              <a:t>Bildnamn</a:t>
            </a:r>
            <a:r>
              <a:rPr lang="sv-SE" sz="1200" dirty="0"/>
              <a:t>: Småprickig penselkrabba </a:t>
            </a:r>
            <a:r>
              <a:rPr lang="sv-SE" sz="1200" i="1" dirty="0"/>
              <a:t>(</a:t>
            </a:r>
            <a:r>
              <a:rPr lang="sv-SE" sz="1200" i="1" dirty="0" err="1"/>
              <a:t>Hemigrapsus</a:t>
            </a:r>
            <a:r>
              <a:rPr lang="sv-SE" sz="1200" i="1" dirty="0"/>
              <a:t> </a:t>
            </a:r>
            <a:r>
              <a:rPr lang="sv-SE" sz="1200" i="1" dirty="0" err="1"/>
              <a:t>takanoi</a:t>
            </a:r>
            <a:r>
              <a:rPr lang="sv-SE" sz="1200" i="1" dirty="0"/>
              <a:t>) </a:t>
            </a:r>
          </a:p>
        </p:txBody>
      </p:sp>
      <p:grpSp>
        <p:nvGrpSpPr>
          <p:cNvPr id="6" name="Grupp 5"/>
          <p:cNvGrpSpPr/>
          <p:nvPr/>
        </p:nvGrpSpPr>
        <p:grpSpPr>
          <a:xfrm>
            <a:off x="7236295" y="50299"/>
            <a:ext cx="1848706" cy="1026295"/>
            <a:chOff x="7236295" y="50299"/>
            <a:chExt cx="1848706" cy="1026295"/>
          </a:xfrm>
        </p:grpSpPr>
        <p:grpSp>
          <p:nvGrpSpPr>
            <p:cNvPr id="8" name="Grupp 7"/>
            <p:cNvGrpSpPr/>
            <p:nvPr/>
          </p:nvGrpSpPr>
          <p:grpSpPr>
            <a:xfrm>
              <a:off x="7236295" y="339502"/>
              <a:ext cx="1591028" cy="552329"/>
              <a:chOff x="7236295" y="339502"/>
              <a:chExt cx="1591028" cy="552329"/>
            </a:xfrm>
          </p:grpSpPr>
          <p:sp>
            <p:nvSpPr>
              <p:cNvPr id="10" name="Rektangel 9"/>
              <p:cNvSpPr/>
              <p:nvPr/>
            </p:nvSpPr>
            <p:spPr>
              <a:xfrm>
                <a:off x="7668345" y="479715"/>
                <a:ext cx="1158978" cy="412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1" name="Rektangel 10"/>
              <p:cNvSpPr/>
              <p:nvPr/>
            </p:nvSpPr>
            <p:spPr>
              <a:xfrm>
                <a:off x="7236295" y="339502"/>
                <a:ext cx="1092383" cy="46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5" y="50299"/>
              <a:ext cx="1848706" cy="1026295"/>
            </a:xfrm>
            <a:prstGeom prst="rect">
              <a:avLst/>
            </a:prstGeom>
          </p:spPr>
        </p:pic>
      </p:grpSp>
    </p:spTree>
    <p:extLst>
      <p:ext uri="{BB962C8B-B14F-4D97-AF65-F5344CB8AC3E}">
        <p14:creationId xmlns:p14="http://schemas.microsoft.com/office/powerpoint/2010/main" val="142577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 PowerPointmall">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V PowerPointmall.potx" id="{92B25C06-2385-4B1A-AD72-ACDD589AF077}" vid="{743A7F78-5255-4E7D-A8B5-F4CAC1379FF4}"/>
    </a:ext>
  </a:extLst>
</a:theme>
</file>

<file path=ppt/theme/theme2.xml><?xml version="1.0" encoding="utf-8"?>
<a:theme xmlns:a="http://schemas.openxmlformats.org/drawingml/2006/main" name="Office-tema">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HaV PowerPointmall</Template>
  <TotalTime>3718</TotalTime>
  <Words>2771</Words>
  <Application>Microsoft Office PowerPoint</Application>
  <PresentationFormat>Bildspel på skärmen (16:9)</PresentationFormat>
  <Paragraphs>337</Paragraphs>
  <Slides>23</Slides>
  <Notes>13</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23</vt:i4>
      </vt:variant>
    </vt:vector>
  </HeadingPairs>
  <TitlesOfParts>
    <vt:vector size="25" baseType="lpstr">
      <vt:lpstr>Arial</vt:lpstr>
      <vt:lpstr>HaV PowerPointmall</vt:lpstr>
      <vt:lpstr>Invasiva vattenlevande djur och växter </vt:lpstr>
      <vt:lpstr>PowerPoint-presentation</vt:lpstr>
      <vt:lpstr>Invasiva vattenlevande växter &amp; djur du kan hitta i sommar </vt:lpstr>
      <vt:lpstr>Kinesisk ullhandskrabba, Eriocheir sinensis (1/2) </vt:lpstr>
      <vt:lpstr>Kinesisk ullhandskrabba, Eriocheir sinensis (2/2) </vt:lpstr>
      <vt:lpstr>Asiatisk blåskrabba, Hemigrapsus sanguineus (1/2) </vt:lpstr>
      <vt:lpstr>Asiatisk blåskrabba, Hemigrapsus sanguineus (2/2) </vt:lpstr>
      <vt:lpstr>Småprickig penselkrabba, Hemigrapsus takanoi (1/2)</vt:lpstr>
      <vt:lpstr>Småprickig penselkrabba, Hemigrapsus takanoi (2/2)</vt:lpstr>
      <vt:lpstr>Vitfingrad brackvattenskrabba, Rhithropanopeus harrisii (1/2)</vt:lpstr>
      <vt:lpstr>Vitfingrad brackvattenskrabba, Rhithropanopeus harrisii (2/2)</vt:lpstr>
      <vt:lpstr>Svartmunnad smörbult, Neogobius melanostomus (1/2) </vt:lpstr>
      <vt:lpstr>Svartmunnad smörbult, Neogobius melanostomus (2/2) </vt:lpstr>
      <vt:lpstr>Smal vattenpest, Elodea nuttallii (1/2)  </vt:lpstr>
      <vt:lpstr>Smal vattenpest, Elodea nuttallii (2/2)  </vt:lpstr>
      <vt:lpstr>Sjögull, Nymphoides peltata (1/2) </vt:lpstr>
      <vt:lpstr>Sjögull, Nymphoides peltata (2/2) </vt:lpstr>
      <vt:lpstr>Stillahavsostron, Magallana gigas (1/2) </vt:lpstr>
      <vt:lpstr>Stillahavsostron, Magallana gigas (2/2) </vt:lpstr>
      <vt:lpstr>Signalkräfta, Pacifastacus leniusculus (1/2) </vt:lpstr>
      <vt:lpstr>Signalkräfta, Pacifastacus leniusculus (2/2) </vt:lpstr>
      <vt:lpstr>Marmorkräfta, Procambarus fallax f. virginalis (1/2)</vt:lpstr>
      <vt:lpstr>Marmorkräfta, Procambarus fallax f. virginalis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Leena Mägi</dc:creator>
  <cp:keywords>Pptmall - HaV</cp:keywords>
  <cp:lastModifiedBy>Leena Mägi</cp:lastModifiedBy>
  <cp:revision>131</cp:revision>
  <dcterms:created xsi:type="dcterms:W3CDTF">2019-04-25T08:21:19Z</dcterms:created>
  <dcterms:modified xsi:type="dcterms:W3CDTF">2021-05-07T13:48:45Z</dcterms:modified>
</cp:coreProperties>
</file>