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9" r:id="rId6"/>
    <p:sldId id="266" r:id="rId7"/>
    <p:sldId id="263" r:id="rId8"/>
    <p:sldId id="257" r:id="rId9"/>
    <p:sldId id="264" r:id="rId10"/>
    <p:sldId id="265" r:id="rId11"/>
    <p:sldId id="258" r:id="rId12"/>
  </p:sldIdLst>
  <p:sldSz cx="8640763" cy="6480175"/>
  <p:notesSz cx="6794500" cy="9931400"/>
  <p:defaultTextStyle>
    <a:defPPr>
      <a:defRPr lang="sv-SE"/>
    </a:defPPr>
    <a:lvl1pPr marL="0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1950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3900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5850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7801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59750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1701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3650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5601" algn="l" defTabSz="4319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363" autoAdjust="0"/>
  </p:normalViewPr>
  <p:slideViewPr>
    <p:cSldViewPr snapToObjects="1">
      <p:cViewPr varScale="1">
        <p:scale>
          <a:sx n="122" d="100"/>
          <a:sy n="122" d="100"/>
        </p:scale>
        <p:origin x="1458" y="96"/>
      </p:cViewPr>
      <p:guideLst>
        <p:guide orient="horz" pos="2047"/>
        <p:guide pos="27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7" d="100"/>
          <a:sy n="87" d="100"/>
        </p:scale>
        <p:origin x="-3738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8317C-6A24-4CC9-8127-159059C871EF}" type="datetimeFigureOut">
              <a:rPr lang="sv-SE" smtClean="0"/>
              <a:pPr/>
              <a:t>2017-10-26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998B0-4E4D-42A5-9E39-ECEB784739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1639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315B0-86FD-4552-98A5-38CC7AE5CAF7}" type="datetimeFigureOut">
              <a:rPr lang="sv-SE" smtClean="0"/>
              <a:pPr/>
              <a:t>2017-10-26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88598-EBAF-47DC-9B02-5AA58FF0A25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017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1950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63900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95850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27801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59750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91701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23650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55601" algn="l" defTabSz="8639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- Logo, rubrik,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881" y="3060063"/>
            <a:ext cx="7200000" cy="180000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2645"/>
              </a:lnSpc>
              <a:spcBef>
                <a:spcPts val="0"/>
              </a:spcBef>
              <a:spcAft>
                <a:spcPts val="1701"/>
              </a:spcAft>
              <a:buNone/>
              <a:defRPr sz="2300">
                <a:solidFill>
                  <a:schemeClr val="tx1"/>
                </a:solidFill>
              </a:defRPr>
            </a:lvl1pPr>
            <a:lvl2pPr marL="4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9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1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3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881" y="2159949"/>
            <a:ext cx="7200000" cy="720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4157"/>
              </a:lnSpc>
              <a:defRPr sz="3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6161" r="24450" b="70228"/>
          <a:stretch/>
        </p:blipFill>
        <p:spPr>
          <a:xfrm>
            <a:off x="539999" y="359719"/>
            <a:ext cx="1836000" cy="945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40781" y="539742"/>
            <a:ext cx="5760000" cy="540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645"/>
              </a:lnSpc>
              <a:defRPr sz="23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text 2"/>
          <p:cNvSpPr>
            <a:spLocks noGrp="1"/>
          </p:cNvSpPr>
          <p:nvPr>
            <p:ph type="body" idx="10"/>
          </p:nvPr>
        </p:nvSpPr>
        <p:spPr>
          <a:xfrm>
            <a:off x="1440013" y="1259834"/>
            <a:ext cx="5760000" cy="431918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078"/>
              </a:lnSpc>
              <a:spcBef>
                <a:spcPts val="0"/>
              </a:spcBef>
              <a:spcAft>
                <a:spcPts val="1418"/>
              </a:spcAft>
              <a:buNone/>
              <a:defRPr sz="1500">
                <a:solidFill>
                  <a:schemeClr val="tx1"/>
                </a:solidFill>
              </a:defRPr>
            </a:lvl1pPr>
            <a:lvl2pPr marL="431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5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78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597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17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36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56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40013" y="539742"/>
            <a:ext cx="5760000" cy="540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645"/>
              </a:lnSpc>
              <a:defRPr sz="23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Platshållare för text 2"/>
          <p:cNvSpPr>
            <a:spLocks noGrp="1"/>
          </p:cNvSpPr>
          <p:nvPr>
            <p:ph type="body" idx="10" hasCustomPrompt="1"/>
          </p:nvPr>
        </p:nvSpPr>
        <p:spPr>
          <a:xfrm>
            <a:off x="1440013" y="1259834"/>
            <a:ext cx="5760000" cy="4319186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431950" rtl="0" eaLnBrk="1" fontAlgn="auto" latinLnBrk="0" hangingPunct="1">
              <a:lnSpc>
                <a:spcPts val="2078"/>
              </a:lnSpc>
              <a:spcBef>
                <a:spcPts val="0"/>
              </a:spcBef>
              <a:spcAft>
                <a:spcPts val="1418"/>
              </a:spcAft>
              <a:buClrTx/>
              <a:buSzTx/>
              <a:buFont typeface="Arial" pitchFamily="34" charset="0"/>
              <a:buNone/>
              <a:tabLst/>
              <a:defRPr sz="1500" baseline="0">
                <a:solidFill>
                  <a:schemeClr val="tx1"/>
                </a:solidFill>
              </a:defRPr>
            </a:lvl1pPr>
            <a:lvl2pPr marL="581653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899303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388403" indent="-22860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1820354" indent="-22860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  <a:lvl6pPr marL="2195153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6pPr>
            <a:lvl7pPr marL="2684254" indent="-22860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7pPr>
            <a:lvl8pPr marL="30236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56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Listnivå 2</a:t>
            </a:r>
          </a:p>
          <a:p>
            <a:pPr lvl="2"/>
            <a:r>
              <a:rPr lang="sv-SE" dirty="0" err="1"/>
              <a:t>Ghghhghghghhghh</a:t>
            </a:r>
            <a:endParaRPr lang="sv-SE" dirty="0"/>
          </a:p>
          <a:p>
            <a:pPr lvl="3"/>
            <a:r>
              <a:rPr lang="sv-SE" dirty="0" err="1"/>
              <a:t>Dfdfd</a:t>
            </a:r>
            <a:endParaRPr lang="sv-SE" dirty="0"/>
          </a:p>
          <a:p>
            <a:pPr lvl="4"/>
            <a:r>
              <a:rPr lang="sv-SE" dirty="0" err="1"/>
              <a:t>Fhjhjhjfhjjhf</a:t>
            </a:r>
            <a:endParaRPr lang="sv-SE" dirty="0"/>
          </a:p>
          <a:p>
            <a:pPr lvl="5"/>
            <a:r>
              <a:rPr lang="sv-SE" dirty="0" err="1"/>
              <a:t>Löjölööjlööljöjlöjlöljö</a:t>
            </a:r>
            <a:endParaRPr lang="sv-SE" dirty="0"/>
          </a:p>
          <a:p>
            <a:pPr lvl="6"/>
            <a:r>
              <a:rPr lang="sv-SE" dirty="0" err="1"/>
              <a:t>lölööjlölööjlöllöjölöj</a:t>
            </a:r>
            <a:endParaRPr lang="sv-SE" dirty="0"/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964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rödtext, bild utfal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539898" y="539742"/>
            <a:ext cx="342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645"/>
              </a:lnSpc>
              <a:defRPr sz="23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Platshållare för text 2"/>
          <p:cNvSpPr>
            <a:spLocks noGrp="1"/>
          </p:cNvSpPr>
          <p:nvPr>
            <p:ph type="body" idx="10"/>
          </p:nvPr>
        </p:nvSpPr>
        <p:spPr>
          <a:xfrm>
            <a:off x="539898" y="1439856"/>
            <a:ext cx="3420000" cy="432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2078"/>
              </a:lnSpc>
              <a:spcBef>
                <a:spcPts val="0"/>
              </a:spcBef>
              <a:spcAft>
                <a:spcPts val="1418"/>
              </a:spcAft>
              <a:buNone/>
              <a:defRPr sz="1500">
                <a:solidFill>
                  <a:schemeClr val="tx1"/>
                </a:solidFill>
              </a:defRPr>
            </a:lvl1pPr>
            <a:lvl2pPr marL="431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5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78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597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17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36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56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bild 2"/>
          <p:cNvSpPr>
            <a:spLocks noGrp="1"/>
          </p:cNvSpPr>
          <p:nvPr>
            <p:ph type="pic" idx="1"/>
          </p:nvPr>
        </p:nvSpPr>
        <p:spPr>
          <a:xfrm>
            <a:off x="4320381" y="0"/>
            <a:ext cx="4319695" cy="6264000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431950" indent="0">
              <a:buNone/>
              <a:defRPr sz="2700"/>
            </a:lvl2pPr>
            <a:lvl3pPr marL="863900" indent="0">
              <a:buNone/>
              <a:defRPr sz="2300"/>
            </a:lvl3pPr>
            <a:lvl4pPr marL="1295850" indent="0">
              <a:buNone/>
              <a:defRPr sz="1800"/>
            </a:lvl4pPr>
            <a:lvl5pPr marL="1727801" indent="0">
              <a:buNone/>
              <a:defRPr sz="1800"/>
            </a:lvl5pPr>
            <a:lvl6pPr marL="2159750" indent="0">
              <a:buNone/>
              <a:defRPr sz="1800"/>
            </a:lvl6pPr>
            <a:lvl7pPr marL="2591701" indent="0">
              <a:buNone/>
              <a:defRPr sz="1800"/>
            </a:lvl7pPr>
            <a:lvl8pPr marL="3023650" indent="0">
              <a:buNone/>
              <a:defRPr sz="1800"/>
            </a:lvl8pPr>
            <a:lvl9pPr marL="3455601" indent="0">
              <a:buNone/>
              <a:defRPr sz="18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punktlista, bild utfal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idx="1"/>
          </p:nvPr>
        </p:nvSpPr>
        <p:spPr>
          <a:xfrm>
            <a:off x="4320381" y="0"/>
            <a:ext cx="4319695" cy="6264000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431950" indent="0">
              <a:buNone/>
              <a:defRPr sz="2700"/>
            </a:lvl2pPr>
            <a:lvl3pPr marL="863900" indent="0">
              <a:buNone/>
              <a:defRPr sz="2300"/>
            </a:lvl3pPr>
            <a:lvl4pPr marL="1295850" indent="0">
              <a:buNone/>
              <a:defRPr sz="1800"/>
            </a:lvl4pPr>
            <a:lvl5pPr marL="1727801" indent="0">
              <a:buNone/>
              <a:defRPr sz="1800"/>
            </a:lvl5pPr>
            <a:lvl6pPr marL="2159750" indent="0">
              <a:buNone/>
              <a:defRPr sz="1800"/>
            </a:lvl6pPr>
            <a:lvl7pPr marL="2591701" indent="0">
              <a:buNone/>
              <a:defRPr sz="1800"/>
            </a:lvl7pPr>
            <a:lvl8pPr marL="3023650" indent="0">
              <a:buNone/>
              <a:defRPr sz="1800"/>
            </a:lvl8pPr>
            <a:lvl9pPr marL="3455601" indent="0">
              <a:buNone/>
              <a:defRPr sz="18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2"/>
          <p:cNvSpPr>
            <a:spLocks noGrp="1"/>
          </p:cNvSpPr>
          <p:nvPr>
            <p:ph type="body" idx="10"/>
          </p:nvPr>
        </p:nvSpPr>
        <p:spPr>
          <a:xfrm>
            <a:off x="539898" y="1439856"/>
            <a:ext cx="3420000" cy="4320000"/>
          </a:xfrm>
        </p:spPr>
        <p:txBody>
          <a:bodyPr lIns="0" tIns="0" rIns="0" bIns="0" anchor="t" anchorCtr="0">
            <a:noAutofit/>
          </a:bodyPr>
          <a:lstStyle>
            <a:lvl1pPr marL="136047" indent="-136047">
              <a:lnSpc>
                <a:spcPts val="2078"/>
              </a:lnSpc>
              <a:spcBef>
                <a:spcPts val="0"/>
              </a:spcBef>
              <a:spcAft>
                <a:spcPts val="1418"/>
              </a:spcAft>
              <a:buFont typeface="Arial" pitchFamily="34" charset="0"/>
              <a:buChar char="•"/>
              <a:defRPr sz="1500">
                <a:solidFill>
                  <a:schemeClr val="tx1"/>
                </a:solidFill>
              </a:defRPr>
            </a:lvl1pPr>
            <a:lvl2pPr marL="431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5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78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597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17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36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56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539898" y="539742"/>
            <a:ext cx="342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645"/>
              </a:lnSpc>
              <a:defRPr sz="23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1565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med 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898" y="539742"/>
            <a:ext cx="7560000" cy="540000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ts val="2645"/>
              </a:lnSpc>
              <a:defRPr sz="23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4" name="Platshållare för bild 2"/>
          <p:cNvSpPr>
            <a:spLocks noGrp="1"/>
          </p:cNvSpPr>
          <p:nvPr>
            <p:ph type="pic" idx="1"/>
          </p:nvPr>
        </p:nvSpPr>
        <p:spPr>
          <a:xfrm>
            <a:off x="0" y="1224000"/>
            <a:ext cx="8640763" cy="5040000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431950" indent="0">
              <a:buNone/>
              <a:defRPr sz="2700"/>
            </a:lvl2pPr>
            <a:lvl3pPr marL="863900" indent="0">
              <a:buNone/>
              <a:defRPr sz="2300"/>
            </a:lvl3pPr>
            <a:lvl4pPr marL="1295850" indent="0">
              <a:buNone/>
              <a:defRPr sz="1800"/>
            </a:lvl4pPr>
            <a:lvl5pPr marL="1727801" indent="0">
              <a:buNone/>
              <a:defRPr sz="1800"/>
            </a:lvl5pPr>
            <a:lvl6pPr marL="2159750" indent="0">
              <a:buNone/>
              <a:defRPr sz="1800"/>
            </a:lvl6pPr>
            <a:lvl7pPr marL="2591701" indent="0">
              <a:buNone/>
              <a:defRPr sz="1800"/>
            </a:lvl7pPr>
            <a:lvl8pPr marL="3023650" indent="0">
              <a:buNone/>
              <a:defRPr sz="1800"/>
            </a:lvl8pPr>
            <a:lvl9pPr marL="3455601" indent="0">
              <a:buNone/>
              <a:defRPr sz="18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9990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8640763" cy="6264000"/>
          </a:xfrm>
        </p:spPr>
        <p:txBody>
          <a:bodyPr>
            <a:normAutofit/>
          </a:bodyPr>
          <a:lstStyle>
            <a:lvl1pPr marL="0" indent="0">
              <a:buNone/>
              <a:defRPr sz="2300"/>
            </a:lvl1pPr>
            <a:lvl2pPr marL="431950" indent="0">
              <a:buNone/>
              <a:defRPr sz="2700"/>
            </a:lvl2pPr>
            <a:lvl3pPr marL="863900" indent="0">
              <a:buNone/>
              <a:defRPr sz="2300"/>
            </a:lvl3pPr>
            <a:lvl4pPr marL="1295850" indent="0">
              <a:buNone/>
              <a:defRPr sz="1800"/>
            </a:lvl4pPr>
            <a:lvl5pPr marL="1727801" indent="0">
              <a:buNone/>
              <a:defRPr sz="1800"/>
            </a:lvl5pPr>
            <a:lvl6pPr marL="2159750" indent="0">
              <a:buNone/>
              <a:defRPr sz="1800"/>
            </a:lvl6pPr>
            <a:lvl7pPr marL="2591701" indent="0">
              <a:buNone/>
              <a:defRPr sz="1800"/>
            </a:lvl7pPr>
            <a:lvl8pPr marL="3023650" indent="0">
              <a:buNone/>
              <a:defRPr sz="1800"/>
            </a:lvl8pPr>
            <a:lvl9pPr marL="3455601" indent="0">
              <a:buNone/>
              <a:defRPr sz="18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482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8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- Rubrik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881" y="1799903"/>
            <a:ext cx="7200000" cy="540000"/>
          </a:xfrm>
        </p:spPr>
        <p:txBody>
          <a:bodyPr lIns="0" tIns="0" rIns="0" bIns="0" anchor="t" anchorCtr="0">
            <a:noAutofit/>
          </a:bodyPr>
          <a:lstStyle>
            <a:lvl1pPr algn="ctr">
              <a:lnSpc>
                <a:spcPts val="2645"/>
              </a:lnSpc>
              <a:defRPr sz="2300"/>
            </a:lvl1pPr>
          </a:lstStyle>
          <a:p>
            <a:r>
              <a:rPr lang="sv-SE"/>
              <a:t>Klicka här för att ändra format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6161" r="24450" b="70228"/>
          <a:stretch/>
        </p:blipFill>
        <p:spPr>
          <a:xfrm>
            <a:off x="3024000" y="3600000"/>
            <a:ext cx="2592000" cy="13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6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32039" y="259508"/>
            <a:ext cx="7776687" cy="1080028"/>
          </a:xfrm>
          <a:prstGeom prst="rect">
            <a:avLst/>
          </a:prstGeom>
        </p:spPr>
        <p:txBody>
          <a:bodyPr vert="horz" lIns="86390" tIns="43195" rIns="86390" bIns="43195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32039" y="1512042"/>
            <a:ext cx="7776687" cy="4276616"/>
          </a:xfrm>
          <a:prstGeom prst="rect">
            <a:avLst/>
          </a:prstGeom>
        </p:spPr>
        <p:txBody>
          <a:bodyPr vert="horz" lIns="86390" tIns="43195" rIns="86390" bIns="43195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Bildobjekt 3"/>
          <p:cNvPicPr preferRelativeResize="0">
            <a:picLocks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" y="6264000"/>
            <a:ext cx="8639390" cy="21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60" r:id="rId5"/>
    <p:sldLayoutId id="2147483665" r:id="rId6"/>
    <p:sldLayoutId id="2147483663" r:id="rId7"/>
    <p:sldLayoutId id="2147483667" r:id="rId8"/>
    <p:sldLayoutId id="2147483666" r:id="rId9"/>
  </p:sldLayoutIdLst>
  <p:txStyles>
    <p:titleStyle>
      <a:lvl1pPr algn="ctr" defTabSz="43195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3963" indent="-323963" algn="l" defTabSz="43195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1919" indent="-269969" algn="l" defTabSz="431950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875" indent="-215975" algn="l" defTabSz="43195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826" indent="-215975" algn="l" defTabSz="43195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75" indent="-215975" algn="l" defTabSz="43195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725" indent="-215975" algn="l" defTabSz="4319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676" indent="-215975" algn="l" defTabSz="4319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625" indent="-215975" algn="l" defTabSz="4319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71576" indent="-215975" algn="l" defTabSz="4319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950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900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850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01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9750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1701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650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5601" algn="l" defTabSz="43195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5058"/>
            <a:ext cx="8640763" cy="1801173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800101" y="1431176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dirty="0"/>
              <a:t>http://www.tullstorpsan.se/</a:t>
            </a:r>
          </a:p>
        </p:txBody>
      </p:sp>
    </p:spTree>
    <p:extLst>
      <p:ext uri="{BB962C8B-B14F-4D97-AF65-F5344CB8AC3E}">
        <p14:creationId xmlns:p14="http://schemas.microsoft.com/office/powerpoint/2010/main" val="180266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detta projekt?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0"/>
          </p:nvPr>
        </p:nvSpPr>
        <p:spPr>
          <a:xfrm>
            <a:off x="1368053" y="1367879"/>
            <a:ext cx="5760000" cy="1692221"/>
          </a:xfrm>
        </p:spPr>
        <p:txBody>
          <a:bodyPr/>
          <a:lstStyle/>
          <a:p>
            <a:r>
              <a:rPr lang="sv-SE" sz="1700" dirty="0"/>
              <a:t>Syftet med </a:t>
            </a:r>
            <a:r>
              <a:rPr lang="sv-SE" sz="1700" dirty="0" err="1"/>
              <a:t>Tullstorpsåprojektet</a:t>
            </a:r>
            <a:r>
              <a:rPr lang="sv-SE" sz="1700" dirty="0"/>
              <a:t> är att återskapa en mer naturlig struktur på ån: dämpa vattenflödet, fånga upp närsalter och öka den biologiska mångfalden.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1368453" y="2592015"/>
            <a:ext cx="29523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”Från källa till mynning”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368453" y="3384103"/>
            <a:ext cx="45357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gång för alla ”göra vid ån” och få en hållbar lösning för vattnet.</a:t>
            </a:r>
          </a:p>
        </p:txBody>
      </p:sp>
      <p:sp>
        <p:nvSpPr>
          <p:cNvPr id="6" name="Rektangel 5"/>
          <p:cNvSpPr/>
          <p:nvPr/>
        </p:nvSpPr>
        <p:spPr>
          <a:xfrm>
            <a:off x="1368453" y="4392215"/>
            <a:ext cx="55446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Genom gemensamma insatser är det möjligt att få till stånd ett verkningsfullt vattenvårdsprojekt, som samtidigt som det underlättar skötseln av ån för markägarnas del, ger samhället betydande miljövinster. 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32702">
            <a:off x="5683158" y="2787773"/>
            <a:ext cx="3965254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5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7" y="1079847"/>
            <a:ext cx="6053276" cy="419418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551167" y="3024063"/>
            <a:ext cx="3456384" cy="23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30 km lång inkl. biflöden</a:t>
            </a:r>
          </a:p>
          <a:p>
            <a:endParaRPr lang="sv-SE" dirty="0"/>
          </a:p>
          <a:p>
            <a:r>
              <a:rPr lang="sv-SE" dirty="0"/>
              <a:t>Avrinningsområde ca 60 km</a:t>
            </a:r>
            <a:r>
              <a:rPr lang="sv-SE" baseline="30000" dirty="0"/>
              <a:t>2</a:t>
            </a:r>
          </a:p>
          <a:p>
            <a:endParaRPr lang="sv-SE" baseline="30000" dirty="0"/>
          </a:p>
          <a:p>
            <a:r>
              <a:rPr lang="sv-SE" dirty="0"/>
              <a:t>85% åkermark</a:t>
            </a:r>
          </a:p>
          <a:p>
            <a:endParaRPr lang="sv-SE" dirty="0"/>
          </a:p>
          <a:p>
            <a:r>
              <a:rPr lang="sv-SE" dirty="0"/>
              <a:t>Näringstransport ca 250 ton N/år</a:t>
            </a:r>
          </a:p>
          <a:p>
            <a:r>
              <a:rPr lang="sv-SE" dirty="0"/>
              <a:t>och 4 ton P/år</a:t>
            </a:r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637" y="4824263"/>
            <a:ext cx="1917250" cy="1206428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 rot="19438189">
            <a:off x="7342279" y="5669345"/>
            <a:ext cx="158319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7" name="Rak koppling 6"/>
          <p:cNvCxnSpPr/>
          <p:nvPr/>
        </p:nvCxnSpPr>
        <p:spPr>
          <a:xfrm flipH="1" flipV="1">
            <a:off x="5256485" y="5184303"/>
            <a:ext cx="2016224" cy="5760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/>
          <p:cNvCxnSpPr/>
          <p:nvPr/>
        </p:nvCxnSpPr>
        <p:spPr>
          <a:xfrm flipH="1" flipV="1">
            <a:off x="6215000" y="4032175"/>
            <a:ext cx="1129717" cy="16181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79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har åtgärderna lett till?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0"/>
          </p:nvPr>
        </p:nvSpPr>
        <p:spPr>
          <a:xfrm>
            <a:off x="1440013" y="1259833"/>
            <a:ext cx="5760000" cy="49325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Miljöeffekter, samhällsnytta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35 </a:t>
            </a:r>
            <a:r>
              <a:rPr lang="sv-SE" dirty="0" err="1"/>
              <a:t>st</a:t>
            </a:r>
            <a:r>
              <a:rPr lang="sv-SE" dirty="0"/>
              <a:t> våtmarker – ca 126 ha hittills av målet 200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Ca 10 km vattendrag – </a:t>
            </a:r>
            <a:r>
              <a:rPr lang="sv-SE" dirty="0" err="1"/>
              <a:t>återmeandring</a:t>
            </a:r>
            <a:r>
              <a:rPr lang="sv-SE" dirty="0"/>
              <a:t>, kantavplaning, sedimentfällor, blockåterställning. Ca 9 km till är målet.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Över 7000 träd har planterats.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Sedan åtgärderna i området startade år 2009 har totalfosforhalterna i </a:t>
            </a:r>
            <a:r>
              <a:rPr lang="sv-SE" dirty="0" err="1"/>
              <a:t>Tullstorpsån</a:t>
            </a:r>
            <a:r>
              <a:rPr lang="sv-SE" dirty="0"/>
              <a:t> minskat signifikant med närmare 30 % sommartid.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Undersökningen av kiselalger i </a:t>
            </a:r>
            <a:r>
              <a:rPr lang="sv-SE" dirty="0" err="1"/>
              <a:t>Tullstorpsån</a:t>
            </a:r>
            <a:r>
              <a:rPr lang="sv-SE" dirty="0"/>
              <a:t> vid </a:t>
            </a:r>
            <a:r>
              <a:rPr lang="sv-SE" dirty="0" err="1"/>
              <a:t>Ängarödsbron</a:t>
            </a:r>
            <a:r>
              <a:rPr lang="sv-SE" dirty="0"/>
              <a:t> i september år 2016 bedömdes till måttlig status med avseende på näringsämnen, men IPS-indexet låg ganska nära gränsen till god status.</a:t>
            </a:r>
          </a:p>
        </p:txBody>
      </p:sp>
    </p:spTree>
    <p:extLst>
      <p:ext uri="{BB962C8B-B14F-4D97-AF65-F5344CB8AC3E}">
        <p14:creationId xmlns:p14="http://schemas.microsoft.com/office/powerpoint/2010/main" val="429469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06477" cy="3141696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00" y="2592015"/>
            <a:ext cx="4893771" cy="3672135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936005" y="3240087"/>
            <a:ext cx="11521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Före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760541" y="2159967"/>
            <a:ext cx="18722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Efter</a:t>
            </a:r>
          </a:p>
        </p:txBody>
      </p:sp>
    </p:spTree>
    <p:extLst>
      <p:ext uri="{BB962C8B-B14F-4D97-AF65-F5344CB8AC3E}">
        <p14:creationId xmlns:p14="http://schemas.microsoft.com/office/powerpoint/2010/main" val="418023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Resultat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Projektet har skapat flera olika samhällsnyttor, eftersom det är ett projekt som involverar både markägare, entreprenörer och allmänheten som bor i närheten av/besöker projektområdet.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Markägarna har ökat sin kompetens för den praktiska delen i restaurering genom att delta i båda anläggningen, besiktningar och diskussioner om genomförandet av projektet.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Skolor, barn – ökad kunskap och förståelse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Rekreationsvärden har också förhöjds vid att öka tillgängligheten i landskapet, möjlighet för fågelskådning, vandring och andra naturupplevelser i ett område som dominerat av jordbruksmark.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Tillsammans har åtgärderna förstärkt samverkan om havsmiljö, ökad livsmedelsförsörjning från akvatiska miljöer och inte minst bevarat </a:t>
            </a:r>
            <a:r>
              <a:rPr lang="sv-SE" dirty="0" err="1"/>
              <a:t>naturarv</a:t>
            </a:r>
            <a:r>
              <a:rPr lang="sv-SE" dirty="0"/>
              <a:t> och miljöer för vetenskap och utbildning inom </a:t>
            </a:r>
            <a:r>
              <a:rPr lang="sv-SE" dirty="0" err="1"/>
              <a:t>Tullstorpsåns</a:t>
            </a:r>
            <a:r>
              <a:rPr lang="sv-SE" dirty="0"/>
              <a:t> avrinningsområde.</a:t>
            </a:r>
          </a:p>
        </p:txBody>
      </p:sp>
    </p:spTree>
    <p:extLst>
      <p:ext uri="{BB962C8B-B14F-4D97-AF65-F5344CB8AC3E}">
        <p14:creationId xmlns:p14="http://schemas.microsoft.com/office/powerpoint/2010/main" val="409237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7700"/>
            <a:ext cx="3312269" cy="199682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565" y="287759"/>
            <a:ext cx="2564813" cy="151755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428" y="1936496"/>
            <a:ext cx="3511952" cy="209567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447" y="4176191"/>
            <a:ext cx="3224931" cy="190787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17" y="287759"/>
            <a:ext cx="2854205" cy="168213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008" y="36183"/>
            <a:ext cx="2265722" cy="134988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93277">
            <a:off x="-32733" y="2676675"/>
            <a:ext cx="2768812" cy="348135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588470">
            <a:off x="6427079" y="2659735"/>
            <a:ext cx="2337509" cy="561929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284139">
            <a:off x="3288809" y="4932220"/>
            <a:ext cx="2004178" cy="30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5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" y="-72281"/>
            <a:ext cx="863878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96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st Skån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mall.potx" id="{7E46AC7D-66B5-4D87-BBCB-BDD5382684CE}" vid="{8F1745D2-9AE4-46C4-AA7A-EEA3C69A110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RollupImage xmlns="http://schemas.microsoft.com/sharepoint/v3" xsi:nil="true"/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VariationGroupID xmlns="http://schemas.microsoft.com/sharepoint/v3" xsi:nil="true"/>
    <Audience xmlns="http://schemas.microsoft.com/sharepoint/v3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SeoKeywords xmlns="http://schemas.microsoft.com/sharepoint/v3" xsi:nil="true"/>
    <SeoBrowserTitle xmlns="http://schemas.microsoft.com/sharepoint/v3" xsi:nil="true"/>
    <SeoRobotsNoIndex xmlns="http://schemas.microsoft.com/sharepoint/v3" xsi:nil="true"/>
    <SeoMetaDescription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ida" ma:contentTypeID="0x010100C568DB52D9D0A14D9B2FDCC96666E9F2007948130EC3DB064584E219954237AF3900E70B3BC50D0CDC419FB94FFBC4B44325" ma:contentTypeVersion="2" ma:contentTypeDescription="Skapa ett nytt dokument." ma:contentTypeScope="" ma:versionID="fda35ac51d2d62306dc555fc029f9cc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8e0e1a6d46785490b2c20ce86e29ad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PublishingRollupImage" minOccurs="0"/>
                <xsd:element ref="ns1:Audience" minOccurs="0"/>
                <xsd:element ref="ns1:SeoBrowserTitle" minOccurs="0"/>
                <xsd:element ref="ns1:SeoMetaDescription" minOccurs="0"/>
                <xsd:element ref="ns1:SeoKeywords" minOccurs="0"/>
                <xsd:element ref="ns1:SeoRobotsNoIndex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Kommentarer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Schemalagt startdatum" ma:internalName="PublishingStartDate">
      <xsd:simpleType>
        <xsd:restriction base="dms:Unknown"/>
      </xsd:simpleType>
    </xsd:element>
    <xsd:element name="PublishingExpirationDate" ma:index="10" nillable="true" ma:displayName="Schemalagt slutdatum" ma:internalName="PublishingExpirationDate">
      <xsd:simpleType>
        <xsd:restriction base="dms:Unknown"/>
      </xsd:simpleType>
    </xsd:element>
    <xsd:element name="PublishingContact" ma:index="11" nillable="true" ma:displayName="Kontakt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E-postadress för kontakt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Kontaktnamn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Kontaktbild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Sidlayout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Variantgrupp-ID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Variantrelationslänk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18" nillable="true" ma:displayName="Upplyft bild" ma:internalName="PublishingRollupImage">
      <xsd:simpleType>
        <xsd:restriction base="dms:Unknown"/>
      </xsd:simpleType>
    </xsd:element>
    <xsd:element name="Audience" ma:index="19" nillable="true" ma:displayName="Målgrupper" ma:description="" ma:internalName="Audience">
      <xsd:simpleType>
        <xsd:restriction base="dms:Unknown"/>
      </xsd:simpleType>
    </xsd:element>
    <xsd:element name="SeoBrowserTitle" ma:index="20" nillable="true" ma:displayName="Namnlist i webbläsaren" ma:description="Namnlist i webbläsaren är en webbplatskolumn som skapas via publiceringsfunktionen. Den används som en rubrik som visas längst upp i webbläsarens fönster, och kan också visas i sökresultat på Internet." ma:hidden="true" ma:internalName="SeoBrowserTitle">
      <xsd:simpleType>
        <xsd:restriction base="dms:Text"/>
      </xsd:simpleType>
    </xsd:element>
    <xsd:element name="SeoMetaDescription" ma:index="21" nillable="true" ma:displayName="Metabeskrivning" ma:description="Metabeskrivning är en webbplatskolumn som skapas via publiceringsfunktionen. Beskrivningen kan visas på sökresultatsidorna hos olika Internetsökmotorer." ma:hidden="true" ma:internalName="SeoMetaDescription">
      <xsd:simpleType>
        <xsd:restriction base="dms:Text"/>
      </xsd:simpleType>
    </xsd:element>
    <xsd:element name="SeoKeywords" ma:index="22" nillable="true" ma:displayName="Metanyckelord" ma:description="Metanyckelord" ma:hidden="true" ma:internalName="SeoKeywords">
      <xsd:simpleType>
        <xsd:restriction base="dms:Text"/>
      </xsd:simpleType>
    </xsd:element>
    <xsd:element name="SeoRobotsNoIndex" ma:index="23" nillable="true" ma:displayName="Dölj för Internetsökmotorer" ma:description="Dölj för Internetsökmotorer är en webbplatskolumn som skapas via publiceringsfunktionen. Den används för att ange för sökmotorcrawlers att en viss sida inte ska indexeras ." ma:hidden="true" ma:internalName="RobotsNoIndex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EEC921-E834-4423-9D73-418BD1A77E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881323-C96C-45FC-A84E-7F2D42CC7EE6}">
  <ds:schemaRefs>
    <ds:schemaRef ds:uri="http://purl.org/dc/dcmitype/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DEF5EF9-0770-4093-A37D-C6ECF8C873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powerpoint_mall</Template>
  <TotalTime>351</TotalTime>
  <Words>325</Words>
  <Application>Microsoft Office PowerPoint</Application>
  <PresentationFormat>Anpassad</PresentationFormat>
  <Paragraphs>29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Calibri</vt:lpstr>
      <vt:lpstr>Segoe UI</vt:lpstr>
      <vt:lpstr>Office-tema</vt:lpstr>
      <vt:lpstr>PowerPoint-presentation</vt:lpstr>
      <vt:lpstr>Varför detta projekt?</vt:lpstr>
      <vt:lpstr>PowerPoint-presentation</vt:lpstr>
      <vt:lpstr>Vad har åtgärderna lett till? </vt:lpstr>
      <vt:lpstr>PowerPoint-presentation</vt:lpstr>
      <vt:lpstr>Resultat</vt:lpstr>
      <vt:lpstr>PowerPoint-presentation</vt:lpstr>
      <vt:lpstr>PowerPoint-presentation</vt:lpstr>
    </vt:vector>
  </TitlesOfParts>
  <Company>Infab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Olsson Karin U</dc:creator>
  <cp:keywords>Mall; powerpoint</cp:keywords>
  <cp:lastModifiedBy>Anders Åkerström</cp:lastModifiedBy>
  <cp:revision>25</cp:revision>
  <cp:lastPrinted>2012-11-14T17:11:02Z</cp:lastPrinted>
  <dcterms:created xsi:type="dcterms:W3CDTF">2017-06-30T11:58:58Z</dcterms:created>
  <dcterms:modified xsi:type="dcterms:W3CDTF">2017-10-26T11:33:06Z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0x010100C568DB52D9D0A14D9B2FDCC96666E9F2007948130EC3DB064584E219954237AF3900E70B3BC50D0CDC419FB94FFBC4B44325</vt:lpwstr>
  </property>
  <property fmtid="{D5CDD505-2E9C-101B-9397-08002B2CF9AE}" pid="3" name="TaxKeyword">
    <vt:lpwstr>342;#powerpoint|a1faf67a-e683-4c04-9d91-9981cb36f65a;#540;#Mall|05411df0-9541-4e69-88b7-086f59abf647</vt:lpwstr>
  </property>
  <property fmtid="{D5CDD505-2E9C-101B-9397-08002B2CF9AE}" pid="4" name="OrganisationstillhorighetMult">
    <vt:lpwstr>429;#Kommunikationsenheten|1b9eff80-fa74-4dd8-981a-5b97168c9b96</vt:lpwstr>
  </property>
  <property fmtid="{D5CDD505-2E9C-101B-9397-08002B2CF9AE}" pid="5" name="Unit">
    <vt:lpwstr>1</vt:lpwstr>
  </property>
  <property fmtid="{D5CDD505-2E9C-101B-9397-08002B2CF9AE}" pid="6" name="LSTSubjectMult">
    <vt:lpwstr>278;#Grafisk profil|7907b1f8-39c3-4a14-834d-0c22efd6a592</vt:lpwstr>
  </property>
  <property fmtid="{D5CDD505-2E9C-101B-9397-08002B2CF9AE}" pid="7" name="Lansstyrelse">
    <vt:lpwstr>4</vt:lpwstr>
  </property>
  <property fmtid="{D5CDD505-2E9C-101B-9397-08002B2CF9AE}" pid="8" name="DocumentType">
    <vt:lpwstr>152</vt:lpwstr>
  </property>
  <property fmtid="{D5CDD505-2E9C-101B-9397-08002B2CF9AE}" pid="9" name="OrganisationTaxHTField0">
    <vt:lpwstr>Kommunikationsenheten|1b9eff80-fa74-4dd8-981a-5b97168c9b96</vt:lpwstr>
  </property>
  <property fmtid="{D5CDD505-2E9C-101B-9397-08002B2CF9AE}" pid="10" name="DocumentTypeNote">
    <vt:lpwstr>Mall|996c3fd9-3ed4-4635-b3ae-3e032209d55c</vt:lpwstr>
  </property>
  <property fmtid="{D5CDD505-2E9C-101B-9397-08002B2CF9AE}" pid="11" name="LSTSubjectNote">
    <vt:lpwstr>Grafisk profil|7907b1f8-39c3-4a14-834d-0c22efd6a592</vt:lpwstr>
  </property>
  <property fmtid="{D5CDD505-2E9C-101B-9397-08002B2CF9AE}" pid="12" name="LansstyrelseNote">
    <vt:lpwstr>Skåne|1c7212be-8c97-455e-89a2-875e3009baf2</vt:lpwstr>
  </property>
  <property fmtid="{D5CDD505-2E9C-101B-9397-08002B2CF9AE}" pid="13" name="TaxCatchAll">
    <vt:lpwstr>342;#powerpoint;#429;#Kommunikationsenheten|1b9eff80-fa74-4dd8-981a-5b97168c9b96;#152;#Mall|996c3fd9-3ed4-4635-b3ae-3e032209d55c;#540;#Mall;#4;#Skåne|1c7212be-8c97-455e-89a2-875e3009baf2;#278;#Grafisk profil|7907b1f8-39c3-4a14-834d-0c22efd6a592;#1;#Kommun</vt:lpwstr>
  </property>
  <property fmtid="{D5CDD505-2E9C-101B-9397-08002B2CF9AE}" pid="14" name="UnitNote">
    <vt:lpwstr>Kommunikationsenheten|cfd65519-b092-47a7-8b52-9596c60279b3</vt:lpwstr>
  </property>
  <property fmtid="{D5CDD505-2E9C-101B-9397-08002B2CF9AE}" pid="15" name="TaxKeywordTaxHTField">
    <vt:lpwstr>powerpoint|a1faf67a-e683-4c04-9d91-9981cb36f65a;Mall|05411df0-9541-4e69-88b7-086f59abf647</vt:lpwstr>
  </property>
</Properties>
</file>