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4170" y="-20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298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5C2F-9AD4-42FE-B4ED-0694FC364155}" type="datetimeFigureOut">
              <a:rPr lang="sv-SE" smtClean="0"/>
              <a:t>2016-06-16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92F5-30AD-4FBA-89F6-3F9CDE58E2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62571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EEA33B14-75FB-43A9-A68F-39F6CC006A33}" type="datetimeFigureOut">
              <a:rPr lang="sv-SE" smtClean="0"/>
              <a:pPr/>
              <a:t>2016-06-16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332656" y="4343400"/>
            <a:ext cx="6192688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Havs- och Vattenmyndigheten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EC04-C6EE-44FF-8428-8BC21D36B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42116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65113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08038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315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63712" y="583234"/>
            <a:ext cx="5616000" cy="1102519"/>
          </a:xfr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63712" y="1871643"/>
            <a:ext cx="5616000" cy="131445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4400725"/>
            <a:ext cx="4680520" cy="25200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200"/>
            </a:lvl1pPr>
            <a:lvl2pPr marL="180363" indent="0">
              <a:buNone/>
              <a:defRPr/>
            </a:lvl2pPr>
            <a:lvl3pPr marL="360362" indent="0">
              <a:buNone/>
              <a:defRPr/>
            </a:lvl3pPr>
            <a:lvl4pPr marL="53975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sv-SE" dirty="0" smtClean="0"/>
              <a:t>Namn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4646613"/>
            <a:ext cx="4680520" cy="25200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200"/>
            </a:lvl1pPr>
            <a:lvl2pPr marL="180363" indent="0">
              <a:buNone/>
              <a:defRPr/>
            </a:lvl2pPr>
            <a:lvl3pPr marL="360362" indent="0">
              <a:buNone/>
              <a:defRPr/>
            </a:lvl3pPr>
            <a:lvl4pPr marL="53975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sv-SE" dirty="0" smtClean="0"/>
              <a:t>E-postadress</a:t>
            </a:r>
          </a:p>
        </p:txBody>
      </p:sp>
    </p:spTree>
    <p:extLst>
      <p:ext uri="{BB962C8B-B14F-4D97-AF65-F5344CB8AC3E}">
        <p14:creationId xmlns:p14="http://schemas.microsoft.com/office/powerpoint/2010/main" val="1411814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945-26CA-464C-AE9E-83647AE90243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25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763712" y="1924049"/>
            <a:ext cx="3456000" cy="2663825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2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364088" y="1924049"/>
            <a:ext cx="3456062" cy="2663825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2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EAFD-B21E-4BFE-B6F7-F57754F80AE6}" type="datetime1">
              <a:rPr lang="sv-SE" smtClean="0"/>
              <a:t>2016-06-16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84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6761" y="497372"/>
            <a:ext cx="5421381" cy="1087128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6163-3767-4960-BAA0-B8A1093197C1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1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C6FE-854A-4BDC-BF57-E15999F7FA19}" type="datetime1">
              <a:rPr lang="sv-SE" smtClean="0"/>
              <a:t>2016-06-16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93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27E9-9AA7-4366-B0E9-57D316DFACE0}" type="datetime1">
              <a:rPr lang="sv-SE" smtClean="0"/>
              <a:t>2016-06-16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51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 med logotyp (gul/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1"/>
          </p:nvPr>
        </p:nvSpPr>
        <p:spPr>
          <a:xfrm>
            <a:off x="6966078" y="4157152"/>
            <a:ext cx="1763272" cy="701041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1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 med logotyp (grå/sv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1"/>
          </p:nvPr>
        </p:nvSpPr>
        <p:spPr>
          <a:xfrm>
            <a:off x="6966078" y="4157152"/>
            <a:ext cx="1763272" cy="701041"/>
          </a:xfrm>
          <a:blipFill dpi="0" rotWithShape="0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768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Alterna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63712" y="583234"/>
            <a:ext cx="5616000" cy="1102519"/>
          </a:xfr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63712" y="1900671"/>
            <a:ext cx="5616000" cy="131445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4400725"/>
            <a:ext cx="4680520" cy="25200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80363" indent="0">
              <a:buNone/>
              <a:defRPr/>
            </a:lvl2pPr>
            <a:lvl3pPr marL="360362" indent="0">
              <a:buNone/>
              <a:defRPr/>
            </a:lvl3pPr>
            <a:lvl4pPr marL="53975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sv-SE" dirty="0" smtClean="0"/>
              <a:t>Namn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4646613"/>
            <a:ext cx="4680520" cy="252000"/>
          </a:xfrm>
        </p:spPr>
        <p:txBody>
          <a:bodyPr wrap="none"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80363" indent="0">
              <a:buNone/>
              <a:defRPr/>
            </a:lvl2pPr>
            <a:lvl3pPr marL="360362" indent="0">
              <a:buNone/>
              <a:defRPr/>
            </a:lvl3pPr>
            <a:lvl4pPr marL="53975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sv-SE" dirty="0" smtClean="0"/>
              <a:t>E-postadress</a:t>
            </a:r>
          </a:p>
        </p:txBody>
      </p:sp>
    </p:spTree>
    <p:extLst>
      <p:ext uri="{BB962C8B-B14F-4D97-AF65-F5344CB8AC3E}">
        <p14:creationId xmlns:p14="http://schemas.microsoft.com/office/powerpoint/2010/main" val="19536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756761" y="670514"/>
            <a:ext cx="5421381" cy="90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>Arial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63712" y="1916750"/>
            <a:ext cx="7056760" cy="267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9440" y="4790478"/>
            <a:ext cx="135223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E500BC7-7E72-4752-A076-426D52B4662D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90508"/>
            <a:ext cx="6264696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Presentationsnamn                                                     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00392" y="4790508"/>
            <a:ext cx="707794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0789ADA9-B8AF-40A6-8885-4ED779507B0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89" y="363021"/>
            <a:ext cx="1331979" cy="528829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430171" y="4787406"/>
            <a:ext cx="82809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 userDrawn="1"/>
        </p:nvSpPr>
        <p:spPr>
          <a:xfrm>
            <a:off x="1747096" y="5236046"/>
            <a:ext cx="54726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00" b="1" i="0" dirty="0" smtClean="0"/>
              <a:t>För att ändra/uppdatera/ta bort ”Presentationsnamn” och ”Namn” i foten, gå in på ”Infoga - Sidhuvud/sidfot” </a:t>
            </a:r>
            <a:endParaRPr lang="sv-SE" sz="700" b="1" i="0" dirty="0"/>
          </a:p>
        </p:txBody>
      </p:sp>
    </p:spTree>
    <p:extLst>
      <p:ext uri="{BB962C8B-B14F-4D97-AF65-F5344CB8AC3E}">
        <p14:creationId xmlns:p14="http://schemas.microsoft.com/office/powerpoint/2010/main" val="16203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8" r:id="rId7"/>
    <p:sldLayoutId id="2147483659" r:id="rId8"/>
    <p:sldLayoutId id="214748365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007CC8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800"/>
        </a:spcBef>
        <a:buClr>
          <a:srgbClr val="4CB48A"/>
        </a:buClr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4CB48A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lnSpc>
          <a:spcPct val="100000"/>
        </a:lnSpc>
        <a:spcBef>
          <a:spcPts val="800"/>
        </a:spcBef>
        <a:buClr>
          <a:srgbClr val="4CB48A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0975" algn="l" defTabSz="914400" rtl="0" eaLnBrk="1" latinLnBrk="0" hangingPunct="1">
        <a:lnSpc>
          <a:spcPct val="100000"/>
        </a:lnSpc>
        <a:spcBef>
          <a:spcPts val="600"/>
        </a:spcBef>
        <a:buClr>
          <a:srgbClr val="4CB48A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4CB48A"/>
        </a:buClr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Sammanställning 	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Svar på frågorna </a:t>
            </a:r>
            <a:r>
              <a:rPr lang="sv-SE" dirty="0" err="1" smtClean="0"/>
              <a:t>webbinariet</a:t>
            </a:r>
            <a:r>
              <a:rPr lang="sv-SE" dirty="0" smtClean="0"/>
              <a:t> </a:t>
            </a:r>
            <a:r>
              <a:rPr lang="sv-SE" dirty="0" smtClean="0"/>
              <a:t>29 april 2016 om grön infrastruktur i akvatiska miljöer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Ursula Zinko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Ursula.zinko@havochvatten.se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907704" y="321982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9 län svarade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61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1691680" y="555526"/>
            <a:ext cx="5421381" cy="900000"/>
          </a:xfrm>
        </p:spPr>
        <p:txBody>
          <a:bodyPr/>
          <a:lstStyle/>
          <a:p>
            <a:r>
              <a:rPr lang="sv-SE" dirty="0" smtClean="0"/>
              <a:t>1) Samverkansgrupp – hur ska den se ut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idx="1"/>
          </p:nvPr>
        </p:nvSpPr>
        <p:spPr>
          <a:xfrm>
            <a:off x="1115616" y="1491630"/>
            <a:ext cx="7560816" cy="3651870"/>
          </a:xfrm>
        </p:spPr>
        <p:txBody>
          <a:bodyPr>
            <a:normAutofit fontScale="25000" lnSpcReduction="20000"/>
          </a:bodyPr>
          <a:lstStyle/>
          <a:p>
            <a:r>
              <a:rPr lang="sv-SE" sz="4800" dirty="0" smtClean="0"/>
              <a:t>Alla svarade att de tycker det finns behov.</a:t>
            </a:r>
          </a:p>
          <a:p>
            <a:r>
              <a:rPr lang="sv-SE" sz="4800" dirty="0" smtClean="0"/>
              <a:t>Skilj på marin och limnisk grupp. </a:t>
            </a:r>
          </a:p>
          <a:p>
            <a:r>
              <a:rPr lang="sv-SE" sz="4800" dirty="0" smtClean="0"/>
              <a:t>Nytt förslag: </a:t>
            </a:r>
          </a:p>
          <a:p>
            <a:pPr lvl="1"/>
            <a:r>
              <a:rPr lang="sv-SE" sz="4800" dirty="0" smtClean="0"/>
              <a:t>Limniska/ marina grupper med länen direkt representerade</a:t>
            </a:r>
          </a:p>
          <a:p>
            <a:pPr lvl="1"/>
            <a:r>
              <a:rPr lang="sv-SE" sz="4800" dirty="0" smtClean="0"/>
              <a:t>1 annat förslag inkom: </a:t>
            </a:r>
          </a:p>
          <a:p>
            <a:pPr lvl="2"/>
            <a:r>
              <a:rPr lang="sv-SE" sz="4400" dirty="0"/>
              <a:t>1 Marin grupp med 1 </a:t>
            </a:r>
            <a:r>
              <a:rPr lang="sv-SE" sz="4400" dirty="0" err="1"/>
              <a:t>Lst</a:t>
            </a:r>
            <a:r>
              <a:rPr lang="sv-SE" sz="4400" dirty="0"/>
              <a:t> representant från varje vatten distrikt + 1 representant från VM. =</a:t>
            </a:r>
            <a:r>
              <a:rPr lang="sv-SE" sz="4400" dirty="0" smtClean="0"/>
              <a:t>6</a:t>
            </a:r>
          </a:p>
          <a:p>
            <a:pPr lvl="2"/>
            <a:r>
              <a:rPr lang="sv-SE" sz="4400" dirty="0"/>
              <a:t>1 Limnisk grupp (</a:t>
            </a:r>
            <a:r>
              <a:rPr lang="sv-SE" sz="4400" dirty="0" err="1"/>
              <a:t>inkl</a:t>
            </a:r>
            <a:r>
              <a:rPr lang="sv-SE" sz="4400" dirty="0"/>
              <a:t> grundvatten) med 1 </a:t>
            </a:r>
            <a:r>
              <a:rPr lang="sv-SE" sz="4400" dirty="0" err="1"/>
              <a:t>Lst</a:t>
            </a:r>
            <a:r>
              <a:rPr lang="sv-SE" sz="4400" dirty="0"/>
              <a:t> representant från varje vatten distrikt + 1 representant från VM. =</a:t>
            </a:r>
            <a:r>
              <a:rPr lang="sv-SE" sz="4400" dirty="0" smtClean="0"/>
              <a:t>6</a:t>
            </a:r>
            <a:endParaRPr lang="sv-SE" sz="4800" dirty="0"/>
          </a:p>
          <a:p>
            <a:r>
              <a:rPr lang="sv-SE" sz="4800" dirty="0"/>
              <a:t>13 län  intresserade av att vara med i limnisk </a:t>
            </a:r>
            <a:r>
              <a:rPr lang="sv-SE" sz="4800" dirty="0" smtClean="0"/>
              <a:t>grupp (fråga gick ut några veckor senare till alla län som ej svarade på frågorna)</a:t>
            </a:r>
            <a:endParaRPr lang="sv-SE" sz="4800" dirty="0"/>
          </a:p>
          <a:p>
            <a:r>
              <a:rPr lang="sv-SE" sz="4800" dirty="0"/>
              <a:t>8 län svarar att man är intresserad av att vara med i en marin grupp</a:t>
            </a:r>
          </a:p>
          <a:p>
            <a:endParaRPr lang="sv-SE" dirty="0" smtClean="0"/>
          </a:p>
          <a:p>
            <a:r>
              <a:rPr lang="sv-SE" sz="4800" dirty="0" smtClean="0"/>
              <a:t>Korta avstämningsmöten 1 gång i månaden – kan vara för ofta.</a:t>
            </a:r>
          </a:p>
          <a:p>
            <a:pPr lvl="2"/>
            <a:r>
              <a:rPr lang="sv-SE" sz="4800" dirty="0" smtClean="0"/>
              <a:t>Kommentar från </a:t>
            </a:r>
            <a:r>
              <a:rPr lang="sv-SE" sz="4800" dirty="0" err="1" smtClean="0"/>
              <a:t>Lst</a:t>
            </a:r>
            <a:r>
              <a:rPr lang="sv-SE" sz="4800" dirty="0" smtClean="0"/>
              <a:t>: GI = många möten, hinner ej arbeta mellan mötena och komma någon vart.</a:t>
            </a:r>
            <a:endParaRPr lang="sv-SE" sz="4800" dirty="0"/>
          </a:p>
          <a:p>
            <a:pPr lvl="2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945-26CA-464C-AE9E-83647AE90243}" type="datetime1">
              <a:rPr lang="sv-SE" smtClean="0"/>
              <a:pPr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2) Fysisk träff? När? Om vad?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Alla positiva till en fysisk träff. Inte möjligt innan september, men även fått kommentar om att september är en svår månad. Bättre senare.</a:t>
            </a:r>
          </a:p>
          <a:p>
            <a:r>
              <a:rPr lang="sv-SE" dirty="0" smtClean="0"/>
              <a:t>Kommentarer från </a:t>
            </a:r>
            <a:r>
              <a:rPr lang="sv-SE" dirty="0" err="1" smtClean="0"/>
              <a:t>Lst</a:t>
            </a:r>
            <a:r>
              <a:rPr lang="sv-SE" dirty="0"/>
              <a:t>:</a:t>
            </a:r>
            <a:endParaRPr lang="sv-SE" dirty="0" smtClean="0"/>
          </a:p>
          <a:p>
            <a:pPr lvl="1"/>
            <a:r>
              <a:rPr lang="sv-SE" dirty="0" smtClean="0"/>
              <a:t>Samordning med NV, Artdatabanken, kanske även andra myndigheter</a:t>
            </a:r>
          </a:p>
          <a:p>
            <a:pPr lvl="1"/>
            <a:r>
              <a:rPr lang="sv-SE" dirty="0" smtClean="0"/>
              <a:t>Tror mest givande med skilda fysiska möten limniskt/marint, men de kan hållas samtidigt, med något moment gemensamt.</a:t>
            </a:r>
          </a:p>
          <a:p>
            <a:pPr lvl="1"/>
            <a:r>
              <a:rPr lang="sv-SE" dirty="0" smtClean="0"/>
              <a:t>Innehåll: </a:t>
            </a:r>
          </a:p>
          <a:p>
            <a:pPr lvl="3"/>
            <a:r>
              <a:rPr lang="sv-SE" dirty="0" smtClean="0"/>
              <a:t>Tydlighet vad som förväntas som slutdokument</a:t>
            </a:r>
          </a:p>
          <a:p>
            <a:pPr lvl="3"/>
            <a:r>
              <a:rPr lang="sv-SE" dirty="0" smtClean="0"/>
              <a:t>Ange ramarna</a:t>
            </a:r>
          </a:p>
          <a:p>
            <a:pPr lvl="3"/>
            <a:r>
              <a:rPr lang="sv-SE" dirty="0" smtClean="0"/>
              <a:t>Viktigt att ett möte i sådana blir konkret, så att man får med sig något annat än frågetecken hem.</a:t>
            </a:r>
          </a:p>
          <a:p>
            <a:pPr lvl="1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945-26CA-464C-AE9E-83647AE90243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4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3) Var nulägesanalysen användbar inom ert limniska GI arbete?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Alla tyckte den var bra som grund</a:t>
            </a:r>
          </a:p>
          <a:p>
            <a:r>
              <a:rPr lang="sv-SE" dirty="0" smtClean="0"/>
              <a:t>Kommentarer: </a:t>
            </a:r>
          </a:p>
          <a:p>
            <a:pPr lvl="2"/>
            <a:r>
              <a:rPr lang="sv-SE" dirty="0" smtClean="0"/>
              <a:t>Under förutsättning att man tydliggör hur det ska användas</a:t>
            </a:r>
          </a:p>
          <a:p>
            <a:pPr lvl="2"/>
            <a:r>
              <a:rPr lang="sv-SE" dirty="0" smtClean="0"/>
              <a:t>Vilka delar kan göras nationellt?</a:t>
            </a:r>
          </a:p>
          <a:p>
            <a:pPr marL="360362" lvl="2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945-26CA-464C-AE9E-83647AE90243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8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56761" y="123478"/>
            <a:ext cx="5421381" cy="1447036"/>
          </a:xfrm>
        </p:spPr>
        <p:txBody>
          <a:bodyPr/>
          <a:lstStyle/>
          <a:p>
            <a:r>
              <a:rPr lang="sv-SE" dirty="0" smtClean="0"/>
              <a:t>4) Kantzonsanalys – är ni intresserade av att en sådan analys görs i ert län?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8 av 9 län svarar ja. </a:t>
            </a:r>
          </a:p>
          <a:p>
            <a:r>
              <a:rPr lang="sv-SE" dirty="0" smtClean="0"/>
              <a:t>Frågan borde gå ut även till län som inte har svarat. (Kommentar </a:t>
            </a:r>
            <a:r>
              <a:rPr lang="sv-SE" dirty="0" err="1" smtClean="0"/>
              <a:t>HaV</a:t>
            </a:r>
            <a:r>
              <a:rPr lang="sv-SE" dirty="0" smtClean="0"/>
              <a:t>: Frågan har gått ut, totalt nu - 10 intresserade).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945-26CA-464C-AE9E-83647AE90243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5) Långsiktigt tänk – limniskt GI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Bra att ta upp mer om projektet med paraplyarter och värdekärnor på fysisk träff.</a:t>
            </a:r>
          </a:p>
          <a:p>
            <a:r>
              <a:rPr lang="sv-SE" dirty="0" smtClean="0"/>
              <a:t>Många längre kommentarer – redovisas inte här, men </a:t>
            </a:r>
            <a:r>
              <a:rPr lang="sv-SE" dirty="0" err="1" smtClean="0"/>
              <a:t>HaV</a:t>
            </a:r>
            <a:r>
              <a:rPr lang="sv-SE" dirty="0" smtClean="0"/>
              <a:t> har läst och tar till sig.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945-26CA-464C-AE9E-83647AE90243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1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6) Marina miljön</a:t>
            </a:r>
            <a:br>
              <a:rPr lang="sv-SE" dirty="0" smtClean="0"/>
            </a:br>
            <a:r>
              <a:rPr lang="sv-SE" sz="2400" dirty="0" smtClean="0"/>
              <a:t>Är MOSAIC en framkomlig väg?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Alla positiva till MOSAIC som metod. </a:t>
            </a:r>
          </a:p>
          <a:p>
            <a:r>
              <a:rPr lang="sv-SE" dirty="0"/>
              <a:t>Många längre kommentarer – redovisas inte här, men </a:t>
            </a:r>
            <a:r>
              <a:rPr lang="sv-SE" dirty="0" err="1"/>
              <a:t>HaV</a:t>
            </a:r>
            <a:r>
              <a:rPr lang="sv-SE" dirty="0"/>
              <a:t> har läst och tar till sig.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945-26CA-464C-AE9E-83647AE90243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3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7) Allmänna synpunkter om seminariet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Jobbigt med teknikstrulet</a:t>
            </a:r>
          </a:p>
          <a:p>
            <a:r>
              <a:rPr lang="sv-SE" dirty="0" smtClean="0"/>
              <a:t>I övrigt alla utom ett län positiva.</a:t>
            </a:r>
          </a:p>
          <a:p>
            <a:r>
              <a:rPr lang="sv-SE" dirty="0" smtClean="0"/>
              <a:t>Positivt att </a:t>
            </a:r>
            <a:r>
              <a:rPr lang="sv-SE" dirty="0" err="1" smtClean="0"/>
              <a:t>HaV</a:t>
            </a:r>
            <a:r>
              <a:rPr lang="sv-SE" dirty="0" smtClean="0"/>
              <a:t> har tagit en samordnande roll för akvatiska miljöer.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2945-26CA-464C-AE9E-83647AE90243}" type="datetime1">
              <a:rPr lang="sv-SE" smtClean="0"/>
              <a:t>2016-06-16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Presentationsnamn                                                     Namn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ADA9-B8AF-40A6-8885-4ED779507B0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32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 PowerPointmall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Färger - HaV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BA085"/>
      </a:accent1>
      <a:accent2>
        <a:srgbClr val="1FC4F4"/>
      </a:accent2>
      <a:accent3>
        <a:srgbClr val="003461"/>
      </a:accent3>
      <a:accent4>
        <a:srgbClr val="9AD3B7"/>
      </a:accent4>
      <a:accent5>
        <a:srgbClr val="9DDCF9"/>
      </a:accent5>
      <a:accent6>
        <a:srgbClr val="597281"/>
      </a:accent6>
      <a:hlink>
        <a:srgbClr val="0000FF"/>
      </a:hlink>
      <a:folHlink>
        <a:srgbClr val="800080"/>
      </a:folHlink>
    </a:clrScheme>
    <a:fontScheme name="Ppt-typsnitt- Ha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487</Words>
  <Application>Microsoft Office PowerPoint</Application>
  <PresentationFormat>Bildspel på skärmen (16:9)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HaV PowerPointmall</vt:lpstr>
      <vt:lpstr>Sammanställning  </vt:lpstr>
      <vt:lpstr>1) Samverkansgrupp – hur ska den se ut</vt:lpstr>
      <vt:lpstr>2) Fysisk träff? När? Om vad?</vt:lpstr>
      <vt:lpstr>3) Var nulägesanalysen användbar inom ert limniska GI arbete?</vt:lpstr>
      <vt:lpstr>4) Kantzonsanalys – är ni intresserade av att en sådan analys görs i ert län? </vt:lpstr>
      <vt:lpstr>5) Långsiktigt tänk – limniskt GI</vt:lpstr>
      <vt:lpstr>6) Marina miljön Är MOSAIC en framkomlig väg?</vt:lpstr>
      <vt:lpstr>7) Allmänna synpunkter om seminariet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Sammanställning</dc:title>
  <dc:creator>Ursula Zinko</dc:creator>
  <cp:keywords>Pptmall - HaV</cp:keywords>
  <cp:lastModifiedBy>Ann-Charlotte Berntsson</cp:lastModifiedBy>
  <cp:revision>58</cp:revision>
  <dcterms:created xsi:type="dcterms:W3CDTF">2011-06-13T10:40:51Z</dcterms:created>
  <dcterms:modified xsi:type="dcterms:W3CDTF">2016-06-16T11:40:31Z</dcterms:modified>
</cp:coreProperties>
</file>