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304" r:id="rId2"/>
    <p:sldId id="306" r:id="rId3"/>
    <p:sldId id="257" r:id="rId4"/>
    <p:sldId id="290" r:id="rId5"/>
    <p:sldId id="310" r:id="rId6"/>
    <p:sldId id="311" r:id="rId7"/>
    <p:sldId id="313" r:id="rId8"/>
    <p:sldId id="316" r:id="rId9"/>
    <p:sldId id="317" r:id="rId10"/>
    <p:sldId id="303" r:id="rId11"/>
  </p:sldIdLst>
  <p:sldSz cx="9144000" cy="6858000" type="screen4x3"/>
  <p:notesSz cx="6797675" cy="9926638"/>
  <p:defaultTextStyle>
    <a:defPPr>
      <a:defRPr lang="sv-S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68B9"/>
    <a:srgbClr val="98BDF4"/>
    <a:srgbClr val="D8E0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38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9899" y="0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68928E-DED8-4BE6-BDA6-F9717394C359}" type="datetimeFigureOut">
              <a:rPr lang="sv-SE" smtClean="0"/>
              <a:t>2012-10-24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1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9899" y="9428402"/>
            <a:ext cx="2946189" cy="496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A8683D-72E3-499F-9EA1-B3E6EFC82CA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81071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4000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3600"/>
            </a:lvl1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179388" y="0"/>
            <a:ext cx="144462" cy="6875463"/>
          </a:xfrm>
          <a:prstGeom prst="rect">
            <a:avLst/>
          </a:prstGeom>
          <a:solidFill>
            <a:srgbClr val="98BDF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323850" y="0"/>
            <a:ext cx="144463" cy="6875463"/>
          </a:xfrm>
          <a:prstGeom prst="rect">
            <a:avLst/>
          </a:prstGeom>
          <a:solidFill>
            <a:srgbClr val="D8E0F8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50182" name="Rectangle 6"/>
          <p:cNvSpPr>
            <a:spLocks noChangeArrowheads="1"/>
          </p:cNvSpPr>
          <p:nvPr/>
        </p:nvSpPr>
        <p:spPr bwMode="auto">
          <a:xfrm>
            <a:off x="468313" y="0"/>
            <a:ext cx="144462" cy="6875463"/>
          </a:xfrm>
          <a:prstGeom prst="rect">
            <a:avLst/>
          </a:prstGeom>
          <a:solidFill>
            <a:srgbClr val="1F68B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pic>
        <p:nvPicPr>
          <p:cNvPr id="50183" name="Picture 7" descr="S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088" y="5445125"/>
            <a:ext cx="1187450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7" name="Rectangle 11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0188" name="Rectangle 1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74CEF03-FB4A-4931-A871-2F998BDBAD5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A00BB-924B-485B-83F0-ABC79832B64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723063" y="274638"/>
            <a:ext cx="1963737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27088" y="274638"/>
            <a:ext cx="5743575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F9994-0D85-47B8-9BB5-AB2BFD75C865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7219BE-8F9C-490F-8ABB-C940892A2A4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E8814-3150-4B19-A769-79A36DBFEE6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38528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832350" y="1600200"/>
            <a:ext cx="38544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39D79-59CE-4DC6-9FD0-FE816848D9D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9DD0DF-C24D-428F-8318-6B79066655CA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C1C759-E021-40EA-B866-157748F87C45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CAC70D-7766-4414-A406-83C3167265F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2523FD-117E-4FEE-A338-EC07DF47CFFA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60DFC0-2373-415A-A86C-0E4AD16A969B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27088" y="274638"/>
            <a:ext cx="78597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600200"/>
            <a:ext cx="7859712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179388" y="0"/>
            <a:ext cx="144462" cy="6875463"/>
          </a:xfrm>
          <a:prstGeom prst="rect">
            <a:avLst/>
          </a:prstGeom>
          <a:solidFill>
            <a:srgbClr val="98BDF4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323850" y="0"/>
            <a:ext cx="144463" cy="6875463"/>
          </a:xfrm>
          <a:prstGeom prst="rect">
            <a:avLst/>
          </a:prstGeom>
          <a:solidFill>
            <a:srgbClr val="D8E0F8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468313" y="0"/>
            <a:ext cx="144462" cy="6875463"/>
          </a:xfrm>
          <a:prstGeom prst="rect">
            <a:avLst/>
          </a:prstGeom>
          <a:solidFill>
            <a:srgbClr val="1F68B9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sv-SE"/>
          </a:p>
        </p:txBody>
      </p:sp>
      <p:pic>
        <p:nvPicPr>
          <p:cNvPr id="1035" name="Picture 11" descr="Sv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812088" y="5445125"/>
            <a:ext cx="1187450" cy="101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6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6613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1F68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sv-SE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1F68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endParaRPr lang="sv-SE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254750" y="6245225"/>
            <a:ext cx="8985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1F68B9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FB95CA6D-C5D2-4EF6-AB72-1D282A1DB2A1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F68B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F68B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F68B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F68B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F68B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F68B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F68B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F68B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1F68B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150000"/>
        <a:buBlip>
          <a:blip r:embed="rId14"/>
        </a:buBlip>
        <a:defRPr sz="2800">
          <a:solidFill>
            <a:srgbClr val="1F68B9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F68B9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1F68B9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1F68B9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F68B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F68B9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F68B9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F68B9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F68B9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styr </a:t>
            </a:r>
            <a:r>
              <a:rPr lang="sv-SE" dirty="0" err="1" smtClean="0"/>
              <a:t>VA-taxan</a:t>
            </a:r>
            <a:r>
              <a:rPr lang="sv-SE" dirty="0" smtClean="0"/>
              <a:t> och vad får/kan den användas för?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pPr algn="ctr">
              <a:buNone/>
            </a:pPr>
            <a:endParaRPr lang="sv-SE" sz="4000" i="1" dirty="0" smtClean="0"/>
          </a:p>
          <a:p>
            <a:pPr algn="ctr">
              <a:buNone/>
            </a:pPr>
            <a:r>
              <a:rPr lang="sv-SE" i="1" dirty="0" smtClean="0"/>
              <a:t>Göteborg den 18 oktober</a:t>
            </a:r>
          </a:p>
          <a:p>
            <a:pPr algn="ctr">
              <a:buNone/>
            </a:pPr>
            <a:r>
              <a:rPr lang="sv-SE" sz="2400" i="1" dirty="0" smtClean="0"/>
              <a:t>Gilbert Nordenswan</a:t>
            </a:r>
          </a:p>
          <a:p>
            <a:pPr algn="ctr">
              <a:buNone/>
            </a:pPr>
            <a:r>
              <a:rPr lang="sv-SE" sz="2400" i="1" dirty="0" smtClean="0"/>
              <a:t>Svenskt Vatten</a:t>
            </a:r>
            <a:endParaRPr lang="sv-SE" sz="24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Tack!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pPr algn="ctr"/>
            <a:endParaRPr lang="sv-SE" dirty="0" smtClean="0"/>
          </a:p>
          <a:p>
            <a:pPr algn="ctr">
              <a:buNone/>
            </a:pPr>
            <a:r>
              <a:rPr lang="sv-SE" sz="3200" b="1" i="1" dirty="0" smtClean="0"/>
              <a:t>Gilbert Nordenswan </a:t>
            </a:r>
            <a:r>
              <a:rPr lang="sv-SE" sz="3200" dirty="0" smtClean="0"/>
              <a:t>– 08-506 002 03, </a:t>
            </a:r>
            <a:r>
              <a:rPr lang="sv-SE" sz="3200" dirty="0" err="1" smtClean="0"/>
              <a:t>gilbert.nordenswan@svensktvatten.se</a:t>
            </a:r>
            <a:endParaRPr lang="sv-SE" sz="3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Vattentjänstlagen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Självkostnadsprincipen i kommunallagen</a:t>
            </a:r>
          </a:p>
          <a:p>
            <a:r>
              <a:rPr lang="sv-SE" dirty="0" smtClean="0"/>
              <a:t>Nödvändiga kostnader enligt 30 § vattentjänstlagen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51798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65" name="Rectangle 2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Nödvändiga kostnader</a:t>
            </a:r>
            <a:endParaRPr lang="sv-SE" dirty="0"/>
          </a:p>
        </p:txBody>
      </p:sp>
      <p:sp>
        <p:nvSpPr>
          <p:cNvPr id="57366" name="Rectangle 2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b="1" dirty="0"/>
              <a:t>Avgifterna får inte överskrida det som behövs för att täcka de </a:t>
            </a:r>
            <a:r>
              <a:rPr lang="sv-SE" b="1" u="sng" dirty="0"/>
              <a:t>kostnader som är nödvändiga</a:t>
            </a:r>
            <a:r>
              <a:rPr lang="sv-SE" b="1" dirty="0"/>
              <a:t> för att ordna och driva va-anläggningen</a:t>
            </a:r>
            <a:r>
              <a:rPr lang="sv-SE" b="1" dirty="0" smtClean="0"/>
              <a:t>.</a:t>
            </a:r>
          </a:p>
          <a:p>
            <a:endParaRPr lang="sv-SE" b="1" dirty="0"/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Nödvändiga kostnader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Ska </a:t>
            </a:r>
            <a:r>
              <a:rPr lang="sv-SE" dirty="0"/>
              <a:t>vara direkt knutna till den allmänna anläggningens anskaffning eller </a:t>
            </a:r>
            <a:r>
              <a:rPr lang="sv-SE" dirty="0" smtClean="0"/>
              <a:t>drift</a:t>
            </a:r>
          </a:p>
          <a:p>
            <a:r>
              <a:rPr lang="sv-SE" dirty="0"/>
              <a:t>S</a:t>
            </a:r>
            <a:r>
              <a:rPr lang="sv-SE" dirty="0" smtClean="0"/>
              <a:t>tarkt </a:t>
            </a:r>
            <a:r>
              <a:rPr lang="sv-SE" dirty="0"/>
              <a:t>naturligt samband med </a:t>
            </a:r>
            <a:r>
              <a:rPr lang="sv-SE" dirty="0" smtClean="0"/>
              <a:t>VA-verksamheten</a:t>
            </a:r>
          </a:p>
          <a:p>
            <a:r>
              <a:rPr lang="sv-SE" dirty="0" smtClean="0"/>
              <a:t>Motiverade </a:t>
            </a:r>
            <a:r>
              <a:rPr lang="sv-SE" dirty="0"/>
              <a:t>av en normal fackmannamässigt och rationellt driven verksamhet som kapacitetsmässigt och i övrigt är lämpligt avpassad för sitt </a:t>
            </a:r>
            <a:r>
              <a:rPr lang="sv-SE" dirty="0" smtClean="0"/>
              <a:t>ändamål</a:t>
            </a:r>
          </a:p>
          <a:p>
            <a:r>
              <a:rPr lang="sv-SE" dirty="0" smtClean="0"/>
              <a:t>Ej </a:t>
            </a:r>
            <a:r>
              <a:rPr lang="sv-SE" dirty="0"/>
              <a:t>kostnader som hänför sig till andra rörelsefrämmande ändamål eller till en omotiverad överkapacitet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Nödvändiga kostnader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Va-verket ska ha </a:t>
            </a:r>
            <a:r>
              <a:rPr lang="sv-SE" b="1" dirty="0"/>
              <a:t>kostnadskontroll</a:t>
            </a:r>
            <a:r>
              <a:rPr lang="sv-SE" dirty="0"/>
              <a:t>. En kostnad som blir onödigt hög, exempelvis på grund av uppenbart bristfällig rationalisering bör inte i sin helhet betraktas som nödvändig</a:t>
            </a:r>
            <a:r>
              <a:rPr lang="sv-SE" dirty="0" smtClean="0"/>
              <a:t>.</a:t>
            </a:r>
          </a:p>
          <a:p>
            <a:r>
              <a:rPr lang="sv-SE" dirty="0"/>
              <a:t>Alla kostnader som har ett </a:t>
            </a:r>
            <a:r>
              <a:rPr lang="sv-SE" b="1" dirty="0"/>
              <a:t>normalt samband </a:t>
            </a:r>
            <a:r>
              <a:rPr lang="sv-SE" dirty="0"/>
              <a:t>med en </a:t>
            </a:r>
            <a:r>
              <a:rPr lang="sv-SE" b="1" dirty="0"/>
              <a:t>affärsmässig drift</a:t>
            </a:r>
            <a:r>
              <a:rPr lang="sv-SE" dirty="0"/>
              <a:t> ska enligt förarbetena godtas som nödvändiga. Dit ska exempelvis räknas vad som användes för att anskaffa, vidmakthålla och förnya för driften erforderliga anläggningstillgångar.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95478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Nödvändiga kostnader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Eftersom </a:t>
            </a:r>
            <a:r>
              <a:rPr lang="sv-SE" dirty="0"/>
              <a:t>VA-kollektivet ska bekosta vattentjänsterna är det viktigt att kostnader som inte kommer </a:t>
            </a:r>
            <a:r>
              <a:rPr lang="sv-SE" dirty="0" smtClean="0"/>
              <a:t>VA-kollektivet </a:t>
            </a:r>
            <a:r>
              <a:rPr lang="sv-SE" dirty="0"/>
              <a:t>till godo inte heller ska ingå i avgifterna</a:t>
            </a:r>
          </a:p>
        </p:txBody>
      </p:sp>
    </p:spTree>
    <p:extLst>
      <p:ext uri="{BB962C8B-B14F-4D97-AF65-F5344CB8AC3E}">
        <p14:creationId xmlns:p14="http://schemas.microsoft.com/office/powerpoint/2010/main" val="2222469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Frivilliga överenskommelser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Varför frivilliga överenskommelser?</a:t>
            </a:r>
          </a:p>
          <a:p>
            <a:r>
              <a:rPr lang="sv-SE" dirty="0" smtClean="0"/>
              <a:t>När är det bra med frivilliga överenskommelser?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99954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Svenskt Vattens rekommendation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Frivilliga överenskommelser endast när det är uppenbart att ersättningsskyldighet föreligger</a:t>
            </a:r>
          </a:p>
          <a:p>
            <a:r>
              <a:rPr lang="sv-SE" dirty="0" smtClean="0"/>
              <a:t>Pågående markanvändning försvåras avsevärt</a:t>
            </a:r>
          </a:p>
          <a:p>
            <a:r>
              <a:rPr lang="sv-SE" dirty="0" smtClean="0"/>
              <a:t>Så länge föreskrifterna inte är mer ingripande än vad som normalt krävs för att skydda vattentillgångar skall ersättningar ej betalas ut</a:t>
            </a:r>
          </a:p>
          <a:p>
            <a:r>
              <a:rPr lang="sv-SE" dirty="0" smtClean="0"/>
              <a:t>Endast lagenlig användning kan grunda rätt till ersättning</a:t>
            </a:r>
          </a:p>
          <a:p>
            <a:r>
              <a:rPr lang="sv-SE" dirty="0" smtClean="0"/>
              <a:t>Verksamheter som meddelats tillstånd</a:t>
            </a:r>
          </a:p>
          <a:p>
            <a:endParaRPr lang="sv-SE" dirty="0" smtClean="0"/>
          </a:p>
          <a:p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2933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Får kommunen betala?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En kommun får inte ge understöd åt enskilda </a:t>
            </a:r>
            <a:r>
              <a:rPr lang="sv-SE" smtClean="0"/>
              <a:t>om lagstöd saknas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89363049"/>
      </p:ext>
    </p:extLst>
  </p:cSld>
  <p:clrMapOvr>
    <a:masterClrMapping/>
  </p:clrMapOvr>
</p:sld>
</file>

<file path=ppt/theme/theme1.xml><?xml version="1.0" encoding="utf-8"?>
<a:theme xmlns:a="http://schemas.openxmlformats.org/drawingml/2006/main" name="SvensktVatten OH mall liggande rand">
  <a:themeElements>
    <a:clrScheme name="Standardformgivni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formgivni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formgivni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formgivni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formgivni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SvensktVatten OH mall liggande rand</Template>
  <TotalTime>2738</TotalTime>
  <Words>284</Words>
  <Application>Microsoft Office PowerPoint</Application>
  <PresentationFormat>Bildspel på skärmen (4:3)</PresentationFormat>
  <Paragraphs>38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SvensktVatten OH mall liggande rand</vt:lpstr>
      <vt:lpstr>Vad styr VA-taxan och vad får/kan den användas för?</vt:lpstr>
      <vt:lpstr>Vattentjänstlagen</vt:lpstr>
      <vt:lpstr>Nödvändiga kostnader</vt:lpstr>
      <vt:lpstr>Nödvändiga kostnader</vt:lpstr>
      <vt:lpstr>Nödvändiga kostnader</vt:lpstr>
      <vt:lpstr>Nödvändiga kostnader</vt:lpstr>
      <vt:lpstr>Frivilliga överenskommelser</vt:lpstr>
      <vt:lpstr>Svenskt Vattens rekommendation</vt:lpstr>
      <vt:lpstr>Får kommunen betala?</vt:lpstr>
      <vt:lpstr>Tack!</vt:lpstr>
    </vt:vector>
  </TitlesOfParts>
  <Company>Svenskt Vatten AB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Juridik</dc:title>
  <dc:creator>gino</dc:creator>
  <cp:lastModifiedBy>Ann-Charlotte Berntsson</cp:lastModifiedBy>
  <cp:revision>155</cp:revision>
  <cp:lastPrinted>2012-10-17T05:35:58Z</cp:lastPrinted>
  <dcterms:created xsi:type="dcterms:W3CDTF">2011-09-29T11:27:32Z</dcterms:created>
  <dcterms:modified xsi:type="dcterms:W3CDTF">2012-10-24T11:43:52Z</dcterms:modified>
</cp:coreProperties>
</file>