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1" r:id="rId3"/>
    <p:sldId id="293" r:id="rId4"/>
    <p:sldId id="299" r:id="rId5"/>
    <p:sldId id="298" r:id="rId6"/>
    <p:sldId id="297" r:id="rId7"/>
    <p:sldId id="292" r:id="rId8"/>
    <p:sldId id="284" r:id="rId9"/>
    <p:sldId id="285" r:id="rId10"/>
    <p:sldId id="300" r:id="rId11"/>
    <p:sldId id="289" r:id="rId12"/>
    <p:sldId id="296" r:id="rId13"/>
    <p:sldId id="267" r:id="rId14"/>
  </p:sldIdLst>
  <p:sldSz cx="9144000" cy="6858000" type="screen4x3"/>
  <p:notesSz cx="6789738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18" d="100"/>
          <a:sy n="118" d="100"/>
        </p:scale>
        <p:origin x="-143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A3429-C28E-43D5-A42D-8D18C9FE29A9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47FE-C99E-41D4-AC78-9B7775F7D1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71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E28AA-23F5-49CE-905D-D2B906835367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Nämn 75% ytvatten, 25% konstgjort och resten grundvatten. Viktigt kunskapsbakgrund!!!!!!!!!</a:t>
            </a:r>
          </a:p>
          <a:p>
            <a:r>
              <a:rPr lang="sv-SE" dirty="0" smtClean="0"/>
              <a:t>Många</a:t>
            </a:r>
            <a:r>
              <a:rPr lang="sv-SE" baseline="0" dirty="0" smtClean="0"/>
              <a:t> delar i dricksvattenförsörjningen, många kostsamma aspekter om det går illa. Viktigast av alla här – att skydda råvattnet.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47FE-C99E-41D4-AC78-9B7775F7D1A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804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E28AA-23F5-49CE-905D-D2B906835367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DRV</a:t>
            </a:r>
            <a:r>
              <a:rPr lang="sv-SE" baseline="0" dirty="0" smtClean="0"/>
              <a:t> – vår viktigaste OCH svåraste livsmedelsförsörjning???????? En livsmedelsproduktion där råvaran ständigt förändras</a:t>
            </a:r>
          </a:p>
          <a:p>
            <a:r>
              <a:rPr lang="sv-SE" baseline="0" dirty="0" smtClean="0"/>
              <a:t>Ökade skyfall – högre nivåer och påverkade flöden – risk finns för mobilisering av föroreningar (både yt- och grundvatten)</a:t>
            </a:r>
          </a:p>
          <a:p>
            <a:r>
              <a:rPr lang="sv-SE" baseline="0" dirty="0" smtClean="0"/>
              <a:t>När den omättade zonen minskar påverkas konstgjort grundvatten…</a:t>
            </a:r>
          </a:p>
          <a:p>
            <a:r>
              <a:rPr lang="sv-SE" baseline="0" dirty="0" smtClean="0"/>
              <a:t>Sverige försörjs till 75% av ytvatten, stor andel av vår </a:t>
            </a:r>
            <a:r>
              <a:rPr lang="sv-SE" baseline="0" dirty="0" err="1" smtClean="0"/>
              <a:t>drv</a:t>
            </a:r>
            <a:r>
              <a:rPr lang="sv-SE" baseline="0" dirty="0" smtClean="0"/>
              <a:t>-produktion (25% grundvatten, 25% konstgjort – ytvatten…)</a:t>
            </a:r>
          </a:p>
          <a:p>
            <a:r>
              <a:rPr lang="sv-SE" baseline="0" dirty="0" smtClean="0"/>
              <a:t>Ökning av organiskt material, humus, i vattnet som påverkar kvalitet och distribution</a:t>
            </a:r>
          </a:p>
          <a:p>
            <a:r>
              <a:rPr lang="sv-SE" baseline="0" dirty="0" smtClean="0"/>
              <a:t>Risk för brist för vatten i vissa regioner, lokala platser, ökad odlingssäsong (bevattning) påverkar här också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E28AA-23F5-49CE-905D-D2B906835367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777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Organiskt material och högre temp =&gt;</a:t>
            </a:r>
            <a:r>
              <a:rPr lang="sv-SE" baseline="0" dirty="0" smtClean="0"/>
              <a:t> ökad mikrobiell tillväxt av bakterier</a:t>
            </a:r>
          </a:p>
          <a:p>
            <a:r>
              <a:rPr lang="sv-SE" baseline="0" dirty="0" smtClean="0"/>
              <a:t>Högre krav på beredning, påverkan av humus, ändring på ledningsnätet</a:t>
            </a:r>
          </a:p>
          <a:p>
            <a:r>
              <a:rPr lang="sv-SE" b="1" dirty="0" smtClean="0"/>
              <a:t>Dyr nota för skador på vattenverk i Skellefteå</a:t>
            </a:r>
          </a:p>
          <a:p>
            <a:r>
              <a:rPr lang="sv-SE" dirty="0" smtClean="0"/>
              <a:t>Publicerat 2010-10-13 10:57Sex miljoner kronor. Så mycket får förmodligen Skellefteå kommun stå för, när det gäller skadorna på vattenverket </a:t>
            </a:r>
            <a:r>
              <a:rPr lang="sv-SE" dirty="0" err="1" smtClean="0"/>
              <a:t>Aborren</a:t>
            </a:r>
            <a:r>
              <a:rPr lang="sv-SE" dirty="0" smtClean="0"/>
              <a:t> i Skellefteå, efter den stora översvämningen i maj. Beräkningen presenterades redan i somras. När Skellefteå kommuns budget för den kommande åren presenterades igår så avsattes sex miljoner extra till arbetet med vattenverket.</a:t>
            </a:r>
          </a:p>
          <a:p>
            <a:r>
              <a:rPr lang="sv-SE" dirty="0" smtClean="0"/>
              <a:t>Enligt Västerbottens Folkblad är försäkringsfrågan inte färdigutredd men kommunen räknar med att kunna få en utgift på sex miljoner kronor.</a:t>
            </a:r>
          </a:p>
          <a:p>
            <a:r>
              <a:rPr lang="sv-SE" dirty="0" smtClean="0"/>
              <a:t>Det var extremt höga flöden i Skellefteälven som måndagen den 17 maj tvingade kommunen att helt stänga produktionen vid vattenverket </a:t>
            </a:r>
            <a:r>
              <a:rPr lang="sv-SE" dirty="0" err="1" smtClean="0"/>
              <a:t>Aborren</a:t>
            </a:r>
            <a:r>
              <a:rPr lang="sv-SE" dirty="0" smtClean="0"/>
              <a:t> under en dag.</a:t>
            </a:r>
          </a:p>
          <a:p>
            <a:r>
              <a:rPr lang="sv-SE" dirty="0" smtClean="0"/>
              <a:t>Reparationer krävs på vattenverket och dagvattenbrunnar men även på brofundament och strandpromenader. (EW)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47FE-C99E-41D4-AC78-9B7775F7D1A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91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Tryck på sambandet mellan avloppsvatten, hantering av avloppsfrågor och dricksvattnets mikrobiologiska säkerhet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Minimalt med bräddningar och nödavledningar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Effektiv mikrobiologisk rening av avlopp – inte bara näringsämnen (se senaste Svenskt Vatten)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Jakt på läckage och felkopplingar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Enskilda avlopp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sv-SE" dirty="0" smtClean="0"/>
          </a:p>
          <a:p>
            <a:r>
              <a:rPr lang="sv-SE" dirty="0" smtClean="0"/>
              <a:t>Utbrott</a:t>
            </a:r>
            <a:r>
              <a:rPr lang="sv-SE" baseline="0" dirty="0" smtClean="0"/>
              <a:t> </a:t>
            </a:r>
            <a:r>
              <a:rPr lang="sv-SE" baseline="0" smtClean="0"/>
              <a:t>ofta pga. </a:t>
            </a:r>
            <a:r>
              <a:rPr lang="sv-SE" baseline="0" dirty="0" smtClean="0"/>
              <a:t>råvattnets förändringar och avbrott i beredning samt distribution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47FE-C99E-41D4-AC78-9B7775F7D1A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933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E627-C21B-45D8-8A0B-0B915619FA35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B7BF-36FD-4691-81B2-A4C069CBA72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E627-C21B-45D8-8A0B-0B915619FA35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B7BF-36FD-4691-81B2-A4C069CBA72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E627-C21B-45D8-8A0B-0B915619FA35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B7BF-36FD-4691-81B2-A4C069CBA72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E627-C21B-45D8-8A0B-0B915619FA35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B7BF-36FD-4691-81B2-A4C069CBA72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E627-C21B-45D8-8A0B-0B915619FA35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B7BF-36FD-4691-81B2-A4C069CBA72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E627-C21B-45D8-8A0B-0B915619FA35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B7BF-36FD-4691-81B2-A4C069CBA72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E627-C21B-45D8-8A0B-0B915619FA35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B7BF-36FD-4691-81B2-A4C069CBA72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E627-C21B-45D8-8A0B-0B915619FA35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B7BF-36FD-4691-81B2-A4C069CBA72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E627-C21B-45D8-8A0B-0B915619FA35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B7BF-36FD-4691-81B2-A4C069CBA72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E627-C21B-45D8-8A0B-0B915619FA35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B7BF-36FD-4691-81B2-A4C069CBA72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E627-C21B-45D8-8A0B-0B915619FA35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B7BF-36FD-4691-81B2-A4C069CBA72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E627-C21B-45D8-8A0B-0B915619FA35}" type="datetimeFigureOut">
              <a:rPr lang="sv-SE" smtClean="0"/>
              <a:t>2012-10-24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AB7BF-36FD-4691-81B2-A4C069CBA72B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63908" y="1628800"/>
            <a:ext cx="4481125" cy="2395627"/>
          </a:xfrm>
        </p:spPr>
        <p:txBody>
          <a:bodyPr>
            <a:normAutofit fontScale="85000" lnSpcReduction="10000"/>
          </a:bodyPr>
          <a:lstStyle/>
          <a:p>
            <a:endParaRPr lang="sv-SE" sz="3200" dirty="0" smtClean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pPr algn="l"/>
            <a:r>
              <a:rPr lang="sv-SE" i="1" dirty="0">
                <a:solidFill>
                  <a:schemeClr val="tx1"/>
                </a:solidFill>
              </a:rPr>
              <a:t>Erfarenheter av kostnader vid sjukdomsutbrott eller vid fel i </a:t>
            </a:r>
            <a:r>
              <a:rPr lang="sv-SE" i="1" dirty="0" smtClean="0">
                <a:solidFill>
                  <a:schemeClr val="tx1"/>
                </a:solidFill>
              </a:rPr>
              <a:t>dricksvattendistributionen</a:t>
            </a:r>
            <a:endParaRPr lang="sv-SE" sz="32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574349" y="3789040"/>
            <a:ext cx="4499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000" i="1" dirty="0"/>
          </a:p>
          <a:p>
            <a:r>
              <a:rPr lang="sv-SE" sz="2000" dirty="0" smtClean="0"/>
              <a:t>Erika Lind</a:t>
            </a:r>
          </a:p>
          <a:p>
            <a:r>
              <a:rPr lang="sv-SE" sz="2000" i="1" dirty="0" smtClean="0"/>
              <a:t>Nationell dricksvattensamordnare</a:t>
            </a:r>
          </a:p>
          <a:p>
            <a:endParaRPr lang="sv-SE" sz="2000" i="1" dirty="0"/>
          </a:p>
        </p:txBody>
      </p:sp>
      <p:sp>
        <p:nvSpPr>
          <p:cNvPr id="5" name="Rektangel 4"/>
          <p:cNvSpPr/>
          <p:nvPr/>
        </p:nvSpPr>
        <p:spPr>
          <a:xfrm>
            <a:off x="4590865" y="6453336"/>
            <a:ext cx="4462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/>
              <a:t>Seminarium den 18 oktober 2012</a:t>
            </a:r>
            <a:endParaRPr lang="sv-SE" sz="1600" i="1" dirty="0" smtClean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ril\AppData\Local\Microsoft\Windows\Temporary Internet Files\Content.IE5\ZTKXNGQL\MP9004275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91" y="299695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sv-SE" sz="4000" dirty="0" smtClean="0"/>
              <a:t>Kostnadsexempel på ”helhetslösningar” från 2012</a:t>
            </a:r>
            <a:endParaRPr lang="sv-SE" sz="4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5400600" cy="43924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v-SE" sz="2000" b="1" i="1" dirty="0" smtClean="0">
                <a:solidFill>
                  <a:schemeClr val="tx1"/>
                </a:solidFill>
              </a:rPr>
              <a:t>1. </a:t>
            </a:r>
            <a:r>
              <a:rPr lang="sv-SE" sz="2000" dirty="0" smtClean="0">
                <a:solidFill>
                  <a:schemeClr val="tx1"/>
                </a:solidFill>
              </a:rPr>
              <a:t>Leda </a:t>
            </a:r>
            <a:r>
              <a:rPr lang="sv-SE" sz="2000" dirty="0">
                <a:solidFill>
                  <a:schemeClr val="tx1"/>
                </a:solidFill>
              </a:rPr>
              <a:t>­vatten från Vättern vid Askersund genom tunnlar och ledningar </a:t>
            </a:r>
            <a:r>
              <a:rPr lang="sv-SE" sz="2000" dirty="0" smtClean="0">
                <a:solidFill>
                  <a:schemeClr val="tx1"/>
                </a:solidFill>
              </a:rPr>
              <a:t>till sju kommuner i Örebro län - Byggkost­naden, beroende på vilket av de 5 alternativ som väljs, beräknat idag till en kostnad av </a:t>
            </a:r>
            <a:r>
              <a:rPr lang="sv-SE" sz="2000" b="1" dirty="0" smtClean="0">
                <a:solidFill>
                  <a:schemeClr val="tx1"/>
                </a:solidFill>
              </a:rPr>
              <a:t>1–3 </a:t>
            </a:r>
            <a:r>
              <a:rPr lang="sv-SE" sz="2000" b="1" dirty="0">
                <a:solidFill>
                  <a:schemeClr val="tx1"/>
                </a:solidFill>
              </a:rPr>
              <a:t>miljarder </a:t>
            </a:r>
            <a:r>
              <a:rPr lang="sv-SE" sz="2000" b="1" dirty="0" smtClean="0">
                <a:solidFill>
                  <a:schemeClr val="tx1"/>
                </a:solidFill>
              </a:rPr>
              <a:t>kronor</a:t>
            </a:r>
            <a:r>
              <a:rPr lang="sv-SE" sz="2000" dirty="0" smtClean="0">
                <a:solidFill>
                  <a:schemeClr val="tx1"/>
                </a:solidFill>
              </a:rPr>
              <a:t> i aktuell utredning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2. </a:t>
            </a:r>
            <a:r>
              <a:rPr lang="sv-SE" sz="2000" dirty="0">
                <a:solidFill>
                  <a:schemeClr val="tx1"/>
                </a:solidFill>
              </a:rPr>
              <a:t>Karlskrona kommun installerar ny infiltrationsanläggning, ledningsnät etc. för att rena vattnet från Lyckebyån i Johannishusåsen. Totalkostnaden för projektet är </a:t>
            </a:r>
            <a:r>
              <a:rPr lang="sv-SE" sz="2000" b="1" dirty="0">
                <a:solidFill>
                  <a:schemeClr val="tx1"/>
                </a:solidFill>
              </a:rPr>
              <a:t>325 miljoner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3. Ny dricksvattenförsörjning i Skellefteå, upphandling inkl. övergripande studie, detaljprojektering och genomförande, </a:t>
            </a:r>
            <a:r>
              <a:rPr lang="sv-SE" sz="2000" b="1" dirty="0" smtClean="0">
                <a:solidFill>
                  <a:schemeClr val="tx1"/>
                </a:solidFill>
              </a:rPr>
              <a:t>280 miljoner</a:t>
            </a:r>
          </a:p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4. Utbyggnadskostnaden av ledningsnät</a:t>
            </a:r>
            <a:r>
              <a:rPr lang="sv-SE" sz="2000" dirty="0">
                <a:solidFill>
                  <a:schemeClr val="tx1"/>
                </a:solidFill>
              </a:rPr>
              <a:t>, vattenverk och reningsverk </a:t>
            </a:r>
            <a:r>
              <a:rPr lang="sv-SE" sz="2000" dirty="0" smtClean="0">
                <a:solidFill>
                  <a:schemeClr val="tx1"/>
                </a:solidFill>
              </a:rPr>
              <a:t>för 25 fastigheter i </a:t>
            </a:r>
            <a:r>
              <a:rPr lang="sv-SE" sz="2000" dirty="0">
                <a:solidFill>
                  <a:schemeClr val="tx1"/>
                </a:solidFill>
              </a:rPr>
              <a:t>Vaggeryds kommun </a:t>
            </a:r>
            <a:r>
              <a:rPr lang="sv-SE" sz="2000" dirty="0" smtClean="0">
                <a:solidFill>
                  <a:schemeClr val="tx1"/>
                </a:solidFill>
              </a:rPr>
              <a:t>beräknas </a:t>
            </a:r>
            <a:r>
              <a:rPr lang="sv-SE" sz="2000" dirty="0">
                <a:solidFill>
                  <a:schemeClr val="tx1"/>
                </a:solidFill>
              </a:rPr>
              <a:t>till </a:t>
            </a:r>
            <a:r>
              <a:rPr lang="sv-SE" sz="2000" b="1" dirty="0" smtClean="0">
                <a:solidFill>
                  <a:schemeClr val="tx1"/>
                </a:solidFill>
              </a:rPr>
              <a:t>6 miljoner kronor </a:t>
            </a:r>
          </a:p>
        </p:txBody>
      </p:sp>
    </p:spTree>
    <p:extLst>
      <p:ext uri="{BB962C8B-B14F-4D97-AF65-F5344CB8AC3E}">
        <p14:creationId xmlns:p14="http://schemas.microsoft.com/office/powerpoint/2010/main" val="38310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696744" cy="1656184"/>
          </a:xfrm>
        </p:spPr>
        <p:txBody>
          <a:bodyPr>
            <a:noAutofit/>
          </a:bodyPr>
          <a:lstStyle/>
          <a:p>
            <a:r>
              <a:rPr lang="sv-SE" sz="3600" b="0" dirty="0" smtClean="0"/>
              <a:t>Vad kan och bör kommunen göra?</a:t>
            </a:r>
            <a:endParaRPr lang="sv-SE" sz="3600" b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590830" y="1988840"/>
            <a:ext cx="4464496" cy="4691063"/>
          </a:xfrm>
        </p:spPr>
        <p:txBody>
          <a:bodyPr>
            <a:noAutofit/>
          </a:bodyPr>
          <a:lstStyle/>
          <a:p>
            <a:r>
              <a:rPr lang="sv-SE" sz="1800" b="1" dirty="0" smtClean="0"/>
              <a:t>Öka kunskap om råvattnet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/>
              <a:t>Identifiera faror i råvattentäkten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/>
              <a:t>Upprätta ett program för löpande övervakning av råvattenkvaliteten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 smtClean="0"/>
              <a:t>Se över beredningsstegen – räcker de som finns idag? Se enkät från Svenskt Vatten, juni 2012</a:t>
            </a:r>
          </a:p>
          <a:p>
            <a:endParaRPr lang="sv-SE" sz="1800" dirty="0" smtClean="0"/>
          </a:p>
          <a:p>
            <a:r>
              <a:rPr lang="sv-SE" sz="1800" b="1" dirty="0" smtClean="0"/>
              <a:t>Utveckla planer och program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 smtClean="0"/>
              <a:t> Identifiera viktiga framtida vattentäkter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 smtClean="0"/>
              <a:t> Identifiera reservvattentäkter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 smtClean="0"/>
              <a:t> Skydda vattentäkterna i såväl översiktsplanen som detaljplaner</a:t>
            </a:r>
            <a:endParaRPr lang="sv-S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26" y="1988840"/>
            <a:ext cx="3408054" cy="416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1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6984776" cy="1656184"/>
          </a:xfrm>
        </p:spPr>
        <p:txBody>
          <a:bodyPr>
            <a:noAutofit/>
          </a:bodyPr>
          <a:lstStyle/>
          <a:p>
            <a:r>
              <a:rPr lang="sv-SE" sz="3600" b="0" dirty="0" smtClean="0"/>
              <a:t>Vad kan och bör myndigheter göra?</a:t>
            </a:r>
            <a:endParaRPr lang="sv-SE" sz="3600" b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587882" y="1778672"/>
            <a:ext cx="4464496" cy="4691063"/>
          </a:xfrm>
        </p:spPr>
        <p:txBody>
          <a:bodyPr>
            <a:noAutofit/>
          </a:bodyPr>
          <a:lstStyle/>
          <a:p>
            <a:r>
              <a:rPr lang="sv-SE" sz="1800" b="1" dirty="0" smtClean="0"/>
              <a:t>Kunskapsunderlag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 smtClean="0"/>
              <a:t>Bistå länsstyrelser och kommuner med underlag i deras arbete med att säkerställa vår dricksvattenförsörjning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 smtClean="0"/>
              <a:t>Lyfta fram samhällsekonomiska kostnader och aspekter av dricksvattenförsörjningen</a:t>
            </a:r>
          </a:p>
          <a:p>
            <a:endParaRPr lang="sv-SE" sz="1800" dirty="0" smtClean="0"/>
          </a:p>
          <a:p>
            <a:r>
              <a:rPr lang="sv-SE" sz="1800" b="1" dirty="0" smtClean="0"/>
              <a:t>Riskbaserat synsätt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/>
              <a:t>Dagens lagstiftning, målstyrd och inte detaljerad på dricksvattenområdet, att betrakta som miniminivå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 smtClean="0"/>
              <a:t>Vad betyder samhällsbyggandet för dricksvattenproduktionen? Förmedla risker med dagens utveckling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 smtClean="0"/>
              <a:t>Vikten av att tänka långsiktigt och beakta klimatförändringarnas påverkan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57558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4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1224136"/>
          </a:xfrm>
        </p:spPr>
        <p:txBody>
          <a:bodyPr>
            <a:normAutofit/>
          </a:bodyPr>
          <a:lstStyle/>
          <a:p>
            <a:r>
              <a:rPr lang="sv-SE" sz="3200" b="0" dirty="0" smtClean="0"/>
              <a:t>Tack för idag!</a:t>
            </a:r>
            <a:endParaRPr lang="sv-SE" sz="3200" b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755576" y="1844824"/>
            <a:ext cx="3944417" cy="4403031"/>
          </a:xfrm>
        </p:spPr>
        <p:txBody>
          <a:bodyPr>
            <a:normAutofit/>
          </a:bodyPr>
          <a:lstStyle/>
          <a:p>
            <a:endParaRPr lang="sv-SE" sz="2000" dirty="0" smtClean="0"/>
          </a:p>
          <a:p>
            <a:endParaRPr lang="sv-SE" sz="2000" dirty="0"/>
          </a:p>
          <a:p>
            <a:endParaRPr lang="sv-SE" sz="2000" dirty="0" smtClean="0"/>
          </a:p>
          <a:p>
            <a:endParaRPr lang="sv-SE" sz="2000" dirty="0"/>
          </a:p>
          <a:p>
            <a:endParaRPr lang="sv-SE" sz="2000" dirty="0" smtClean="0"/>
          </a:p>
          <a:p>
            <a:endParaRPr lang="sv-SE" sz="2000" dirty="0" smtClean="0"/>
          </a:p>
          <a:p>
            <a:endParaRPr lang="sv-SE" sz="2000" dirty="0" smtClean="0"/>
          </a:p>
          <a:p>
            <a:r>
              <a:rPr lang="sv-SE" sz="2000" dirty="0" smtClean="0"/>
              <a:t>Kontakta oss på 018-17 55 00</a:t>
            </a:r>
          </a:p>
          <a:p>
            <a:endParaRPr lang="sv-SE" sz="2000" dirty="0"/>
          </a:p>
          <a:p>
            <a:r>
              <a:rPr lang="sv-SE" sz="2000" dirty="0" smtClean="0"/>
              <a:t>Läs mer om Livsmedelsverkets arbete och Nationellt nätverk för dricksvatten här</a:t>
            </a:r>
            <a:r>
              <a:rPr lang="sv-SE" sz="2000" i="1" dirty="0" smtClean="0"/>
              <a:t> </a:t>
            </a:r>
            <a:r>
              <a:rPr lang="sv-SE" sz="2000" dirty="0" smtClean="0"/>
              <a:t>www.slv.se</a:t>
            </a:r>
          </a:p>
          <a:p>
            <a:endParaRPr lang="sv-SE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412776"/>
            <a:ext cx="4089711" cy="27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728912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dirty="0" smtClean="0"/>
              <a:t>Dricksvatten på Livsmedelsverket</a:t>
            </a:r>
            <a:endParaRPr lang="sv-SE" sz="4000" dirty="0">
              <a:latin typeface="Calibri" pitchFamily="34" charset="0"/>
            </a:endParaRPr>
          </a:p>
        </p:txBody>
      </p:sp>
      <p:sp>
        <p:nvSpPr>
          <p:cNvPr id="5" name="Underrubrik 2"/>
          <p:cNvSpPr txBox="1">
            <a:spLocks/>
          </p:cNvSpPr>
          <p:nvPr/>
        </p:nvSpPr>
        <p:spPr>
          <a:xfrm>
            <a:off x="899592" y="1871912"/>
            <a:ext cx="4680520" cy="458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000" i="1" dirty="0" smtClean="0">
                <a:latin typeface="Arial" pitchFamily="34" charset="0"/>
                <a:cs typeface="Arial" pitchFamily="34" charset="0"/>
              </a:rPr>
              <a:t>Arbete enligt r</a:t>
            </a:r>
            <a:r>
              <a:rPr lang="sv-SE" sz="2000" i="1" noProof="0" dirty="0" smtClean="0">
                <a:latin typeface="Arial" pitchFamily="34" charset="0"/>
                <a:cs typeface="Arial" pitchFamily="34" charset="0"/>
              </a:rPr>
              <a:t>iskhanteringens principer</a:t>
            </a:r>
            <a:endParaRPr kumimoji="0" lang="sv-SE" sz="20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Forskning och utveckling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(riskvärdering)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Kontroll och stöd (riskhantering)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Regelarbete nationellt och internationellt (riskhantering)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Krisberedskap och nödvattenförsörjning (VAKA-grupp) genom MSB-medel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Ansvar för nationell samordning av dricksvattenfrågor</a:t>
            </a:r>
            <a:endParaRPr kumimoji="0" lang="sv-S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71912"/>
            <a:ext cx="3168352" cy="422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1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dirty="0" smtClean="0"/>
              <a:t>Dricksvattenförsörjningen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/>
          <a:lstStyle/>
          <a:p>
            <a:r>
              <a:rPr lang="sv-SE" dirty="0" smtClean="0"/>
              <a:t>Exempel </a:t>
            </a:r>
            <a:r>
              <a:rPr lang="sv-S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ytvatten</a:t>
            </a:r>
            <a:endParaRPr lang="sv-S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40188" cy="4422477"/>
          </a:xfrm>
        </p:spPr>
        <p:txBody>
          <a:bodyPr>
            <a:noAutofit/>
          </a:bodyPr>
          <a:lstStyle/>
          <a:p>
            <a:r>
              <a:rPr lang="sv-SE" sz="1800" dirty="0" smtClean="0"/>
              <a:t>Tillrinningsområden/ flöden</a:t>
            </a:r>
          </a:p>
          <a:p>
            <a:r>
              <a:rPr lang="sv-SE" sz="1800" dirty="0" smtClean="0"/>
              <a:t>Råvatten av hög kvalitet</a:t>
            </a:r>
          </a:p>
          <a:p>
            <a:pPr lvl="0"/>
            <a:r>
              <a:rPr lang="sv-SE" sz="1800" dirty="0"/>
              <a:t>Pumpning från brunnen</a:t>
            </a:r>
          </a:p>
          <a:p>
            <a:pPr lvl="0"/>
            <a:r>
              <a:rPr lang="sv-SE" sz="1800" dirty="0"/>
              <a:t>Luftning</a:t>
            </a:r>
            <a:r>
              <a:rPr lang="sv-SE" sz="1800" dirty="0" smtClean="0"/>
              <a:t>/ oxidation</a:t>
            </a:r>
            <a:endParaRPr lang="sv-SE" sz="1800" dirty="0"/>
          </a:p>
          <a:p>
            <a:pPr lvl="0"/>
            <a:r>
              <a:rPr lang="sv-SE" sz="1800" dirty="0"/>
              <a:t>Snabbfiltrering</a:t>
            </a:r>
          </a:p>
          <a:p>
            <a:pPr lvl="0"/>
            <a:r>
              <a:rPr lang="sv-SE" sz="1800" dirty="0"/>
              <a:t>Justering av pH och/eller </a:t>
            </a:r>
            <a:r>
              <a:rPr lang="sv-SE" sz="1800" dirty="0" smtClean="0"/>
              <a:t>desinfektion</a:t>
            </a:r>
            <a:endParaRPr lang="sv-SE" sz="1800" dirty="0"/>
          </a:p>
          <a:p>
            <a:pPr marL="0" lvl="0" indent="0">
              <a:buNone/>
            </a:pPr>
            <a:r>
              <a:rPr lang="sv-SE" sz="1800" dirty="0" smtClean="0"/>
              <a:t>Ex. från </a:t>
            </a:r>
            <a:r>
              <a:rPr lang="sv-SE" sz="1800" i="1" dirty="0"/>
              <a:t>Umeå Vatten och avfall </a:t>
            </a:r>
            <a:r>
              <a:rPr lang="sv-SE" sz="1800" i="1" dirty="0" smtClean="0"/>
              <a:t>AB</a:t>
            </a:r>
            <a:r>
              <a:rPr lang="sv-SE" sz="1800" dirty="0" smtClean="0"/>
              <a:t>.</a:t>
            </a:r>
            <a:endParaRPr lang="sv-SE" sz="1800" dirty="0"/>
          </a:p>
          <a:p>
            <a:pPr marL="0" lvl="0" indent="0">
              <a:buNone/>
            </a:pPr>
            <a:r>
              <a:rPr lang="sv-SE" sz="1800" dirty="0" smtClean="0"/>
              <a:t>Jfr. MittSverige Vatten (Sundsvall</a:t>
            </a:r>
            <a:r>
              <a:rPr lang="sv-SE" sz="1800" dirty="0"/>
              <a:t>, Timrå och </a:t>
            </a:r>
            <a:r>
              <a:rPr lang="sv-SE" sz="1800" dirty="0" smtClean="0"/>
              <a:t>Nordanstig), ej vattenverk i vanlig bemärkelse pga. hög nivå av råvattenkvalitet. </a:t>
            </a:r>
          </a:p>
          <a:p>
            <a:r>
              <a:rPr lang="sv-SE" sz="1800" dirty="0" smtClean="0"/>
              <a:t>Distribution (ledningsnät/ pumpar/ reservoarer etc.)</a:t>
            </a:r>
          </a:p>
          <a:p>
            <a:r>
              <a:rPr lang="sv-SE" sz="1800" dirty="0" smtClean="0"/>
              <a:t>Fastighetsinstallation (inkl</a:t>
            </a:r>
            <a:r>
              <a:rPr lang="sv-SE" sz="1800" dirty="0"/>
              <a:t>. kranar)</a:t>
            </a:r>
          </a:p>
          <a:p>
            <a:endParaRPr lang="sv-SE" sz="1800" dirty="0" smtClean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r>
              <a:rPr lang="sv-SE" dirty="0" smtClean="0"/>
              <a:t>Exempel </a:t>
            </a:r>
            <a:r>
              <a:rPr lang="sv-S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grundvatten</a:t>
            </a:r>
            <a:endParaRPr lang="sv-S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7544" y="1916832"/>
            <a:ext cx="4041775" cy="3951288"/>
          </a:xfrm>
        </p:spPr>
        <p:txBody>
          <a:bodyPr>
            <a:noAutofit/>
          </a:bodyPr>
          <a:lstStyle/>
          <a:p>
            <a:r>
              <a:rPr lang="sv-SE" sz="1800" dirty="0"/>
              <a:t>Tillrinningsområden/ flöden</a:t>
            </a:r>
          </a:p>
          <a:p>
            <a:r>
              <a:rPr lang="sv-SE" sz="1800" dirty="0"/>
              <a:t>Råvatten av hög kvalitet</a:t>
            </a:r>
          </a:p>
          <a:p>
            <a:pPr lvl="0"/>
            <a:r>
              <a:rPr lang="sv-SE" sz="1800" dirty="0" smtClean="0"/>
              <a:t>Intag </a:t>
            </a:r>
            <a:endParaRPr lang="sv-SE" sz="1800" dirty="0"/>
          </a:p>
          <a:p>
            <a:pPr lvl="0"/>
            <a:r>
              <a:rPr lang="sv-SE" sz="1800" dirty="0"/>
              <a:t>Silning </a:t>
            </a:r>
            <a:endParaRPr lang="sv-SE" sz="1800" dirty="0" smtClean="0"/>
          </a:p>
          <a:p>
            <a:pPr lvl="0"/>
            <a:r>
              <a:rPr lang="sv-SE" sz="1800" dirty="0" smtClean="0"/>
              <a:t>Kemisk fällning</a:t>
            </a:r>
            <a:endParaRPr lang="sv-SE" sz="1800" dirty="0"/>
          </a:p>
          <a:p>
            <a:pPr lvl="0"/>
            <a:r>
              <a:rPr lang="sv-SE" sz="1800" dirty="0" smtClean="0"/>
              <a:t>Snabbfiltrering </a:t>
            </a:r>
            <a:endParaRPr lang="sv-SE" sz="1800" dirty="0"/>
          </a:p>
          <a:p>
            <a:pPr lvl="0"/>
            <a:r>
              <a:rPr lang="sv-SE" sz="1800" dirty="0"/>
              <a:t>Långsamfiltrering </a:t>
            </a:r>
          </a:p>
          <a:p>
            <a:pPr lvl="0"/>
            <a:r>
              <a:rPr lang="sv-SE" sz="1800" dirty="0"/>
              <a:t>Desinfektion (t.ex</a:t>
            </a:r>
            <a:r>
              <a:rPr lang="sv-SE" sz="1800" dirty="0" smtClean="0"/>
              <a:t>. UV-ljus)</a:t>
            </a:r>
            <a:endParaRPr lang="sv-SE" sz="1800" dirty="0"/>
          </a:p>
          <a:p>
            <a:pPr lvl="0"/>
            <a:r>
              <a:rPr lang="sv-SE" sz="1800" dirty="0" smtClean="0"/>
              <a:t>Slamhantering</a:t>
            </a:r>
          </a:p>
          <a:p>
            <a:pPr marL="0" indent="0">
              <a:buNone/>
            </a:pPr>
            <a:r>
              <a:rPr lang="sv-SE" sz="1800" dirty="0" smtClean="0"/>
              <a:t>Ex. från </a:t>
            </a:r>
            <a:r>
              <a:rPr lang="sv-SE" sz="1800" i="1" dirty="0" smtClean="0"/>
              <a:t>Stockholm Vatten </a:t>
            </a:r>
            <a:r>
              <a:rPr lang="sv-SE" sz="1800" dirty="0" smtClean="0"/>
              <a:t>som tar sitt råvatten </a:t>
            </a:r>
            <a:r>
              <a:rPr lang="sv-SE" sz="1800" dirty="0"/>
              <a:t>från Mälaren. </a:t>
            </a:r>
            <a:endParaRPr lang="sv-SE" sz="1800" dirty="0" smtClean="0"/>
          </a:p>
          <a:p>
            <a:r>
              <a:rPr lang="sv-SE" sz="1800" dirty="0" smtClean="0"/>
              <a:t>Distribution </a:t>
            </a:r>
            <a:r>
              <a:rPr lang="sv-SE" sz="1800" dirty="0"/>
              <a:t>(ledningsnät/ pumpar/ reservoarer etc</a:t>
            </a:r>
            <a:r>
              <a:rPr lang="sv-SE" sz="1800" dirty="0" smtClean="0"/>
              <a:t>.)</a:t>
            </a:r>
            <a:endParaRPr lang="sv-SE" sz="1800" dirty="0"/>
          </a:p>
          <a:p>
            <a:r>
              <a:rPr lang="sv-SE" sz="1800" dirty="0" smtClean="0"/>
              <a:t>Fastighetsinstallation (inkl. kranar)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40226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sv-SE" sz="3600" dirty="0" smtClean="0"/>
              <a:t>Kostnader vattenburna utbrott 2010-11</a:t>
            </a: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6768752" cy="328992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sv-SE" dirty="0" smtClean="0">
                <a:solidFill>
                  <a:schemeClr val="tx1"/>
                </a:solidFill>
              </a:rPr>
              <a:t>Ett par exempel från Östersund (över 27 000 sjuka):</a:t>
            </a:r>
          </a:p>
          <a:p>
            <a:pPr algn="l"/>
            <a:endParaRPr lang="sv-S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219,5 </a:t>
            </a:r>
            <a:r>
              <a:rPr lang="sv-SE" dirty="0">
                <a:solidFill>
                  <a:schemeClr val="tx1"/>
                </a:solidFill>
              </a:rPr>
              <a:t>miljoner i samhällskostnader för Östersund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1,7 miljoner i extrakostnader drift för Vatten Östersund (provtagning, vattendistribution m.m.)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4,5 miljoner investering i UV-anläggning (för att </a:t>
            </a:r>
            <a:r>
              <a:rPr lang="sv-SE" dirty="0" smtClean="0">
                <a:solidFill>
                  <a:schemeClr val="tx1"/>
                </a:solidFill>
              </a:rPr>
              <a:t>avdöda parasiterna</a:t>
            </a:r>
            <a:r>
              <a:rPr lang="sv-SE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15,6 miljoner merkostnader för restaurangbranschen i Östersund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"Tiotals miljoner" i inkomstbortfall från minskad gräns- och turisthandel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v-SE" dirty="0" smtClean="0">
              <a:solidFill>
                <a:schemeClr val="tx1"/>
              </a:solidFill>
            </a:endParaRPr>
          </a:p>
          <a:p>
            <a:pPr algn="l"/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89054"/>
            <a:ext cx="2160240" cy="181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4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sv-SE" sz="3600" dirty="0" smtClean="0"/>
              <a:t>Kostnader 2010-11 (forts.)</a:t>
            </a: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768752" cy="3001888"/>
          </a:xfrm>
        </p:spPr>
        <p:txBody>
          <a:bodyPr>
            <a:normAutofit/>
          </a:bodyPr>
          <a:lstStyle/>
          <a:p>
            <a:pPr algn="l"/>
            <a:r>
              <a:rPr lang="sv-SE" sz="2000" dirty="0" smtClean="0">
                <a:solidFill>
                  <a:schemeClr val="tx1"/>
                </a:solidFill>
              </a:rPr>
              <a:t>Ett par exempel från Skellefteå (ca 20 000 sjuka):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13,5 miljoner </a:t>
            </a:r>
            <a:r>
              <a:rPr lang="sv-SE" sz="2000" dirty="0" smtClean="0">
                <a:solidFill>
                  <a:schemeClr val="tx1"/>
                </a:solidFill>
              </a:rPr>
              <a:t>kronor back för Tekniska nämnden varav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8,5 </a:t>
            </a:r>
            <a:r>
              <a:rPr lang="sv-SE" sz="2000" dirty="0">
                <a:solidFill>
                  <a:schemeClr val="tx1"/>
                </a:solidFill>
              </a:rPr>
              <a:t>miljoner kronor för </a:t>
            </a:r>
            <a:r>
              <a:rPr lang="sv-SE" sz="2000" dirty="0" smtClean="0">
                <a:solidFill>
                  <a:schemeClr val="tx1"/>
                </a:solidFill>
              </a:rPr>
              <a:t>renspolning </a:t>
            </a:r>
            <a:r>
              <a:rPr lang="sv-SE" sz="2000" dirty="0">
                <a:solidFill>
                  <a:schemeClr val="tx1"/>
                </a:solidFill>
              </a:rPr>
              <a:t>av ledningar, installation av UV-anläggningar </a:t>
            </a:r>
            <a:r>
              <a:rPr lang="sv-SE" sz="2000" dirty="0" smtClean="0">
                <a:solidFill>
                  <a:schemeClr val="tx1"/>
                </a:solidFill>
              </a:rPr>
              <a:t>m.m.</a:t>
            </a:r>
          </a:p>
          <a:p>
            <a:pPr algn="l"/>
            <a:endParaRPr lang="sv-SE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65201"/>
            <a:ext cx="4932040" cy="30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9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sv-SE" sz="3600" dirty="0" smtClean="0"/>
              <a:t>Kostnad vattenburna utbrott: </a:t>
            </a:r>
            <a:br>
              <a:rPr lang="sv-SE" sz="3600" dirty="0" smtClean="0"/>
            </a:br>
            <a:r>
              <a:rPr lang="sv-SE" sz="3600" dirty="0" smtClean="0"/>
              <a:t>Internationell jämförelse</a:t>
            </a:r>
            <a:br>
              <a:rPr lang="sv-SE" sz="3600" dirty="0" smtClean="0"/>
            </a:br>
            <a:endParaRPr lang="sv-SE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268" y="2060848"/>
            <a:ext cx="81401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6624736" cy="209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2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9241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sv-SE" sz="3600" dirty="0" smtClean="0">
                <a:latin typeface="Calibri" pitchFamily="34" charset="0"/>
              </a:rPr>
              <a:t>Kostnader för dricksvattnets kretslopp</a:t>
            </a:r>
            <a:endParaRPr lang="sv-SE" sz="3600" dirty="0">
              <a:latin typeface="Calibri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sv-SE" sz="2000" dirty="0" smtClean="0">
                <a:latin typeface="Calibri" pitchFamily="34" charset="0"/>
              </a:rPr>
              <a:t>Stora utbrott är en sak, men vad kostar olika delar i hela kretsloppet?</a:t>
            </a:r>
          </a:p>
          <a:p>
            <a:pPr>
              <a:buNone/>
            </a:pPr>
            <a:endParaRPr lang="sv-SE" sz="20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sv-SE" sz="2000" i="1" dirty="0" smtClean="0">
                <a:latin typeface="Calibri" pitchFamily="34" charset="0"/>
              </a:rPr>
              <a:t>Råvatten – byggsten no. 1 för dricksvattenförsörjningen</a:t>
            </a:r>
            <a:endParaRPr lang="sv-SE" sz="2000" dirty="0" smtClean="0">
              <a:latin typeface="Calibri" pitchFamily="34" charset="0"/>
            </a:endParaRPr>
          </a:p>
          <a:p>
            <a:r>
              <a:rPr lang="sv-SE" sz="2000" dirty="0" smtClean="0">
                <a:latin typeface="Calibri" pitchFamily="34" charset="0"/>
              </a:rPr>
              <a:t>Uppsalaåsen värderades till 1,2 miljarder under 1990-talet</a:t>
            </a:r>
          </a:p>
          <a:p>
            <a:r>
              <a:rPr lang="sv-SE" sz="2000" dirty="0" smtClean="0">
                <a:latin typeface="Calibri" pitchFamily="34" charset="0"/>
              </a:rPr>
              <a:t>Mälaren värderas </a:t>
            </a:r>
            <a:r>
              <a:rPr lang="sv-SE" sz="2000" dirty="0" smtClean="0"/>
              <a:t>1,4 </a:t>
            </a:r>
            <a:r>
              <a:rPr lang="sv-SE" sz="2000" dirty="0"/>
              <a:t>mil­jar­der </a:t>
            </a:r>
            <a:r>
              <a:rPr lang="sv-SE" sz="2000" dirty="0" smtClean="0">
                <a:latin typeface="Calibri" pitchFamily="34" charset="0"/>
              </a:rPr>
              <a:t>för </a:t>
            </a:r>
            <a:r>
              <a:rPr lang="sv-SE" sz="2000" dirty="0" smtClean="0"/>
              <a:t>dricksvattenpro­duk­tion </a:t>
            </a:r>
            <a:r>
              <a:rPr lang="sv-SE" sz="2000" dirty="0"/>
              <a:t>och </a:t>
            </a:r>
            <a:r>
              <a:rPr lang="sv-SE" sz="2000" dirty="0" smtClean="0"/>
              <a:t>avloppsrening (självkostnadspris)</a:t>
            </a:r>
            <a:endParaRPr lang="sv-SE" sz="2000" dirty="0" smtClean="0">
              <a:latin typeface="Calibri" pitchFamily="34" charset="0"/>
            </a:endParaRPr>
          </a:p>
          <a:p>
            <a:endParaRPr lang="sv-SE" sz="2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sv-SE" sz="2000" i="1" dirty="0" smtClean="0">
                <a:latin typeface="Calibri" pitchFamily="34" charset="0"/>
              </a:rPr>
              <a:t>Reservvattentäkt i händelse av olycka</a:t>
            </a:r>
          </a:p>
          <a:p>
            <a:r>
              <a:rPr lang="sv-SE" sz="2000" dirty="0" smtClean="0"/>
              <a:t>Råvattenförsörjning, </a:t>
            </a:r>
            <a:r>
              <a:rPr lang="sv-SE" sz="2000" dirty="0"/>
              <a:t>till Sävsjö </a:t>
            </a:r>
            <a:r>
              <a:rPr lang="sv-SE" sz="2000" dirty="0" smtClean="0"/>
              <a:t>från </a:t>
            </a:r>
            <a:r>
              <a:rPr lang="sv-SE" sz="2000" dirty="0"/>
              <a:t>Vetlandas vattentäkt i </a:t>
            </a:r>
            <a:r>
              <a:rPr lang="sv-SE" sz="2000" dirty="0" smtClean="0"/>
              <a:t>Landsbro, till kostnad om cirka </a:t>
            </a:r>
            <a:r>
              <a:rPr lang="sv-SE" sz="2000" dirty="0"/>
              <a:t>15 miljoner </a:t>
            </a:r>
            <a:endParaRPr lang="sv-SE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</a:rPr>
              <a:t>Kostnader (forts.)</a:t>
            </a:r>
            <a:endParaRPr lang="sv-SE" dirty="0">
              <a:latin typeface="Calibri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484784"/>
            <a:ext cx="4464496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v-SE" sz="2000" i="1" dirty="0" smtClean="0">
                <a:latin typeface="Calibri" pitchFamily="34" charset="0"/>
              </a:rPr>
              <a:t>Vattenverk och beredning</a:t>
            </a:r>
          </a:p>
          <a:p>
            <a:pPr>
              <a:spcAft>
                <a:spcPts val="600"/>
              </a:spcAft>
            </a:pPr>
            <a:r>
              <a:rPr lang="sv-SE" sz="2000" b="1" dirty="0" smtClean="0"/>
              <a:t>25 miljoner kronor </a:t>
            </a:r>
            <a:r>
              <a:rPr lang="sv-SE" sz="2000" dirty="0" smtClean="0"/>
              <a:t>för utbyggnad av vattenverket </a:t>
            </a:r>
            <a:r>
              <a:rPr lang="sv-SE" sz="2000" dirty="0"/>
              <a:t>i Skottorp, Laholms </a:t>
            </a:r>
            <a:r>
              <a:rPr lang="sv-SE" sz="2000" dirty="0" smtClean="0"/>
              <a:t>kommun (för </a:t>
            </a:r>
            <a:r>
              <a:rPr lang="sv-SE" sz="2000" dirty="0"/>
              <a:t>att klara dricksvattenförsörjningen i södra Halland och i delar av Båstads </a:t>
            </a:r>
            <a:r>
              <a:rPr lang="sv-SE" sz="2000" dirty="0" smtClean="0"/>
              <a:t>kommun)</a:t>
            </a:r>
            <a:r>
              <a:rPr lang="sv-SE" sz="2000" b="1" dirty="0">
                <a:latin typeface="Calibri" pitchFamily="34" charset="0"/>
              </a:rPr>
              <a:t> </a:t>
            </a:r>
            <a:endParaRPr lang="sv-SE" sz="2000" b="1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2000" b="1" dirty="0"/>
              <a:t>200 miljoner kronor </a:t>
            </a:r>
            <a:r>
              <a:rPr lang="sv-SE" sz="2000" dirty="0" smtClean="0"/>
              <a:t>för byggandet av </a:t>
            </a:r>
            <a:r>
              <a:rPr lang="sv-SE" sz="2000" dirty="0"/>
              <a:t>ett helt nytt vattenverk för centrala Luleå</a:t>
            </a:r>
            <a:endParaRPr lang="sv-SE" sz="2000" b="1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2000" b="1" dirty="0" smtClean="0">
                <a:latin typeface="Calibri" pitchFamily="34" charset="0"/>
              </a:rPr>
              <a:t>900 </a:t>
            </a:r>
            <a:r>
              <a:rPr lang="sv-SE" sz="2000" b="1" dirty="0">
                <a:latin typeface="Calibri" pitchFamily="34" charset="0"/>
              </a:rPr>
              <a:t>miljoner </a:t>
            </a:r>
            <a:r>
              <a:rPr lang="sv-SE" sz="2000" dirty="0">
                <a:latin typeface="Calibri" pitchFamily="34" charset="0"/>
              </a:rPr>
              <a:t>i investering vid installation av ultrafiltrering, Göteborg </a:t>
            </a:r>
            <a:r>
              <a:rPr lang="sv-SE" sz="2000" dirty="0" smtClean="0">
                <a:latin typeface="Calibri" pitchFamily="34" charset="0"/>
              </a:rPr>
              <a:t>Vatten</a:t>
            </a:r>
          </a:p>
          <a:p>
            <a:pPr>
              <a:buNone/>
            </a:pPr>
            <a:r>
              <a:rPr lang="sv-SE" sz="2000" i="1" dirty="0" smtClean="0">
                <a:latin typeface="Calibri" pitchFamily="34" charset="0"/>
              </a:rPr>
              <a:t>Distribution (ledningsnät m.m.)</a:t>
            </a:r>
          </a:p>
          <a:p>
            <a:r>
              <a:rPr lang="sv-SE" sz="2000" b="1" dirty="0" smtClean="0"/>
              <a:t>190 miljoner kronor </a:t>
            </a:r>
            <a:r>
              <a:rPr lang="sv-SE" sz="2000" dirty="0" smtClean="0"/>
              <a:t>kostade överföringsledning, inkl. en tryckstegring och flera pumpstationer, mellan Uddevalla- Ljungskile (2,1 mil lång)</a:t>
            </a:r>
            <a:endParaRPr lang="sv-SE" sz="2000" dirty="0">
              <a:latin typeface="Calibri" pitchFamily="34" charset="0"/>
            </a:endParaRPr>
          </a:p>
        </p:txBody>
      </p:sp>
      <p:pic>
        <p:nvPicPr>
          <p:cNvPr id="5" name="Picture 2" descr="http://www.lulea.se/images/18.6ebed23a109d954a359800037231/Vatten+chemaatisk+b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2520280" cy="4536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67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564904"/>
            <a:ext cx="7416824" cy="3168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1700" i="1" dirty="0" smtClean="0">
                <a:latin typeface="Calibri" pitchFamily="34" charset="0"/>
              </a:rPr>
              <a:t>Smitta</a:t>
            </a:r>
          </a:p>
          <a:p>
            <a:r>
              <a:rPr lang="sv-SE" sz="1700" dirty="0" smtClean="0">
                <a:latin typeface="Calibri" pitchFamily="34" charset="0"/>
              </a:rPr>
              <a:t> [Se tidigare exempel på sammanställningar]</a:t>
            </a:r>
          </a:p>
          <a:p>
            <a:pPr marL="0" indent="0">
              <a:buNone/>
            </a:pPr>
            <a:endParaRPr lang="sv-SE" sz="1700" dirty="0" smtClean="0">
              <a:latin typeface="Calibri" pitchFamily="34" charset="0"/>
            </a:endParaRPr>
          </a:p>
          <a:p>
            <a:pPr>
              <a:buNone/>
            </a:pPr>
            <a:r>
              <a:rPr lang="sv-SE" sz="1700" i="1" dirty="0" smtClean="0">
                <a:latin typeface="Calibri" pitchFamily="34" charset="0"/>
              </a:rPr>
              <a:t>Utsläpp</a:t>
            </a:r>
          </a:p>
          <a:p>
            <a:r>
              <a:rPr lang="sv-SE" sz="1700" b="1" dirty="0"/>
              <a:t>1,9 miljoner kronor </a:t>
            </a:r>
            <a:r>
              <a:rPr lang="sv-SE" sz="1700" dirty="0" smtClean="0"/>
              <a:t>för sanering </a:t>
            </a:r>
            <a:r>
              <a:rPr lang="sv-SE" sz="1700" dirty="0"/>
              <a:t>efter </a:t>
            </a:r>
            <a:r>
              <a:rPr lang="sv-SE" sz="1700" dirty="0" smtClean="0"/>
              <a:t>dieseloljeutsläpp våran 2012 </a:t>
            </a:r>
            <a:r>
              <a:rPr lang="sv-SE" sz="1700" dirty="0"/>
              <a:t>nära Hyndevads </a:t>
            </a:r>
            <a:r>
              <a:rPr lang="sv-SE" sz="1700" dirty="0" smtClean="0"/>
              <a:t>vattenverk, </a:t>
            </a:r>
            <a:r>
              <a:rPr lang="sv-SE" sz="1700" dirty="0"/>
              <a:t>Eskilstuna </a:t>
            </a:r>
            <a:r>
              <a:rPr lang="sv-SE" sz="1700" dirty="0" smtClean="0"/>
              <a:t>kommun </a:t>
            </a:r>
          </a:p>
          <a:p>
            <a:r>
              <a:rPr lang="sv-SE" sz="1700" b="1" dirty="0" smtClean="0"/>
              <a:t>50 miljoner kronor </a:t>
            </a:r>
            <a:r>
              <a:rPr lang="sv-SE" sz="1700" dirty="0" smtClean="0"/>
              <a:t>för sanering efter Värnamo-tvätten</a:t>
            </a:r>
            <a:r>
              <a:rPr lang="sv-SE" sz="1700" dirty="0"/>
              <a:t>, en tvättinrättning som lades ned på </a:t>
            </a:r>
            <a:r>
              <a:rPr lang="sv-SE" sz="1700" dirty="0" smtClean="0"/>
              <a:t>1980-talet. </a:t>
            </a:r>
            <a:r>
              <a:rPr lang="sv-SE" sz="1700" dirty="0" err="1"/>
              <a:t>Ljuseveka</a:t>
            </a:r>
            <a:r>
              <a:rPr lang="sv-SE" sz="1700" dirty="0"/>
              <a:t> vattenverk ligger 450 meter från den gamla </a:t>
            </a:r>
            <a:r>
              <a:rPr lang="sv-SE" sz="1700" dirty="0" smtClean="0"/>
              <a:t>industritomten. Saneringen tar uppskattningsvis 2-5 år (ev. längre)</a:t>
            </a:r>
          </a:p>
          <a:p>
            <a:pPr marL="0" indent="0">
              <a:buNone/>
            </a:pPr>
            <a:endParaRPr lang="sv-SE" sz="1700" dirty="0"/>
          </a:p>
          <a:p>
            <a:pPr marL="0" indent="0">
              <a:buNone/>
            </a:pPr>
            <a:r>
              <a:rPr lang="sv-SE" sz="1700" dirty="0" smtClean="0"/>
              <a:t>Översvämning</a:t>
            </a:r>
          </a:p>
          <a:p>
            <a:r>
              <a:rPr lang="sv-SE" sz="1700" b="1" dirty="0">
                <a:latin typeface="Calibri" pitchFamily="34" charset="0"/>
              </a:rPr>
              <a:t>6 miljoner kronor </a:t>
            </a:r>
            <a:r>
              <a:rPr lang="sv-SE" sz="1700" dirty="0">
                <a:latin typeface="Calibri" pitchFamily="34" charset="0"/>
              </a:rPr>
              <a:t>i kostnader vid översvämning av vattenverket Abborren, Skellefteå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4" name="Picture 2" descr="http://www.jarfalla.se/images/18.6355bfc91326807d56580001049/ny+vattenetsvag++med+b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6672"/>
            <a:ext cx="3671714" cy="2243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6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1051</Words>
  <Application>Microsoft Office PowerPoint</Application>
  <PresentationFormat>Bildspel på skärmen (4:3)</PresentationFormat>
  <Paragraphs>144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PowerPoint-presentation</vt:lpstr>
      <vt:lpstr>Dricksvatten på Livsmedelsverket</vt:lpstr>
      <vt:lpstr>Dricksvattenförsörjningen</vt:lpstr>
      <vt:lpstr>Kostnader vattenburna utbrott 2010-11</vt:lpstr>
      <vt:lpstr>Kostnader 2010-11 (forts.)</vt:lpstr>
      <vt:lpstr>Kostnad vattenburna utbrott:  Internationell jämförelse </vt:lpstr>
      <vt:lpstr>Kostnader för dricksvattnets kretslopp</vt:lpstr>
      <vt:lpstr>Kostnader (forts.)</vt:lpstr>
      <vt:lpstr>PowerPoint-presentation</vt:lpstr>
      <vt:lpstr>Kostnadsexempel på ”helhetslösningar” från 2012</vt:lpstr>
      <vt:lpstr>Vad kan och bör kommunen göra?</vt:lpstr>
      <vt:lpstr>Vad kan och bör myndigheter göra?</vt:lpstr>
      <vt:lpstr>Tack för idag!</vt:lpstr>
    </vt:vector>
  </TitlesOfParts>
  <Company>Livsmedelsverket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eril</dc:creator>
  <cp:lastModifiedBy>Ann-Charlotte Berntsson</cp:lastModifiedBy>
  <cp:revision>211</cp:revision>
  <cp:lastPrinted>2012-10-17T14:46:29Z</cp:lastPrinted>
  <dcterms:created xsi:type="dcterms:W3CDTF">2012-04-26T10:46:14Z</dcterms:created>
  <dcterms:modified xsi:type="dcterms:W3CDTF">2012-10-24T11:20:24Z</dcterms:modified>
</cp:coreProperties>
</file>