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8" r:id="rId5"/>
    <p:sldId id="258" r:id="rId6"/>
    <p:sldId id="265" r:id="rId7"/>
    <p:sldId id="264" r:id="rId8"/>
    <p:sldId id="262" r:id="rId9"/>
    <p:sldId id="263" r:id="rId10"/>
    <p:sldId id="266" r:id="rId11"/>
    <p:sldId id="269" r:id="rId12"/>
  </p:sldIdLst>
  <p:sldSz cx="9144000" cy="5143500" type="screen16x9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1048" autoAdjust="0"/>
  </p:normalViewPr>
  <p:slideViewPr>
    <p:cSldViewPr>
      <p:cViewPr varScale="1">
        <p:scale>
          <a:sx n="119" d="100"/>
          <a:sy n="119" d="100"/>
        </p:scale>
        <p:origin x="-1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92F5-30AD-4FBA-89F6-3F9CDE58E2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62571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329730" y="4715154"/>
            <a:ext cx="613821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EC04-C6EE-44FF-8428-8BC21D36B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42116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65113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8038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315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 smtClean="0"/>
              <a:t>Välkomna </a:t>
            </a:r>
          </a:p>
          <a:p>
            <a:r>
              <a:rPr lang="sv-SE" sz="1800" dirty="0" smtClean="0"/>
              <a:t>Presentation av mig</a:t>
            </a:r>
          </a:p>
          <a:p>
            <a:r>
              <a:rPr lang="sv-SE" sz="1800" dirty="0" smtClean="0"/>
              <a:t>			</a:t>
            </a: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16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Oklart</a:t>
            </a:r>
            <a:r>
              <a:rPr lang="sv-SE" baseline="0" dirty="0" smtClean="0"/>
              <a:t> syfte ger urvattnade och oklara föreskrifter. </a:t>
            </a:r>
          </a:p>
          <a:p>
            <a:r>
              <a:rPr lang="sv-SE" baseline="0" dirty="0" smtClean="0"/>
              <a:t>	de ska vara tydliga</a:t>
            </a:r>
          </a:p>
          <a:p>
            <a:r>
              <a:rPr lang="sv-SE" baseline="0" dirty="0" smtClean="0"/>
              <a:t>	det ska framgå vad som är förbjudet, om det krävs tillstånd eller anmälan</a:t>
            </a:r>
          </a:p>
          <a:p>
            <a:r>
              <a:rPr lang="sv-SE" baseline="0" dirty="0" smtClean="0"/>
              <a:t>	de ska förstås av myndigheten</a:t>
            </a:r>
          </a:p>
          <a:p>
            <a:r>
              <a:rPr lang="sv-SE" baseline="0" dirty="0" smtClean="0"/>
              <a:t>	de ska förstås av de som bor eller bedriver verksamhet inom vattenskyddsområdet </a:t>
            </a:r>
          </a:p>
          <a:p>
            <a:r>
              <a:rPr lang="sv-SE" baseline="0" dirty="0" smtClean="0"/>
              <a:t>	de ska kunna tillämpas</a:t>
            </a:r>
          </a:p>
          <a:p>
            <a:r>
              <a:rPr lang="sv-SE" baseline="0" dirty="0" smtClean="0"/>
              <a:t>	det ska gå att utöva tillsyn över föreskrifterna för länsstyrelsen och miljönämnderna.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93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Så</a:t>
            </a:r>
            <a:r>
              <a:rPr lang="sv-SE" baseline="0" dirty="0" smtClean="0"/>
              <a:t> </a:t>
            </a:r>
            <a:r>
              <a:rPr lang="sv-SE" baseline="0" smtClean="0"/>
              <a:t>därför får jag </a:t>
            </a:r>
            <a:r>
              <a:rPr lang="sv-SE" baseline="0" dirty="0" smtClean="0"/>
              <a:t>åter hälsa </a:t>
            </a:r>
            <a:r>
              <a:rPr lang="sv-SE" baseline="0" smtClean="0"/>
              <a:t>er välkomna.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17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66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61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Vissa revideringar</a:t>
            </a:r>
            <a:r>
              <a:rPr lang="sv-SE" baseline="0" dirty="0" smtClean="0"/>
              <a:t> av programmet kommer att ske.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91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aseline="0" dirty="0" smtClean="0"/>
              <a:t>Vi har inget fullgott skydd idag och vi når målen med åtgärder</a:t>
            </a:r>
          </a:p>
          <a:p>
            <a:endParaRPr lang="sv-SE" sz="1600" dirty="0" smtClean="0"/>
          </a:p>
          <a:p>
            <a:r>
              <a:rPr lang="sv-SE" sz="1600" dirty="0" smtClean="0"/>
              <a:t>För</a:t>
            </a:r>
            <a:r>
              <a:rPr lang="sv-SE" sz="1600" baseline="0" dirty="0" smtClean="0"/>
              <a:t> att nå målen så innebär det en viss kostnad.</a:t>
            </a:r>
          </a:p>
          <a:p>
            <a:endParaRPr lang="sv-SE" sz="1600" baseline="0" dirty="0" smtClean="0"/>
          </a:p>
          <a:p>
            <a:r>
              <a:rPr lang="sv-SE" sz="1600" baseline="0" dirty="0" smtClean="0"/>
              <a:t>Alla vill ha ett bra vatten – men när man pratar om det så kommer man in på åtgärder </a:t>
            </a:r>
            <a:r>
              <a:rPr lang="sv-SE" sz="1600" baseline="0" dirty="0" err="1" smtClean="0"/>
              <a:t>exv</a:t>
            </a:r>
            <a:r>
              <a:rPr lang="sv-SE" sz="1600" baseline="0" dirty="0" smtClean="0"/>
              <a:t> </a:t>
            </a:r>
            <a:r>
              <a:rPr lang="sv-SE" sz="1600" baseline="0" dirty="0" err="1" smtClean="0"/>
              <a:t>vsko</a:t>
            </a:r>
            <a:r>
              <a:rPr lang="sv-SE" sz="1600" baseline="0" dirty="0" smtClean="0"/>
              <a:t> och åtgärder innebär kostnader.</a:t>
            </a:r>
          </a:p>
          <a:p>
            <a:endParaRPr lang="sv-SE" sz="1600" baseline="0" dirty="0" smtClean="0"/>
          </a:p>
          <a:p>
            <a:r>
              <a:rPr lang="sv-SE" sz="1600" dirty="0" smtClean="0"/>
              <a:t>Vem som ska betala är ingen fråga för </a:t>
            </a:r>
            <a:r>
              <a:rPr lang="sv-SE" sz="1600" dirty="0" err="1" smtClean="0"/>
              <a:t>HaV</a:t>
            </a:r>
            <a:endParaRPr lang="sv-SE" sz="1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66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 smtClean="0"/>
              <a:t>Myndigheternas</a:t>
            </a:r>
            <a:r>
              <a:rPr lang="sv-SE" sz="1800" baseline="0" dirty="0" smtClean="0"/>
              <a:t> arbete med åtgärdsprogrammen </a:t>
            </a:r>
          </a:p>
          <a:p>
            <a:r>
              <a:rPr lang="sv-SE" sz="1800" baseline="0" dirty="0" smtClean="0"/>
              <a:t>Riksdagens miljökvalitetsmål. </a:t>
            </a:r>
            <a:endParaRPr lang="sv-SE" sz="1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 smtClean="0"/>
              <a:t>Arbetet med vattenmyndigheternas åtgärdsprogram är i full gång och där har vattenverksinnehavarna stor uppgift att se till att vattenskyddsområde inrättas.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 smtClean="0"/>
              <a:t>Enligt riksdagens miljökvalitetsmål ska också dricksvattentillgångar skyddas  och anger då vattenskyddsområde. </a:t>
            </a:r>
          </a:p>
          <a:p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68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 smtClean="0"/>
              <a:t>Behovet av skydd av vattentäkten blir ju inte mindre av att det kan medföra vissa kostnader för t.ex. att ta fram underlagsmaterial, juristkostnader och att inrätta vattenskyddsområde. </a:t>
            </a:r>
          </a:p>
          <a:p>
            <a:r>
              <a:rPr lang="sv-SE" sz="1800" dirty="0" smtClean="0"/>
              <a:t>Om vi</a:t>
            </a:r>
            <a:r>
              <a:rPr lang="sv-SE" sz="1800" baseline="0" dirty="0" smtClean="0"/>
              <a:t> inte har ett fullgott skydd för vattentäkten behöver det vidtas åtgärder och det kostar pengar.</a:t>
            </a:r>
            <a:endParaRPr lang="sv-SE" sz="1800" dirty="0" smtClean="0"/>
          </a:p>
          <a:p>
            <a:endParaRPr lang="sv-SE" sz="1800" dirty="0"/>
          </a:p>
          <a:p>
            <a:r>
              <a:rPr lang="sv-SE" sz="1800" dirty="0" smtClean="0"/>
              <a:t>Den som betalar kostnaderna för inrättandet av vattenskyddsområde är vattenverks-/vattentäktsinnehavaren.</a:t>
            </a: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44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viktigaste</a:t>
            </a:r>
            <a:r>
              <a:rPr lang="sv-SE" baseline="0" dirty="0" smtClean="0"/>
              <a:t> utgångspunkten är att dricksvattentäkter behöver ett bra skydd.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Behovet av skydd av vattentäkten blir ju inte mindre av att det kan medföra vissa kostnader för t.ex. att ta fram underlagsmaterial, juristkostnader och att inrätta vattenskyddsområde. </a:t>
            </a:r>
          </a:p>
          <a:p>
            <a:endParaRPr lang="sv-SE" dirty="0" smtClean="0"/>
          </a:p>
          <a:p>
            <a:r>
              <a:rPr lang="sv-SE" dirty="0" smtClean="0"/>
              <a:t>Den som betalar kostnaderna för inrättandet av vattenskyddsområde är vattenverks-/vattentäktsinnehavaren.</a:t>
            </a:r>
          </a:p>
          <a:p>
            <a:endParaRPr lang="sv-SE" dirty="0" smtClean="0"/>
          </a:p>
          <a:p>
            <a:r>
              <a:rPr lang="sv-SE" dirty="0" smtClean="0"/>
              <a:t>Vad menas med att det är dyrt – ur vilket perspektiv ska det</a:t>
            </a:r>
            <a:r>
              <a:rPr lang="sv-SE" baseline="0" dirty="0" smtClean="0"/>
              <a:t> ses. Förebyggande skydd eller sanera i efterhand. Långsiktighet – flergenerationsperspektiv. 1000 – års perspektiv. Fördela kostnaderna för skyddet på flera år. </a:t>
            </a:r>
            <a:endParaRPr lang="sv-SE" dirty="0" smtClean="0"/>
          </a:p>
          <a:p>
            <a:r>
              <a:rPr lang="sv-SE" dirty="0" smtClean="0"/>
              <a:t>Frågor som</a:t>
            </a:r>
            <a:r>
              <a:rPr lang="sv-SE" baseline="0" dirty="0" smtClean="0"/>
              <a:t> dyker upp och som kan behöva  tas om hand. </a:t>
            </a:r>
          </a:p>
          <a:p>
            <a:r>
              <a:rPr lang="sv-SE" baseline="0" dirty="0" smtClean="0"/>
              <a:t>Dessa punkter kommer att belysas och behandlas på olika sätt av dagens olika föredragshållare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59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Exempel på investeringar får vi höra</a:t>
            </a:r>
            <a:r>
              <a:rPr lang="sv-SE" baseline="0" dirty="0" smtClean="0"/>
              <a:t> mera om idag.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Men Göteborgs </a:t>
            </a:r>
            <a:r>
              <a:rPr lang="sv-SE" baseline="0" dirty="0" err="1" smtClean="0"/>
              <a:t>VA-verk</a:t>
            </a:r>
            <a:r>
              <a:rPr lang="sv-SE" baseline="0" dirty="0" smtClean="0"/>
              <a:t> gör bedömningen att installationen av ett nytt filter till en kostnad av 750 miljoner kronor är en samhällsekonomiskt lönsam investering. 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- </a:t>
            </a:r>
            <a:r>
              <a:rPr lang="sv-SE" baseline="0" dirty="0" smtClean="0">
                <a:solidFill>
                  <a:srgbClr val="FFFF00"/>
                </a:solidFill>
              </a:rPr>
              <a:t>Kan skyddet av vattentäkter kosta politiska väljare?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EC04-C6EE-44FF-8428-8BC21D36B1A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15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63712" y="583234"/>
            <a:ext cx="5616000" cy="11025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63712" y="1900671"/>
            <a:ext cx="5616000" cy="131445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81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25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3712" y="1924049"/>
            <a:ext cx="3456000" cy="2663825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1500"/>
              </a:lnSpc>
              <a:defRPr sz="12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64088" y="1924049"/>
            <a:ext cx="3456062" cy="2663825"/>
          </a:xfrm>
        </p:spPr>
        <p:txBody>
          <a:bodyPr/>
          <a:lstStyle>
            <a:lvl1pPr>
              <a:lnSpc>
                <a:spcPts val="2200"/>
              </a:lnSpc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1500"/>
              </a:lnSpc>
              <a:defRPr sz="12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84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497372"/>
            <a:ext cx="5421381" cy="1087128"/>
          </a:xfrm>
        </p:spPr>
        <p:txBody>
          <a:bodyPr/>
          <a:lstStyle>
            <a:lvl1pPr>
              <a:lnSpc>
                <a:spcPts val="3600"/>
              </a:lnSpc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8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1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93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51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Alterna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63712" y="583234"/>
            <a:ext cx="5616000" cy="11025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63712" y="1900671"/>
            <a:ext cx="5616000" cy="131445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6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56761" y="699542"/>
            <a:ext cx="5421381" cy="871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>Arial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63712" y="1916750"/>
            <a:ext cx="7056760" cy="267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430171" y="4787406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9440" y="4790478"/>
            <a:ext cx="135223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90508"/>
            <a:ext cx="626469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Clas Magnusson HaV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00392" y="4790508"/>
            <a:ext cx="707794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789ADA9-B8AF-40A6-8885-4ED779507B0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89" y="363021"/>
            <a:ext cx="1331979" cy="52882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747096" y="5236046"/>
            <a:ext cx="54726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b="1" i="0" dirty="0" smtClean="0"/>
              <a:t>För att ändra/uppdatera/ta bort ”Presentationsnamn” och ”Namn” i foten, gå in på ”Infoga - Sidhuvud/sidfot” </a:t>
            </a:r>
            <a:endParaRPr lang="sv-SE" sz="700" b="1" i="0" dirty="0"/>
          </a:p>
        </p:txBody>
      </p:sp>
    </p:spTree>
    <p:extLst>
      <p:ext uri="{BB962C8B-B14F-4D97-AF65-F5344CB8AC3E}">
        <p14:creationId xmlns:p14="http://schemas.microsoft.com/office/powerpoint/2010/main" val="1620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7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rgbClr val="007CC8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ts val="2600"/>
        </a:lnSpc>
        <a:spcBef>
          <a:spcPts val="600"/>
        </a:spcBef>
        <a:buClr>
          <a:srgbClr val="4CB48A"/>
        </a:buClr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ts val="2400"/>
        </a:lnSpc>
        <a:spcBef>
          <a:spcPts val="1500"/>
        </a:spcBef>
        <a:buClr>
          <a:srgbClr val="4CB48A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lnSpc>
          <a:spcPts val="1900"/>
        </a:lnSpc>
        <a:spcBef>
          <a:spcPts val="1800"/>
        </a:spcBef>
        <a:buClr>
          <a:srgbClr val="4CB48A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0975" algn="l" defTabSz="914400" rtl="0" eaLnBrk="1" latinLnBrk="0" hangingPunct="1">
        <a:lnSpc>
          <a:spcPts val="1400"/>
        </a:lnSpc>
        <a:spcBef>
          <a:spcPts val="1000"/>
        </a:spcBef>
        <a:buClr>
          <a:srgbClr val="4CB48A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3038" algn="l" defTabSz="914400" rtl="0" eaLnBrk="1" latinLnBrk="0" hangingPunct="1">
        <a:lnSpc>
          <a:spcPts val="1000"/>
        </a:lnSpc>
        <a:spcBef>
          <a:spcPts val="600"/>
        </a:spcBef>
        <a:buClr>
          <a:srgbClr val="4CB48A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1259632" y="627534"/>
            <a:ext cx="6552128" cy="1412452"/>
          </a:xfrm>
        </p:spPr>
        <p:txBody>
          <a:bodyPr/>
          <a:lstStyle/>
          <a:p>
            <a:pPr algn="ctr"/>
            <a:r>
              <a:rPr lang="sv-SE" sz="2800" dirty="0" smtClean="0"/>
              <a:t>Skyddet av våra dricksvattentillgångar:</a:t>
            </a:r>
            <a:br>
              <a:rPr lang="sv-SE" sz="2800" dirty="0" smtClean="0"/>
            </a:br>
            <a:r>
              <a:rPr lang="sv-SE" sz="2800" dirty="0" smtClean="0"/>
              <a:t>”Vad kostar det och vem ska betala?”</a:t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31640" y="2139702"/>
            <a:ext cx="6264696" cy="1440160"/>
          </a:xfrm>
        </p:spPr>
        <p:txBody>
          <a:bodyPr>
            <a:noAutofit/>
          </a:bodyPr>
          <a:lstStyle/>
          <a:p>
            <a:pPr algn="ctr"/>
            <a:r>
              <a:rPr lang="sv-SE" sz="2000" dirty="0" smtClean="0"/>
              <a:t>Seminarium den 18 oktober 2012 i Göteborg.</a:t>
            </a:r>
          </a:p>
          <a:p>
            <a:pPr algn="ctr"/>
            <a:r>
              <a:rPr lang="sv-SE" sz="2000" dirty="0" smtClean="0"/>
              <a:t>I samverkan med Nationellt nätverk för dricksvatten.</a:t>
            </a:r>
            <a:br>
              <a:rPr lang="sv-SE" sz="2000" dirty="0" smtClean="0"/>
            </a:br>
            <a:r>
              <a:rPr lang="sv-SE" sz="2000" dirty="0" smtClean="0"/>
              <a:t>Clas Magnusson, </a:t>
            </a:r>
            <a:r>
              <a:rPr lang="sv-SE" sz="2000" dirty="0" err="1" smtClean="0"/>
              <a:t>HaV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81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123478"/>
            <a:ext cx="5421381" cy="936104"/>
          </a:xfrm>
        </p:spPr>
        <p:txBody>
          <a:bodyPr/>
          <a:lstStyle/>
          <a:p>
            <a:pPr algn="ctr"/>
            <a:r>
              <a:rPr lang="sv-SE" dirty="0" smtClean="0"/>
              <a:t>Några nyckelord i samband med vattentäktsskydd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712" y="1131590"/>
            <a:ext cx="7056760" cy="3456105"/>
          </a:xfrm>
        </p:spPr>
        <p:txBody>
          <a:bodyPr>
            <a:noAutofit/>
          </a:bodyPr>
          <a:lstStyle/>
          <a:p>
            <a:r>
              <a:rPr lang="sv-SE" sz="1400" dirty="0" smtClean="0"/>
              <a:t>Skyddet – ska vara anpassat och verkligt</a:t>
            </a:r>
          </a:p>
          <a:p>
            <a:r>
              <a:rPr lang="sv-SE" sz="1400" dirty="0" smtClean="0"/>
              <a:t>Långsiktighet - flergenerationsperspektiv</a:t>
            </a:r>
          </a:p>
          <a:p>
            <a:r>
              <a:rPr lang="sv-SE" sz="1400" dirty="0" smtClean="0"/>
              <a:t>Intressemotsättningar – går ej vara alla till lags!</a:t>
            </a:r>
          </a:p>
          <a:p>
            <a:r>
              <a:rPr lang="sv-SE" sz="1400" dirty="0" smtClean="0"/>
              <a:t>Kostnader - vad menas? Att inte skydda eller?</a:t>
            </a:r>
          </a:p>
          <a:p>
            <a:r>
              <a:rPr lang="sv-SE" sz="1400" dirty="0" smtClean="0"/>
              <a:t>Ansvar – Vattenverksinnehavaren ansvarar för att täkten får skydd</a:t>
            </a:r>
          </a:p>
          <a:p>
            <a:r>
              <a:rPr lang="sv-SE" sz="1400" dirty="0" smtClean="0"/>
              <a:t>Samarbete/förankring inom kommunen – informera utåt</a:t>
            </a:r>
          </a:p>
          <a:p>
            <a:r>
              <a:rPr lang="sv-SE" sz="1400" dirty="0" smtClean="0"/>
              <a:t>Bra beslut  - sätt ner foten! Oklart syfte med vattenskyddsområde  </a:t>
            </a:r>
            <a:br>
              <a:rPr lang="sv-SE" sz="1400" dirty="0" smtClean="0"/>
            </a:br>
            <a:r>
              <a:rPr lang="sv-SE" sz="1400" dirty="0" smtClean="0"/>
              <a:t>ger</a:t>
            </a:r>
            <a:r>
              <a:rPr lang="sv-SE" sz="1400" dirty="0"/>
              <a:t> </a:t>
            </a:r>
            <a:r>
              <a:rPr lang="sv-SE" sz="1400" dirty="0" smtClean="0"/>
              <a:t>urvattnade och oklara föreskrifter</a:t>
            </a:r>
          </a:p>
          <a:p>
            <a:r>
              <a:rPr lang="sv-SE" sz="1400" dirty="0" smtClean="0"/>
              <a:t>Låt inte minsta gemensamma nämnaren bli avgörande för skyddsnivån    </a:t>
            </a:r>
            <a:endParaRPr lang="sv-SE" sz="1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Mer om detta får vi höra under dagen!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1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699542"/>
            <a:ext cx="5421381" cy="648072"/>
          </a:xfrm>
        </p:spPr>
        <p:txBody>
          <a:bodyPr/>
          <a:lstStyle/>
          <a:p>
            <a:pPr algn="ctr"/>
            <a:r>
              <a:rPr lang="sv-SE" sz="2800" dirty="0"/>
              <a:t>Bakgrund:</a:t>
            </a:r>
            <a:r>
              <a:rPr lang="sv-SE" sz="2000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03648" y="1419622"/>
            <a:ext cx="7056760" cy="31750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7200" dirty="0" smtClean="0"/>
              <a:t>I </a:t>
            </a:r>
            <a:r>
              <a:rPr lang="sv-SE" sz="7200" dirty="0"/>
              <a:t>arbetet med skydd av dricksvattnet förs ofta upp aspekter </a:t>
            </a:r>
            <a:r>
              <a:rPr lang="sv-SE" sz="7200" dirty="0" smtClean="0"/>
              <a:t>som: </a:t>
            </a:r>
          </a:p>
          <a:p>
            <a:r>
              <a:rPr lang="sv-SE" sz="7200" dirty="0" smtClean="0"/>
              <a:t>vi behöver ett bra råvattenskydd, </a:t>
            </a:r>
          </a:p>
          <a:p>
            <a:r>
              <a:rPr lang="sv-SE" sz="7200" dirty="0" smtClean="0"/>
              <a:t>vi har redan ett mycket bra dricksvatten,</a:t>
            </a:r>
          </a:p>
          <a:p>
            <a:r>
              <a:rPr lang="sv-SE" sz="7200" dirty="0"/>
              <a:t>d</a:t>
            </a:r>
            <a:r>
              <a:rPr lang="sv-SE" sz="7200" dirty="0" smtClean="0"/>
              <a:t>ricksvattenförsörjningen får inte vara kostsam,</a:t>
            </a:r>
          </a:p>
          <a:p>
            <a:r>
              <a:rPr lang="sv-SE" sz="7200" dirty="0"/>
              <a:t>a</a:t>
            </a:r>
            <a:r>
              <a:rPr lang="sv-SE" sz="7200" dirty="0" smtClean="0"/>
              <a:t>tt skydda dricksvattenförsörjningen blir för dyrt</a:t>
            </a:r>
          </a:p>
          <a:p>
            <a:r>
              <a:rPr lang="sv-SE" sz="7200" dirty="0" smtClean="0"/>
              <a:t>insatser drabbar dessutom den enskilde för hårt, </a:t>
            </a:r>
          </a:p>
          <a:p>
            <a:r>
              <a:rPr lang="sv-SE" sz="7200" dirty="0"/>
              <a:t>v</a:t>
            </a:r>
            <a:r>
              <a:rPr lang="sv-SE" sz="7200" dirty="0" smtClean="0"/>
              <a:t>i ska inte höja </a:t>
            </a:r>
            <a:r>
              <a:rPr lang="sv-SE" sz="7200" dirty="0" err="1" smtClean="0"/>
              <a:t>VA-taxan</a:t>
            </a:r>
            <a:r>
              <a:rPr lang="sv-SE" sz="7200" dirty="0" smtClean="0"/>
              <a:t>  </a:t>
            </a:r>
          </a:p>
          <a:p>
            <a:r>
              <a:rPr lang="sv-SE" sz="7200" dirty="0"/>
              <a:t>m</a:t>
            </a:r>
            <a:r>
              <a:rPr lang="sv-SE" sz="7200" dirty="0" smtClean="0"/>
              <a:t>.m.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4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 dirty="0"/>
              <a:t>Syftet med dagen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Syftet med dagen är </a:t>
            </a:r>
            <a:r>
              <a:rPr lang="sv-SE" dirty="0"/>
              <a:t>att ge olika infallsvinklar </a:t>
            </a:r>
            <a:r>
              <a:rPr lang="sv-SE" dirty="0" smtClean="0"/>
              <a:t>på  </a:t>
            </a:r>
            <a:r>
              <a:rPr lang="sv-SE" dirty="0"/>
              <a:t>ekonomiska aspekter och kostnader i samband med skyddet av </a:t>
            </a:r>
            <a:r>
              <a:rPr lang="sv-SE" dirty="0" smtClean="0"/>
              <a:t>dricksvattentillgångar</a:t>
            </a:r>
          </a:p>
          <a:p>
            <a:endParaRPr lang="sv-SE" dirty="0"/>
          </a:p>
          <a:p>
            <a:r>
              <a:rPr lang="sv-SE" dirty="0" smtClean="0"/>
              <a:t>Seminariet är till stor del kopplat till vattenskyddsområdet som skyddsform.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9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4</a:t>
            </a:fld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92696" y="483518"/>
            <a:ext cx="69127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Preliminärt program </a:t>
            </a:r>
            <a:endParaRPr lang="sv-SE" dirty="0"/>
          </a:p>
          <a:p>
            <a:r>
              <a:rPr lang="sv-SE" sz="1200" dirty="0"/>
              <a:t>10.00 	Välkommen, inledning, syfte och bakgrund	Clas Magnusson </a:t>
            </a:r>
            <a:r>
              <a:rPr lang="sv-SE" sz="1200" dirty="0" err="1"/>
              <a:t>HaV</a:t>
            </a:r>
            <a:endParaRPr lang="sv-SE" sz="1200" dirty="0"/>
          </a:p>
          <a:p>
            <a:r>
              <a:rPr lang="sv-SE" sz="1200" dirty="0"/>
              <a:t>	Miljöbalkens regler om ersättning	</a:t>
            </a:r>
            <a:r>
              <a:rPr lang="sv-SE" sz="1200" dirty="0" smtClean="0"/>
              <a:t>                      Karin </a:t>
            </a:r>
            <a:r>
              <a:rPr lang="sv-SE" sz="1200" dirty="0"/>
              <a:t>Wall </a:t>
            </a:r>
            <a:r>
              <a:rPr lang="sv-SE" sz="1200" dirty="0" err="1"/>
              <a:t>HaV</a:t>
            </a:r>
            <a:endParaRPr lang="sv-SE" sz="1200" dirty="0"/>
          </a:p>
          <a:p>
            <a:r>
              <a:rPr lang="sv-SE" sz="1200" dirty="0" smtClean="0"/>
              <a:t>	Erfarenheter </a:t>
            </a:r>
            <a:r>
              <a:rPr lang="sv-SE" sz="1200" dirty="0"/>
              <a:t>av kostnader vid sjukdomsutbrott eller vid fel i dricksvattendistributionen.  </a:t>
            </a:r>
            <a:r>
              <a:rPr lang="sv-SE" sz="1200" dirty="0" smtClean="0"/>
              <a:t>	Exempel </a:t>
            </a:r>
            <a:r>
              <a:rPr lang="sv-SE" sz="1200" dirty="0"/>
              <a:t>från utbrott i Östersund och Skellefteåutbrotten, med flera exempel.	                                                </a:t>
            </a:r>
            <a:r>
              <a:rPr lang="sv-SE" sz="1200" dirty="0" smtClean="0"/>
              <a:t>					Erika </a:t>
            </a:r>
            <a:r>
              <a:rPr lang="sv-SE" sz="1200" dirty="0"/>
              <a:t>Lind Livsmedelsverket</a:t>
            </a:r>
          </a:p>
          <a:p>
            <a:r>
              <a:rPr lang="sv-SE" sz="1200" dirty="0" smtClean="0"/>
              <a:t>	Saneringsåtgärder</a:t>
            </a:r>
            <a:r>
              <a:rPr lang="sv-SE" sz="1200" dirty="0"/>
              <a:t>. Erfarenheter av saneringsåtgärder efter förorening av </a:t>
            </a:r>
            <a:r>
              <a:rPr lang="sv-SE" sz="1200" dirty="0" smtClean="0"/>
              <a:t>	dricksvattentillgång </a:t>
            </a:r>
            <a:r>
              <a:rPr lang="sv-SE" sz="1200" dirty="0"/>
              <a:t>	                        </a:t>
            </a:r>
            <a:r>
              <a:rPr lang="sv-SE" sz="1200" dirty="0" smtClean="0"/>
              <a:t>	 </a:t>
            </a:r>
            <a:r>
              <a:rPr lang="sv-SE" sz="1200" dirty="0"/>
              <a:t>Lena Blad Gästrike Vatten</a:t>
            </a:r>
          </a:p>
          <a:p>
            <a:r>
              <a:rPr lang="sv-SE" sz="1200" dirty="0"/>
              <a:t>12.00 	Lunch	</a:t>
            </a:r>
          </a:p>
          <a:p>
            <a:r>
              <a:rPr lang="sv-SE" sz="1200" dirty="0"/>
              <a:t>13.00	</a:t>
            </a:r>
            <a:r>
              <a:rPr lang="sv-SE" sz="1200" dirty="0" err="1"/>
              <a:t>VA-taxan</a:t>
            </a:r>
            <a:r>
              <a:rPr lang="sv-SE" sz="1200" dirty="0"/>
              <a:t>, vad den styr och vad den kan/får användas för. Frivilliga </a:t>
            </a:r>
            <a:r>
              <a:rPr lang="sv-SE" sz="1200" dirty="0" smtClean="0"/>
              <a:t>	överenskommelser</a:t>
            </a:r>
            <a:r>
              <a:rPr lang="sv-SE" sz="1200" dirty="0"/>
              <a:t>.	                                            </a:t>
            </a:r>
            <a:r>
              <a:rPr lang="sv-SE" sz="1200" dirty="0" smtClean="0"/>
              <a:t>Gilbert </a:t>
            </a:r>
            <a:r>
              <a:rPr lang="sv-SE" sz="1200" dirty="0" err="1"/>
              <a:t>Nordenswan</a:t>
            </a:r>
            <a:r>
              <a:rPr lang="sv-SE" sz="1200" dirty="0"/>
              <a:t> </a:t>
            </a:r>
            <a:r>
              <a:rPr lang="sv-SE" sz="1200" dirty="0" err="1"/>
              <a:t>SvV</a:t>
            </a:r>
            <a:endParaRPr lang="sv-SE" sz="1200" dirty="0"/>
          </a:p>
          <a:p>
            <a:r>
              <a:rPr lang="sv-SE" sz="1200" dirty="0"/>
              <a:t>	Lantbrukarnas synpunkter på skyddet av dricksvattnet. </a:t>
            </a:r>
            <a:r>
              <a:rPr lang="sv-SE" sz="1200" dirty="0" smtClean="0"/>
              <a:t>Markus </a:t>
            </a:r>
            <a:r>
              <a:rPr lang="sv-SE" sz="1200" dirty="0"/>
              <a:t>Hoffman </a:t>
            </a:r>
            <a:r>
              <a:rPr lang="sv-SE" sz="1200" dirty="0" smtClean="0"/>
              <a:t>LRF </a:t>
            </a:r>
            <a:endParaRPr lang="sv-SE" sz="1200" dirty="0"/>
          </a:p>
          <a:p>
            <a:r>
              <a:rPr lang="sv-SE" sz="1200" dirty="0"/>
              <a:t>14.00	Hur dömer mark- och miljööverdomstolen i ersättningsärenden. Redovisning av ett </a:t>
            </a:r>
            <a:r>
              <a:rPr lang="sv-SE" sz="1200" dirty="0" smtClean="0"/>
              <a:t>	examensarbete</a:t>
            </a:r>
            <a:r>
              <a:rPr lang="sv-SE" sz="1200" dirty="0"/>
              <a:t>. 	</a:t>
            </a:r>
            <a:r>
              <a:rPr lang="sv-SE" sz="1200" dirty="0" smtClean="0"/>
              <a:t>		</a:t>
            </a:r>
            <a:endParaRPr lang="sv-SE" sz="1200" dirty="0"/>
          </a:p>
          <a:p>
            <a:r>
              <a:rPr lang="sv-SE" sz="1200" dirty="0"/>
              <a:t>14.30	Kaffe/te paus 	</a:t>
            </a:r>
          </a:p>
          <a:p>
            <a:r>
              <a:rPr lang="sv-SE" sz="1200" dirty="0"/>
              <a:t>14.45	Synpunkter om kostnader och ersättningsfrågor i arbetet med kommunala </a:t>
            </a:r>
            <a:r>
              <a:rPr lang="sv-SE" sz="1200" dirty="0" smtClean="0"/>
              <a:t>	vattenskyddsområden</a:t>
            </a:r>
            <a:r>
              <a:rPr lang="sv-SE" sz="1200" dirty="0"/>
              <a:t>	</a:t>
            </a:r>
            <a:r>
              <a:rPr lang="sv-SE" sz="1200" dirty="0" smtClean="0"/>
              <a:t>		Magnus </a:t>
            </a:r>
            <a:r>
              <a:rPr lang="sv-SE" sz="1200" dirty="0"/>
              <a:t>Liedholm SWECO</a:t>
            </a:r>
          </a:p>
          <a:p>
            <a:r>
              <a:rPr lang="sv-SE" sz="1200" dirty="0"/>
              <a:t>15.15	Kostnader för att ta fram tekniskt underlag för att inrätta vattenskyddsområde.	</a:t>
            </a:r>
            <a:r>
              <a:rPr lang="sv-SE" sz="1200" dirty="0" smtClean="0"/>
              <a:t>					Mattias </a:t>
            </a:r>
            <a:r>
              <a:rPr lang="sv-SE" sz="1200" dirty="0"/>
              <a:t>Gustafsson SGU</a:t>
            </a:r>
          </a:p>
          <a:p>
            <a:r>
              <a:rPr lang="sv-SE" sz="1200" dirty="0"/>
              <a:t>	Paneldebatt	</a:t>
            </a:r>
            <a:r>
              <a:rPr lang="sv-SE" sz="1200" dirty="0" smtClean="0"/>
              <a:t>		Erika </a:t>
            </a:r>
            <a:r>
              <a:rPr lang="sv-SE" sz="1200" dirty="0"/>
              <a:t>Lind </a:t>
            </a:r>
            <a:r>
              <a:rPr lang="sv-SE" sz="1200" dirty="0" smtClean="0"/>
              <a:t>SLV och </a:t>
            </a:r>
            <a:r>
              <a:rPr lang="sv-SE" sz="1200" dirty="0"/>
              <a:t>Clas Magnusson </a:t>
            </a:r>
            <a:r>
              <a:rPr lang="sv-SE" sz="1200" dirty="0" err="1"/>
              <a:t>HaV</a:t>
            </a:r>
            <a:endParaRPr lang="sv-SE" sz="1200" dirty="0"/>
          </a:p>
          <a:p>
            <a:r>
              <a:rPr lang="sv-SE" sz="1200" dirty="0"/>
              <a:t>16.00	</a:t>
            </a:r>
            <a:r>
              <a:rPr lang="sv-SE" sz="1200" dirty="0" smtClean="0"/>
              <a:t>Slut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3922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5421381" cy="871104"/>
          </a:xfrm>
        </p:spPr>
        <p:txBody>
          <a:bodyPr/>
          <a:lstStyle/>
          <a:p>
            <a:pPr algn="ctr"/>
            <a:r>
              <a:rPr lang="sv-SE" sz="2400" dirty="0" smtClean="0"/>
              <a:t>Grundläggande utgångspunkter 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712" y="1851670"/>
            <a:ext cx="7056760" cy="273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Vattnet är vårt viktigaste livsmedel och det behöver skyddas långsiktigt. </a:t>
            </a:r>
          </a:p>
          <a:p>
            <a:pPr marL="0" indent="0">
              <a:buNone/>
            </a:pPr>
            <a:r>
              <a:rPr lang="sv-SE" sz="2000" dirty="0" smtClean="0"/>
              <a:t>Det är angeläget med en bra råvara för dricksvattenproduktionen.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Skilj mellan behovet av skydd för dricksvattentillgången från eventuella kostnader för detta skydd! </a:t>
            </a:r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6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339502"/>
            <a:ext cx="5421381" cy="720080"/>
          </a:xfrm>
        </p:spPr>
        <p:txBody>
          <a:bodyPr/>
          <a:lstStyle/>
          <a:p>
            <a:pPr algn="ctr"/>
            <a:r>
              <a:rPr lang="sv-SE" dirty="0" smtClean="0"/>
              <a:t>Vad vi behöver göra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712" y="1347614"/>
            <a:ext cx="7056760" cy="3240081"/>
          </a:xfrm>
        </p:spPr>
        <p:txBody>
          <a:bodyPr>
            <a:noAutofit/>
          </a:bodyPr>
          <a:lstStyle/>
          <a:p>
            <a:r>
              <a:rPr lang="sv-SE" sz="1400" dirty="0" smtClean="0"/>
              <a:t>Enligt vattenförvaltningsförordningen (2004:660) ska åtgärder för skydd av dricksvattenförekomster vara vidtagna senast 2012. Dvs</a:t>
            </a:r>
            <a:r>
              <a:rPr lang="sv-SE" sz="1400" dirty="0"/>
              <a:t>. senast då ska arbetet med vattenskyddsområde ha startats</a:t>
            </a:r>
            <a:r>
              <a:rPr lang="sv-SE" sz="1400" dirty="0" smtClean="0"/>
              <a:t>.</a:t>
            </a:r>
          </a:p>
          <a:p>
            <a:r>
              <a:rPr lang="sv-SE" sz="1400" dirty="0" smtClean="0"/>
              <a:t>Enligt punkt 34 i vattenmyndigheternas åtgärdsprogram: </a:t>
            </a:r>
            <a:r>
              <a:rPr lang="sv-SE" sz="1400" dirty="0"/>
              <a:t>Kommunerna behöver inrätta vattenskyddsområden med föreskrifter </a:t>
            </a:r>
            <a:r>
              <a:rPr lang="sv-SE" sz="1400" dirty="0" smtClean="0"/>
              <a:t>för  kommunala </a:t>
            </a:r>
            <a:r>
              <a:rPr lang="sv-SE" sz="1400" dirty="0"/>
              <a:t>dricksvattentäkter som behövs för dricksvattenförsörjningen, så </a:t>
            </a:r>
            <a:r>
              <a:rPr lang="sv-SE" sz="1400" dirty="0" smtClean="0"/>
              <a:t>att dricksvattentäkterna </a:t>
            </a:r>
            <a:r>
              <a:rPr lang="sv-SE" sz="1400" dirty="0"/>
              <a:t>långsiktigt bibehåller en god kemisk status och god </a:t>
            </a:r>
            <a:r>
              <a:rPr lang="sv-SE" sz="1400" dirty="0" smtClean="0"/>
              <a:t>kvantitativ status. </a:t>
            </a:r>
          </a:p>
          <a:p>
            <a:r>
              <a:rPr lang="sv-SE" sz="1400" dirty="0" smtClean="0"/>
              <a:t>Kommunerna ska återrapportera till VM och ha pågående åtgärdsprogram för att inrätta vattenskyddsområde. Rapporteringen skedde i våras. </a:t>
            </a:r>
            <a:endParaRPr lang="sv-SE" sz="1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8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Tänk på att…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… </a:t>
            </a:r>
            <a:r>
              <a:rPr lang="sv-SE" dirty="0"/>
              <a:t>inte </a:t>
            </a:r>
            <a:r>
              <a:rPr lang="sv-SE" dirty="0" smtClean="0"/>
              <a:t>blanda ihop </a:t>
            </a:r>
            <a:r>
              <a:rPr lang="sv-SE" dirty="0"/>
              <a:t>ersättningsreglerna enligt 31 </a:t>
            </a:r>
            <a:r>
              <a:rPr lang="sv-SE" dirty="0" smtClean="0"/>
              <a:t>kapitlet miljöbalken </a:t>
            </a:r>
            <a:r>
              <a:rPr lang="sv-SE" dirty="0"/>
              <a:t>med processen om </a:t>
            </a:r>
            <a:r>
              <a:rPr lang="sv-SE" dirty="0" smtClean="0"/>
              <a:t>vattenskyddsområde enligt 7 kapitlet!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… inte blanda ihop vattentillgångens/täktens behov av skydd med eventuell ersättning!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483518"/>
            <a:ext cx="5421381" cy="864096"/>
          </a:xfrm>
        </p:spPr>
        <p:txBody>
          <a:bodyPr/>
          <a:lstStyle/>
          <a:p>
            <a:pPr algn="ctr"/>
            <a:r>
              <a:rPr lang="sv-SE" dirty="0" smtClean="0"/>
              <a:t>Är det dyrt att inrätta vattenskyddsområde?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712" y="1347614"/>
            <a:ext cx="7056760" cy="3168352"/>
          </a:xfrm>
        </p:spPr>
        <p:txBody>
          <a:bodyPr>
            <a:noAutofit/>
          </a:bodyPr>
          <a:lstStyle/>
          <a:p>
            <a:r>
              <a:rPr lang="sv-SE" sz="1200" dirty="0" smtClean="0"/>
              <a:t>Kostnader att skydda vattentäkten eller att inte skydda den  </a:t>
            </a:r>
          </a:p>
          <a:p>
            <a:r>
              <a:rPr lang="sv-SE" sz="1200" dirty="0" smtClean="0"/>
              <a:t>Processen att ta fram vattenskyddsområde, bra underlag behövs</a:t>
            </a:r>
          </a:p>
          <a:p>
            <a:r>
              <a:rPr lang="sv-SE" sz="1200" dirty="0"/>
              <a:t>Rättegångskostnader </a:t>
            </a:r>
            <a:endParaRPr lang="sv-SE" sz="1200" dirty="0" smtClean="0"/>
          </a:p>
          <a:p>
            <a:r>
              <a:rPr lang="sv-SE" sz="1200" dirty="0" smtClean="0"/>
              <a:t>Kostnader för markägare - utredning på gång inom M-</a:t>
            </a:r>
            <a:r>
              <a:rPr lang="sv-SE" sz="1200" dirty="0" err="1" smtClean="0"/>
              <a:t>dep</a:t>
            </a:r>
            <a:r>
              <a:rPr lang="sv-SE" sz="1200" dirty="0" smtClean="0"/>
              <a:t> (Dir 2012:59)</a:t>
            </a:r>
            <a:endParaRPr lang="sv-SE" sz="1200" dirty="0"/>
          </a:p>
          <a:p>
            <a:r>
              <a:rPr lang="sv-SE" sz="1200" dirty="0" smtClean="0"/>
              <a:t>Ersättningar ”om pågående markanvändning avsevärt försvåras”, 31 kap. MB.  </a:t>
            </a:r>
          </a:p>
          <a:p>
            <a:r>
              <a:rPr lang="sv-SE" sz="1200" dirty="0" smtClean="0"/>
              <a:t>Ersätta någon markägare för att inte förorena. Principen om att förorenaren betalar (PPP). </a:t>
            </a:r>
          </a:p>
          <a:p>
            <a:r>
              <a:rPr lang="sv-SE" sz="1200" dirty="0"/>
              <a:t>Inlösen av </a:t>
            </a:r>
            <a:r>
              <a:rPr lang="sv-SE" sz="1200" dirty="0" smtClean="0"/>
              <a:t>mark </a:t>
            </a:r>
          </a:p>
          <a:p>
            <a:r>
              <a:rPr lang="sv-SE" sz="1200" dirty="0" smtClean="0"/>
              <a:t>Det blir inte billigare att vänta!		</a:t>
            </a:r>
            <a:endParaRPr lang="sv-SE" sz="1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0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699542"/>
            <a:ext cx="5421381" cy="504056"/>
          </a:xfrm>
        </p:spPr>
        <p:txBody>
          <a:bodyPr/>
          <a:lstStyle/>
          <a:p>
            <a:pPr algn="ctr"/>
            <a:r>
              <a:rPr lang="sv-SE" dirty="0" smtClean="0"/>
              <a:t>Ekonomi - Forts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712" y="1419622"/>
            <a:ext cx="7056760" cy="3168073"/>
          </a:xfrm>
        </p:spPr>
        <p:txBody>
          <a:bodyPr>
            <a:normAutofit/>
          </a:bodyPr>
          <a:lstStyle/>
          <a:p>
            <a:r>
              <a:rPr lang="sv-SE" dirty="0"/>
              <a:t>Investeringar i skyddet är långsiktigt </a:t>
            </a:r>
            <a:r>
              <a:rPr lang="sv-SE" dirty="0" smtClean="0"/>
              <a:t>lönsamma</a:t>
            </a:r>
          </a:p>
          <a:p>
            <a:r>
              <a:rPr lang="sv-SE" dirty="0"/>
              <a:t>Om inte åtgärder vidtas för att skydda dricksvattentäkterna vad kan det då medföra för </a:t>
            </a:r>
            <a:r>
              <a:rPr lang="sv-SE" dirty="0" smtClean="0"/>
              <a:t>kostnader senare? </a:t>
            </a:r>
          </a:p>
          <a:p>
            <a:r>
              <a:rPr lang="sv-SE" dirty="0" smtClean="0"/>
              <a:t>Vad kostar det att byta vattentäkt och/eller att bygga nya vattenverk?</a:t>
            </a:r>
            <a:endParaRPr lang="sv-SE" dirty="0"/>
          </a:p>
          <a:p>
            <a:r>
              <a:rPr lang="sv-SE" dirty="0" smtClean="0"/>
              <a:t>Värdera din dricksvattenförsörjning och dricksvattenskyddet. </a:t>
            </a: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2012-10-18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Clas Magnusson HaV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9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 PowerPointmall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HaV PowerPointmall</Template>
  <TotalTime>484</TotalTime>
  <Words>915</Words>
  <Application>Microsoft Office PowerPoint</Application>
  <PresentationFormat>Bildspel på skärmen (16:9)</PresentationFormat>
  <Paragraphs>176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HaV PowerPointmall</vt:lpstr>
      <vt:lpstr>Skyddet av våra dricksvattentillgångar: ”Vad kostar det och vem ska betala?” </vt:lpstr>
      <vt:lpstr>Bakgrund: </vt:lpstr>
      <vt:lpstr>Syftet med dagen </vt:lpstr>
      <vt:lpstr>PowerPoint-presentation</vt:lpstr>
      <vt:lpstr>Grundläggande utgångspunkter </vt:lpstr>
      <vt:lpstr>Vad vi behöver göra </vt:lpstr>
      <vt:lpstr>Tänk på att…</vt:lpstr>
      <vt:lpstr>Är det dyrt att inrätta vattenskyddsområde?</vt:lpstr>
      <vt:lpstr>Ekonomi - Forts</vt:lpstr>
      <vt:lpstr>Några nyckelord i samband med vattentäktsskydd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Skyddet av våra dricksvattentillgångar: ”Vad kostar det och vem ska betala?”</dc:title>
  <dc:creator>Clas Magnusson</dc:creator>
  <cp:keywords>Pptmall - HaV</cp:keywords>
  <cp:lastModifiedBy>Ann-Charlotte Berntsson</cp:lastModifiedBy>
  <cp:revision>36</cp:revision>
  <cp:lastPrinted>2012-10-17T13:16:27Z</cp:lastPrinted>
  <dcterms:created xsi:type="dcterms:W3CDTF">2012-10-10T10:40:22Z</dcterms:created>
  <dcterms:modified xsi:type="dcterms:W3CDTF">2012-10-24T11:46:16Z</dcterms:modified>
</cp:coreProperties>
</file>