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7"/>
  </p:handoutMasterIdLst>
  <p:sldIdLst>
    <p:sldId id="275" r:id="rId2"/>
    <p:sldId id="276" r:id="rId3"/>
    <p:sldId id="296" r:id="rId4"/>
    <p:sldId id="297" r:id="rId5"/>
    <p:sldId id="277" r:id="rId6"/>
    <p:sldId id="298" r:id="rId7"/>
    <p:sldId id="262" r:id="rId8"/>
    <p:sldId id="302" r:id="rId9"/>
    <p:sldId id="300" r:id="rId10"/>
    <p:sldId id="301" r:id="rId11"/>
    <p:sldId id="303" r:id="rId12"/>
    <p:sldId id="304" r:id="rId13"/>
    <p:sldId id="307" r:id="rId14"/>
    <p:sldId id="306" r:id="rId15"/>
    <p:sldId id="299" r:id="rId16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707" autoAdjust="0"/>
  </p:normalViewPr>
  <p:slideViewPr>
    <p:cSldViewPr>
      <p:cViewPr>
        <p:scale>
          <a:sx n="80" d="100"/>
          <a:sy n="80" d="100"/>
        </p:scale>
        <p:origin x="-2514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7A0C7036-71D9-47FA-AC11-8D34B2956275}" type="datetimeFigureOut">
              <a:rPr lang="sv-SE" smtClean="0"/>
              <a:pPr/>
              <a:t>2012-10-24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2A2F2284-5570-40C6-A03A-5265DB95635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377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928802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529002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7772400" cy="92869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0034" y="2214554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62434" y="2214554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128586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265746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heSansOffic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heSansOffic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heSansOffic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heSansOffic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heSansOffic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heSansOffic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heSansOffic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heSansOffic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1143000"/>
          </a:xfrm>
        </p:spPr>
        <p:txBody>
          <a:bodyPr/>
          <a:lstStyle/>
          <a:p>
            <a:r>
              <a:rPr lang="sv-SE" sz="3200" dirty="0" smtClean="0"/>
              <a:t>Kostnader för att ta fram tekniskt underlag för att inrätta vattenskyddsområde</a:t>
            </a:r>
            <a:endParaRPr lang="sv-SE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11960" y="5733256"/>
            <a:ext cx="4720038" cy="836102"/>
          </a:xfrm>
        </p:spPr>
        <p:txBody>
          <a:bodyPr/>
          <a:lstStyle/>
          <a:p>
            <a:r>
              <a:rPr lang="sv-SE" dirty="0" smtClean="0"/>
              <a:t>Mattias Gustafsson, SGU</a:t>
            </a:r>
            <a:endParaRPr lang="sv-SE" dirty="0"/>
          </a:p>
        </p:txBody>
      </p:sp>
      <p:pic>
        <p:nvPicPr>
          <p:cNvPr id="5" name="Bildobjekt 4" descr="Vattenskydd_li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3668419" cy="2671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Komplettering av kunskapsluckor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Borrning/sondering/nyetablering av observationsrör</a:t>
            </a:r>
          </a:p>
          <a:p>
            <a:endParaRPr lang="sv-SE" dirty="0" smtClean="0"/>
          </a:p>
          <a:p>
            <a:r>
              <a:rPr lang="sv-SE" dirty="0" smtClean="0"/>
              <a:t>Kostnad sondering 15-20 tkr/dag</a:t>
            </a:r>
          </a:p>
          <a:p>
            <a:endParaRPr lang="sv-SE" dirty="0" smtClean="0"/>
          </a:p>
          <a:p>
            <a:r>
              <a:rPr lang="sv-SE" dirty="0" smtClean="0"/>
              <a:t>Etablera grundvattenrör 15-20 tkr/rör</a:t>
            </a:r>
          </a:p>
          <a:p>
            <a:endParaRPr lang="sv-SE" dirty="0" smtClean="0"/>
          </a:p>
        </p:txBody>
      </p:sp>
      <p:pic>
        <p:nvPicPr>
          <p:cNvPr id="4" name="Picture 3" descr="E:\hultsfred0409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04864"/>
            <a:ext cx="2198618" cy="29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Komplettering av kunskapsluckor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844824"/>
            <a:ext cx="7772400" cy="3657600"/>
          </a:xfrm>
        </p:spPr>
        <p:txBody>
          <a:bodyPr/>
          <a:lstStyle/>
          <a:p>
            <a:r>
              <a:rPr lang="sv-SE" dirty="0" smtClean="0"/>
              <a:t>Geofysik (tillkommer kostnader för utvärdering)</a:t>
            </a:r>
          </a:p>
          <a:p>
            <a:pPr>
              <a:buNone/>
            </a:pPr>
            <a:r>
              <a:rPr lang="sv-SE" dirty="0" err="1" smtClean="0"/>
              <a:t>Seismik</a:t>
            </a:r>
            <a:r>
              <a:rPr lang="sv-SE" dirty="0" smtClean="0"/>
              <a:t>		Georadar			VLF </a:t>
            </a:r>
          </a:p>
          <a:p>
            <a:pPr>
              <a:buNone/>
            </a:pPr>
            <a:r>
              <a:rPr lang="sv-SE" dirty="0" smtClean="0"/>
              <a:t>50 tkr/dag		30-40 tkr/dag	   10 tkr/dag	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4" name="Picture 5" descr="D:\skåne-halland\halmstad\foton\vapnö_geofysi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1811618" cy="13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slask\visningar\s3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301208"/>
            <a:ext cx="1728192" cy="11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skåne-halland\halmstad\foton\radar_enslöv_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005064"/>
            <a:ext cx="1886182" cy="141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georadar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85184"/>
            <a:ext cx="1653021" cy="1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452320" y="5013176"/>
          <a:ext cx="1488745" cy="16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Photo Editor-foto" r:id="rId7" imgW="14171429" imgH="20038095" progId="">
                  <p:embed/>
                </p:oleObj>
              </mc:Choice>
              <mc:Fallback>
                <p:oleObj name="Photo Editor-foto" r:id="rId7" imgW="14171429" imgH="200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5013176"/>
                        <a:ext cx="1488745" cy="16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Komplettering av kunskapsluckor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Finns det en relevant provpumpning???</a:t>
            </a:r>
          </a:p>
          <a:p>
            <a:endParaRPr lang="sv-SE" dirty="0" smtClean="0"/>
          </a:p>
          <a:p>
            <a:r>
              <a:rPr lang="sv-SE" dirty="0" smtClean="0"/>
              <a:t>Förhoppningsvis finns en utförd i samband med anläggandet av vattentäkten.</a:t>
            </a:r>
          </a:p>
          <a:p>
            <a:endParaRPr lang="sv-SE" dirty="0" smtClean="0"/>
          </a:p>
          <a:p>
            <a:r>
              <a:rPr lang="sv-SE" dirty="0" smtClean="0"/>
              <a:t>Om inte… kostnad på mellan 100 – 1 000 tkr (kan blir svåra och dyrare i pågående drift)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Anpassa föreskrifter och sammanställa teknisk beskrivning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Kostnaden beroende på omfattning och behov av justeringar och anpassningar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467544" y="378904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 smtClean="0">
                <a:latin typeface="+mj-lt"/>
              </a:rPr>
              <a:t>Samråd och sammanställning av synpunkter</a:t>
            </a:r>
            <a:endParaRPr lang="sv-SE" sz="3600" b="1" dirty="0">
              <a:latin typeface="+mj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11560" y="491900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TheSansOffice" pitchFamily="34" charset="0"/>
              </a:rPr>
              <a:t>Kostnaden varierar med komplexiteten (och motstående intressen…)</a:t>
            </a:r>
          </a:p>
          <a:p>
            <a:endParaRPr lang="sv-SE" sz="2800" dirty="0" smtClean="0">
              <a:latin typeface="TheSansOffice" pitchFamily="34" charset="0"/>
            </a:endParaRPr>
          </a:p>
          <a:p>
            <a:r>
              <a:rPr lang="sv-SE" sz="2800" dirty="0" smtClean="0">
                <a:latin typeface="TheSansOffice" pitchFamily="34" charset="0"/>
              </a:rPr>
              <a:t>Räkna </a:t>
            </a:r>
            <a:r>
              <a:rPr lang="sv-SE" sz="2800" smtClean="0">
                <a:latin typeface="TheSansOffice" pitchFamily="34" charset="0"/>
              </a:rPr>
              <a:t>med 50 </a:t>
            </a:r>
            <a:r>
              <a:rPr lang="sv-SE" sz="2800" dirty="0" smtClean="0">
                <a:latin typeface="TheSansOffice" pitchFamily="34" charset="0"/>
              </a:rPr>
              <a:t>– 100 tkr för detta skede</a:t>
            </a:r>
            <a:endParaRPr lang="sv-SE" sz="2800" dirty="0">
              <a:latin typeface="TheSansOffic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hamnar vi på?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916832"/>
            <a:ext cx="7772400" cy="3657600"/>
          </a:xfrm>
        </p:spPr>
        <p:txBody>
          <a:bodyPr/>
          <a:lstStyle/>
          <a:p>
            <a:r>
              <a:rPr lang="sv-SE" dirty="0" smtClean="0"/>
              <a:t>Från ca 150-200 tkr för ett mindre vattenskyddsområde eller enklare revision</a:t>
            </a:r>
          </a:p>
          <a:p>
            <a:endParaRPr lang="sv-SE" dirty="0" smtClean="0"/>
          </a:p>
          <a:p>
            <a:r>
              <a:rPr lang="sv-SE" dirty="0" smtClean="0"/>
              <a:t>Upp till 1,5 -2 miljoner för ett större med behov av kompletterande undersökningar</a:t>
            </a:r>
          </a:p>
          <a:p>
            <a:endParaRPr lang="sv-SE" dirty="0" smtClean="0"/>
          </a:p>
          <a:p>
            <a:r>
              <a:rPr lang="sv-SE" dirty="0" smtClean="0"/>
              <a:t>Tänk inte på den höga initiala kostnaden, ett väl undersökt vattenskyddsområde med tydliga föreskrifter ger en enkel uppföljning och tillsyn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52928" cy="1143000"/>
          </a:xfrm>
        </p:spPr>
        <p:txBody>
          <a:bodyPr/>
          <a:lstStyle/>
          <a:p>
            <a:r>
              <a:rPr lang="sv-SE" sz="2400" dirty="0" smtClean="0"/>
              <a:t>Man ska se kostnaden för att inrätta vattenskyddsområdet som en försäkring för att bibehålla en god vattenkvalitet och en säker källa till vattenförsörjningen snarare än en belastning för VA-kollektivet</a:t>
            </a:r>
            <a:br>
              <a:rPr lang="sv-SE" sz="24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762" y="3284984"/>
            <a:ext cx="4470037" cy="33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ska skyddas och varför?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0034" y="2657460"/>
            <a:ext cx="8320438" cy="3657600"/>
          </a:xfrm>
        </p:spPr>
        <p:txBody>
          <a:bodyPr/>
          <a:lstStyle/>
          <a:p>
            <a:r>
              <a:rPr lang="sv-SE" dirty="0" smtClean="0"/>
              <a:t>Generellt svårt att rena förorenat grundvatten,</a:t>
            </a:r>
          </a:p>
          <a:p>
            <a:endParaRPr lang="sv-SE" dirty="0" smtClean="0"/>
          </a:p>
          <a:p>
            <a:r>
              <a:rPr lang="sv-SE" i="1" dirty="0" smtClean="0"/>
              <a:t>I första hand </a:t>
            </a:r>
            <a:r>
              <a:rPr lang="sv-SE" dirty="0" smtClean="0"/>
              <a:t>se till att undvika potentiellt förorenande verksamheter och markanvändning</a:t>
            </a:r>
          </a:p>
          <a:p>
            <a:r>
              <a:rPr lang="sv-SE" i="1" dirty="0" smtClean="0"/>
              <a:t>I andra hand</a:t>
            </a:r>
            <a:r>
              <a:rPr lang="sv-SE" dirty="0" smtClean="0"/>
              <a:t>, se till att upptäcka föroreningen i tid och hinna sanera</a:t>
            </a:r>
          </a:p>
          <a:p>
            <a:r>
              <a:rPr lang="sv-SE" i="1" dirty="0" smtClean="0"/>
              <a:t>I tredje hand</a:t>
            </a:r>
            <a:r>
              <a:rPr lang="sv-SE" dirty="0" smtClean="0"/>
              <a:t>, nedbrytning, fastläggning eller utspädning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det värt?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988840"/>
            <a:ext cx="7772400" cy="3657600"/>
          </a:xfrm>
        </p:spPr>
        <p:txBody>
          <a:bodyPr/>
          <a:lstStyle/>
          <a:p>
            <a:r>
              <a:rPr lang="sv-SE" dirty="0" smtClean="0"/>
              <a:t>Uppsala vattentäkt, (mer än 100 000 anslutna) värderad till mer än 1,2 miljard kr</a:t>
            </a:r>
          </a:p>
          <a:p>
            <a:endParaRPr lang="sv-SE" dirty="0" smtClean="0"/>
          </a:p>
          <a:p>
            <a:r>
              <a:rPr lang="sv-SE" dirty="0" smtClean="0"/>
              <a:t>Njurunda vattentäkt (12 000 anslutna), värderad till ca 400 miljoner kr</a:t>
            </a:r>
          </a:p>
          <a:p>
            <a:endParaRPr lang="sv-SE" dirty="0" smtClean="0"/>
          </a:p>
          <a:p>
            <a:r>
              <a:rPr lang="sv-SE" dirty="0" smtClean="0"/>
              <a:t>Finns det överhuvudtaget möjlighet att ersätta?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 steg mot ett bra skydd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Förberedelser/sammanställning</a:t>
            </a:r>
          </a:p>
          <a:p>
            <a:endParaRPr lang="sv-SE" dirty="0" smtClean="0"/>
          </a:p>
          <a:p>
            <a:r>
              <a:rPr lang="sv-SE" dirty="0" smtClean="0"/>
              <a:t>Utvärdering</a:t>
            </a:r>
          </a:p>
          <a:p>
            <a:endParaRPr lang="sv-SE" dirty="0" smtClean="0"/>
          </a:p>
          <a:p>
            <a:r>
              <a:rPr lang="sv-SE" dirty="0" smtClean="0"/>
              <a:t>Komplettering</a:t>
            </a:r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772400" cy="1143000"/>
          </a:xfrm>
        </p:spPr>
        <p:txBody>
          <a:bodyPr/>
          <a:lstStyle/>
          <a:p>
            <a:r>
              <a:rPr lang="sv-SE" sz="2800" dirty="0" smtClean="0"/>
              <a:t>För grundvattentäkter </a:t>
            </a:r>
            <a:br>
              <a:rPr lang="sv-SE" sz="2800" dirty="0" smtClean="0"/>
            </a:br>
            <a:r>
              <a:rPr lang="sv-SE" sz="2800" dirty="0" smtClean="0"/>
              <a:t>bör normalt hela tillrinnings-</a:t>
            </a:r>
            <a:br>
              <a:rPr lang="sv-SE" sz="2800" dirty="0" smtClean="0"/>
            </a:br>
            <a:r>
              <a:rPr lang="sv-SE" sz="2800" dirty="0" smtClean="0"/>
              <a:t>området ingå i vattenskydds-</a:t>
            </a:r>
            <a:br>
              <a:rPr lang="sv-SE" sz="2800" dirty="0" smtClean="0"/>
            </a:br>
            <a:r>
              <a:rPr lang="sv-SE" sz="2800" dirty="0" smtClean="0"/>
              <a:t>området.</a:t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000" dirty="0" smtClean="0"/>
              <a:t>A = Grundvattenmagasinet</a:t>
            </a:r>
            <a:br>
              <a:rPr lang="sv-SE" sz="2000" dirty="0" smtClean="0"/>
            </a:br>
            <a:r>
              <a:rPr lang="sv-SE" sz="2000" dirty="0" smtClean="0"/>
              <a:t>B= områden utanför grundvattenmagasinet</a:t>
            </a:r>
            <a:br>
              <a:rPr lang="sv-SE" sz="2000" dirty="0" smtClean="0"/>
            </a:br>
            <a:r>
              <a:rPr lang="sv-SE" sz="2000" dirty="0" smtClean="0"/>
              <a:t>      men där stor grundvattenbildning kan</a:t>
            </a:r>
            <a:br>
              <a:rPr lang="sv-SE" sz="2000" dirty="0" smtClean="0"/>
            </a:br>
            <a:r>
              <a:rPr lang="sv-SE" sz="2000" dirty="0" smtClean="0"/>
              <a:t>      ske till magasinet</a:t>
            </a:r>
            <a:br>
              <a:rPr lang="sv-SE" sz="2000" dirty="0" smtClean="0"/>
            </a:br>
            <a:r>
              <a:rPr lang="sv-SE" sz="2000" dirty="0" smtClean="0"/>
              <a:t>C= övriga områden inom tillrinningsområdet</a:t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Tänk även på samspelet </a:t>
            </a:r>
            <a:br>
              <a:rPr lang="sv-SE" sz="2000" dirty="0" smtClean="0"/>
            </a:br>
            <a:r>
              <a:rPr lang="sv-SE" sz="2000" dirty="0" smtClean="0"/>
              <a:t>ytvatten/grundvatten!</a:t>
            </a:r>
            <a:endParaRPr lang="sv-SE" sz="2000" dirty="0"/>
          </a:p>
        </p:txBody>
      </p:sp>
      <p:pic>
        <p:nvPicPr>
          <p:cNvPr id="5" name="Picture 2" descr="F:\anebyfig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791156" cy="504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Förberedelser/Sammanställning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Samla in och sammanställa befintliga uppgifter</a:t>
            </a:r>
          </a:p>
          <a:p>
            <a:endParaRPr lang="sv-SE" dirty="0" smtClean="0"/>
          </a:p>
          <a:p>
            <a:r>
              <a:rPr lang="sv-SE" dirty="0" smtClean="0"/>
              <a:t>Riskinventering</a:t>
            </a:r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501122" cy="642942"/>
          </a:xfrm>
        </p:spPr>
        <p:txBody>
          <a:bodyPr/>
          <a:lstStyle/>
          <a:p>
            <a:r>
              <a:rPr lang="sv-SE" dirty="0" smtClean="0"/>
              <a:t>Inledande undersökningar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8564" y="2276872"/>
            <a:ext cx="8715436" cy="3143272"/>
          </a:xfrm>
          <a:solidFill>
            <a:schemeClr val="bg1"/>
          </a:solidFill>
        </p:spPr>
        <p:txBody>
          <a:bodyPr/>
          <a:lstStyle/>
          <a:p>
            <a:r>
              <a:rPr lang="sv-SE" sz="2000" dirty="0" smtClean="0"/>
              <a:t>Bedöm grundvattentäktens/förekomstens värde</a:t>
            </a:r>
          </a:p>
          <a:p>
            <a:r>
              <a:rPr lang="sv-SE" sz="2000" dirty="0" smtClean="0"/>
              <a:t>Besiktiga brunnarna</a:t>
            </a:r>
            <a:endParaRPr lang="sv-SE" sz="2000" dirty="0" smtClean="0">
              <a:solidFill>
                <a:srgbClr val="FF0000"/>
              </a:solidFill>
            </a:endParaRPr>
          </a:p>
          <a:p>
            <a:r>
              <a:rPr lang="sv-SE" sz="2000" dirty="0" smtClean="0"/>
              <a:t>Första uppskattning av möjligt tillrinningsområde</a:t>
            </a:r>
          </a:p>
          <a:p>
            <a:r>
              <a:rPr lang="sv-SE" sz="2000" dirty="0" smtClean="0"/>
              <a:t>Sammanställ befintlig information!</a:t>
            </a:r>
          </a:p>
          <a:p>
            <a:r>
              <a:rPr lang="sv-SE" sz="2000" dirty="0" smtClean="0"/>
              <a:t>Redovisa grundvattnets kvalitet i det aktuella grundvattenmagasinet och i vattentäkten. </a:t>
            </a:r>
          </a:p>
          <a:p>
            <a:r>
              <a:rPr lang="sv-SE" sz="2000" dirty="0" smtClean="0"/>
              <a:t>Inventera mätpunkter och riskobjekt inom tillrinningsområdet</a:t>
            </a:r>
          </a:p>
          <a:p>
            <a:r>
              <a:rPr lang="sv-SE" sz="2000" dirty="0" smtClean="0"/>
              <a:t>Utför mätning av grundvattennivåer, minst i alla åtkomliga punkter inom 200 m från vattentäkten</a:t>
            </a:r>
          </a:p>
          <a:p>
            <a:endParaRPr lang="sv-SE" sz="2000" dirty="0" smtClean="0"/>
          </a:p>
          <a:p>
            <a:r>
              <a:rPr lang="sv-SE" sz="2000" dirty="0" smtClean="0"/>
              <a:t>Riskinventering!</a:t>
            </a:r>
          </a:p>
          <a:p>
            <a:pPr>
              <a:buFont typeface="+mj-lt"/>
              <a:buAutoNum type="arabicPeriod"/>
            </a:pP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kostar då detta?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	Beroende på omfattning av insamlat material och tillgänglig datamängd ca 50 – 150 tkr.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Utvärdering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Har det i de inledande undersökningarna och sammanställningarna av befintligt material framkommit behov av ytterligare undersökningar?</a:t>
            </a:r>
          </a:p>
          <a:p>
            <a:endParaRPr lang="sv-SE" dirty="0" smtClean="0"/>
          </a:p>
          <a:p>
            <a:r>
              <a:rPr lang="sv-SE" dirty="0" smtClean="0"/>
              <a:t>Var ligger dessa kunskapsluckor i?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U_svensk-powerpoint">
  <a:themeElements>
    <a:clrScheme name="SGU-färger">
      <a:dk1>
        <a:srgbClr val="007AC2"/>
      </a:dk1>
      <a:lt1>
        <a:srgbClr val="FFFFFF"/>
      </a:lt1>
      <a:dk2>
        <a:srgbClr val="4596D1"/>
      </a:dk2>
      <a:lt2>
        <a:srgbClr val="62A0D7"/>
      </a:lt2>
      <a:accent1>
        <a:srgbClr val="C12704"/>
      </a:accent1>
      <a:accent2>
        <a:srgbClr val="000000"/>
      </a:accent2>
      <a:accent3>
        <a:srgbClr val="7BADDD"/>
      </a:accent3>
      <a:accent4>
        <a:srgbClr val="AEC9E9"/>
      </a:accent4>
      <a:accent5>
        <a:srgbClr val="D4E0F3"/>
      </a:accent5>
      <a:accent6>
        <a:srgbClr val="DB7F67"/>
      </a:accent6>
      <a:hlink>
        <a:srgbClr val="92D050"/>
      </a:hlink>
      <a:folHlink>
        <a:srgbClr val="CC66FF"/>
      </a:folHlink>
    </a:clrScheme>
    <a:fontScheme name="SGU-tecken">
      <a:majorFont>
        <a:latin typeface="TheSansOffice"/>
        <a:ea typeface=""/>
        <a:cs typeface=""/>
      </a:majorFont>
      <a:minorFont>
        <a:latin typeface="TheSans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SGU_svensk-powerpoint</Template>
  <TotalTime>1576</TotalTime>
  <Words>388</Words>
  <Application>Microsoft Office PowerPoint</Application>
  <PresentationFormat>Bildspel på skärmen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7" baseType="lpstr">
      <vt:lpstr>SGU_svensk-powerpoint</vt:lpstr>
      <vt:lpstr>Photo Editor-foto</vt:lpstr>
      <vt:lpstr>Kostnader för att ta fram tekniskt underlag för att inrätta vattenskyddsområde</vt:lpstr>
      <vt:lpstr>Vad ska skyddas och varför?</vt:lpstr>
      <vt:lpstr>Vad är det värt?</vt:lpstr>
      <vt:lpstr>3 steg mot ett bra skydd</vt:lpstr>
      <vt:lpstr>För grundvattentäkter  bör normalt hela tillrinnings- området ingå i vattenskydds- området.  A = Grundvattenmagasinet B= områden utanför grundvattenmagasinet       men där stor grundvattenbildning kan       ske till magasinet C= övriga områden inom tillrinningsområdet   Tänk även på samspelet  ytvatten/grundvatten!</vt:lpstr>
      <vt:lpstr>Förberedelser/Sammanställning</vt:lpstr>
      <vt:lpstr>Inledande undersökningar</vt:lpstr>
      <vt:lpstr>Vad kostar då detta?</vt:lpstr>
      <vt:lpstr>Utvärdering</vt:lpstr>
      <vt:lpstr>Komplettering av kunskapsluckor</vt:lpstr>
      <vt:lpstr>Komplettering av kunskapsluckor</vt:lpstr>
      <vt:lpstr>Komplettering av kunskapsluckor</vt:lpstr>
      <vt:lpstr>Anpassa föreskrifter och sammanställa teknisk beskrivning</vt:lpstr>
      <vt:lpstr>Vad hamnar vi på?</vt:lpstr>
      <vt:lpstr>Man ska se kostnaden för att inrätta vattenskyddsområdet som en försäkring för att bibehålla en god vattenkvalitet och en säker källa till vattenförsörjningen snarare än en belastning för VA-kollektivet  </vt:lpstr>
    </vt:vector>
  </TitlesOfParts>
  <Company>SGU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Vattenskyddsområden</dc:title>
  <dc:creator>Josef Källgården</dc:creator>
  <cp:lastModifiedBy>Ann-Charlotte Berntsson</cp:lastModifiedBy>
  <cp:revision>96</cp:revision>
  <cp:lastPrinted>2012-10-16T11:07:39Z</cp:lastPrinted>
  <dcterms:created xsi:type="dcterms:W3CDTF">2009-11-10T08:14:32Z</dcterms:created>
  <dcterms:modified xsi:type="dcterms:W3CDTF">2012-10-24T11:21:43Z</dcterms:modified>
</cp:coreProperties>
</file>